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omments/modernComment_13D_A703BFD2.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omments/modernComment_12A_241929D.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56_6C8AB630.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4F_C5A629B8.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1D_137B2B59.xml" ContentType="application/vnd.ms-powerpoint.comments+xml"/>
  <Override PartName="/ppt/notesSlides/notesSlide17.xml" ContentType="application/vnd.openxmlformats-officedocument.presentationml.notesSlide+xml"/>
  <Override PartName="/ppt/comments/modernComment_151_8B8EBE79.xml" ContentType="application/vnd.ms-powerpoint.comments+xml"/>
  <Override PartName="/ppt/notesSlides/notesSlide18.xml" ContentType="application/vnd.openxmlformats-officedocument.presentationml.notesSlide+xml"/>
  <Override PartName="/ppt/comments/modernComment_153_5A189B86.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43_5C4B0D99.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160_156358B4.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315" r:id="rId2"/>
    <p:sldId id="355" r:id="rId3"/>
    <p:sldId id="356" r:id="rId4"/>
    <p:sldId id="334" r:id="rId5"/>
    <p:sldId id="257" r:id="rId6"/>
    <p:sldId id="299" r:id="rId7"/>
    <p:sldId id="317" r:id="rId8"/>
    <p:sldId id="298" r:id="rId9"/>
    <p:sldId id="318" r:id="rId10"/>
    <p:sldId id="302" r:id="rId11"/>
    <p:sldId id="342" r:id="rId12"/>
    <p:sldId id="319" r:id="rId13"/>
    <p:sldId id="335" r:id="rId14"/>
    <p:sldId id="341" r:id="rId15"/>
    <p:sldId id="340" r:id="rId16"/>
    <p:sldId id="261" r:id="rId17"/>
    <p:sldId id="344" r:id="rId18"/>
    <p:sldId id="285" r:id="rId19"/>
    <p:sldId id="337" r:id="rId20"/>
    <p:sldId id="339" r:id="rId21"/>
    <p:sldId id="343" r:id="rId22"/>
    <p:sldId id="338" r:id="rId23"/>
    <p:sldId id="345" r:id="rId24"/>
    <p:sldId id="323" r:id="rId25"/>
    <p:sldId id="326" r:id="rId26"/>
    <p:sldId id="328" r:id="rId27"/>
    <p:sldId id="320" r:id="rId28"/>
    <p:sldId id="325" r:id="rId29"/>
    <p:sldId id="324" r:id="rId30"/>
    <p:sldId id="332" r:id="rId31"/>
    <p:sldId id="346" r:id="rId32"/>
    <p:sldId id="321" r:id="rId33"/>
    <p:sldId id="327" r:id="rId34"/>
    <p:sldId id="348" r:id="rId35"/>
    <p:sldId id="330" r:id="rId36"/>
    <p:sldId id="331" r:id="rId37"/>
    <p:sldId id="313" r:id="rId38"/>
    <p:sldId id="352" r:id="rId39"/>
    <p:sldId id="353" r:id="rId40"/>
    <p:sldId id="357" r:id="rId41"/>
    <p:sldId id="333" r:id="rId42"/>
    <p:sldId id="347" r:id="rId43"/>
    <p:sldId id="32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7E9BF96D-9373-406D-8E68-721F77B8CC0F}">
          <p14:sldIdLst>
            <p14:sldId id="315"/>
            <p14:sldId id="355"/>
            <p14:sldId id="356"/>
          </p14:sldIdLst>
        </p14:section>
        <p14:section name="Introduction" id="{529A3317-BBDC-4B52-AF22-493C18348CF6}">
          <p14:sldIdLst>
            <p14:sldId id="334"/>
            <p14:sldId id="257"/>
            <p14:sldId id="299"/>
            <p14:sldId id="317"/>
            <p14:sldId id="298"/>
          </p14:sldIdLst>
        </p14:section>
        <p14:section name="PCA Model" id="{DF9EE82E-EF9D-49DF-BF20-B65927BF8DD7}">
          <p14:sldIdLst>
            <p14:sldId id="318"/>
            <p14:sldId id="302"/>
            <p14:sldId id="342"/>
            <p14:sldId id="319"/>
            <p14:sldId id="335"/>
            <p14:sldId id="341"/>
            <p14:sldId id="340"/>
            <p14:sldId id="261"/>
            <p14:sldId id="344"/>
            <p14:sldId id="285"/>
            <p14:sldId id="337"/>
            <p14:sldId id="339"/>
            <p14:sldId id="343"/>
          </p14:sldIdLst>
        </p14:section>
        <p14:section name="Results - homogenous" id="{A2BF5E83-B338-40FF-9FA1-0680D623782E}">
          <p14:sldIdLst>
            <p14:sldId id="338"/>
            <p14:sldId id="345"/>
            <p14:sldId id="323"/>
            <p14:sldId id="326"/>
            <p14:sldId id="328"/>
            <p14:sldId id="320"/>
          </p14:sldIdLst>
        </p14:section>
        <p14:section name="Results - heterogenous" id="{41645ED7-DF2F-45A1-81BD-4BF927C5DCC1}">
          <p14:sldIdLst>
            <p14:sldId id="325"/>
            <p14:sldId id="324"/>
            <p14:sldId id="332"/>
            <p14:sldId id="346"/>
            <p14:sldId id="321"/>
            <p14:sldId id="327"/>
            <p14:sldId id="348"/>
            <p14:sldId id="330"/>
            <p14:sldId id="331"/>
          </p14:sldIdLst>
        </p14:section>
        <p14:section name="Conclusion" id="{D42CD092-0359-48CF-B3D6-29C8C646B557}">
          <p14:sldIdLst>
            <p14:sldId id="313"/>
            <p14:sldId id="352"/>
            <p14:sldId id="353"/>
          </p14:sldIdLst>
        </p14:section>
        <p14:section name="Appendix slides" id="{37B58AEA-5044-4B89-8E5D-3C62CDDAC626}">
          <p14:sldIdLst>
            <p14:sldId id="357"/>
            <p14:sldId id="333"/>
            <p14:sldId id="347"/>
            <p14:sldId id="32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7548B66-4D59-985D-85D3-65079295D56B}" name="Clarence Ioakim Sy" initials="CS" userId="S::ctsy@outlook.up.edu.ph::093305ad-f10f-46d1-89a1-774fe872a2d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19D72"/>
    <a:srgbClr val="DD8E05"/>
    <a:srgbClr val="0172B1"/>
    <a:srgbClr val="DE8F05"/>
    <a:srgbClr val="0173B2"/>
    <a:srgbClr val="E4A332"/>
    <a:srgbClr val="3A93C4"/>
    <a:srgbClr val="E5A83D"/>
    <a:srgbClr val="ECBE6F"/>
    <a:srgbClr val="E094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58" autoAdjust="0"/>
    <p:restoredTop sz="83908" autoAdjust="0"/>
  </p:normalViewPr>
  <p:slideViewPr>
    <p:cSldViewPr snapToGrid="0">
      <p:cViewPr>
        <p:scale>
          <a:sx n="79" d="100"/>
          <a:sy n="79" d="100"/>
        </p:scale>
        <p:origin x="614" y="202"/>
      </p:cViewPr>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1D_137B2B59.xml><?xml version="1.0" encoding="utf-8"?>
<p188:cmLst xmlns:a="http://schemas.openxmlformats.org/drawingml/2006/main" xmlns:r="http://schemas.openxmlformats.org/officeDocument/2006/relationships" xmlns:p188="http://schemas.microsoft.com/office/powerpoint/2018/8/main">
  <p188:cm id="{6E2B2698-5293-412F-93B0-5386FCCC24B8}" authorId="{57548B66-4D59-985D-85D3-65079295D56B}" status="resolved" created="2024-12-05T05:56:18.135" complete="100000">
    <pc:sldMkLst xmlns:pc="http://schemas.microsoft.com/office/powerpoint/2013/main/command">
      <pc:docMk/>
      <pc:sldMk cId="326839129" sldId="285"/>
    </pc:sldMkLst>
    <p188:txBody>
      <a:bodyPr/>
      <a:lstStyle/>
      <a:p>
        <a:r>
          <a:rPr lang="en-PH"/>
          <a:t>Recolor</a:t>
        </a:r>
      </a:p>
    </p188:txBody>
  </p188:cm>
</p188:cmLst>
</file>

<file path=ppt/comments/modernComment_12A_241929D.xml><?xml version="1.0" encoding="utf-8"?>
<p188:cmLst xmlns:a="http://schemas.openxmlformats.org/drawingml/2006/main" xmlns:r="http://schemas.openxmlformats.org/officeDocument/2006/relationships" xmlns:p188="http://schemas.microsoft.com/office/powerpoint/2018/8/main">
  <p188:cm id="{E3B5D325-DCF7-4093-B664-839BA2A701CC}" authorId="{57548B66-4D59-985D-85D3-65079295D56B}" created="2024-12-05T05:38:48.600">
    <pc:sldMkLst xmlns:pc="http://schemas.microsoft.com/office/powerpoint/2013/main/command">
      <pc:docMk/>
      <pc:sldMk cId="37851805" sldId="298"/>
    </pc:sldMkLst>
    <p188:txBody>
      <a:bodyPr/>
      <a:lstStyle/>
      <a:p>
        <a:r>
          <a:rPr lang="en-PH"/>
          <a:t>Rework or parallelize</a:t>
        </a:r>
      </a:p>
    </p188:txBody>
  </p188:cm>
</p188:cmLst>
</file>

<file path=ppt/comments/modernComment_13D_A703BFD2.xml><?xml version="1.0" encoding="utf-8"?>
<p188:cmLst xmlns:a="http://schemas.openxmlformats.org/drawingml/2006/main" xmlns:r="http://schemas.openxmlformats.org/officeDocument/2006/relationships" xmlns:p188="http://schemas.microsoft.com/office/powerpoint/2018/8/main">
  <p188:cm id="{8EA9951A-4B3C-400C-A697-B49F5EDD6C2A}" authorId="{57548B66-4D59-985D-85D3-65079295D56B}" created="2024-12-05T05:38:33.446">
    <pc:sldMkLst xmlns:pc="http://schemas.microsoft.com/office/powerpoint/2013/main/command">
      <pc:docMk/>
      <pc:sldMk cId="2802040786" sldId="317"/>
    </pc:sldMkLst>
    <p188:txBody>
      <a:bodyPr/>
      <a:lstStyle/>
      <a:p>
        <a:r>
          <a:rPr lang="en-PH"/>
          <a:t>Citation needed</a:t>
        </a:r>
      </a:p>
    </p188:txBody>
  </p188:cm>
</p188:cmLst>
</file>

<file path=ppt/comments/modernComment_143_5C4B0D99.xml><?xml version="1.0" encoding="utf-8"?>
<p188:cmLst xmlns:a="http://schemas.openxmlformats.org/drawingml/2006/main" xmlns:r="http://schemas.openxmlformats.org/officeDocument/2006/relationships" xmlns:p188="http://schemas.microsoft.com/office/powerpoint/2018/8/main">
  <p188:cm id="{C64EE296-1102-46EC-8D40-680D470C725B}" authorId="{57548B66-4D59-985D-85D3-65079295D56B}" created="2024-12-05T06:09:49.863">
    <pc:sldMkLst xmlns:pc="http://schemas.microsoft.com/office/powerpoint/2013/main/command">
      <pc:docMk/>
      <pc:sldMk cId="1548422553" sldId="323"/>
    </pc:sldMkLst>
    <p188:txBody>
      <a:bodyPr/>
      <a:lstStyle/>
      <a:p>
        <a:r>
          <a:rPr lang="en-PH"/>
          <a:t>Slide title is conclusion</a:t>
        </a:r>
      </a:p>
    </p188:txBody>
  </p188:cm>
</p188:cmLst>
</file>

<file path=ppt/comments/modernComment_14F_C5A629B8.xml><?xml version="1.0" encoding="utf-8"?>
<p188:cmLst xmlns:a="http://schemas.openxmlformats.org/drawingml/2006/main" xmlns:r="http://schemas.openxmlformats.org/officeDocument/2006/relationships" xmlns:p188="http://schemas.microsoft.com/office/powerpoint/2018/8/main">
  <p188:cm id="{B2278C5A-385B-4EA1-8D5B-912886D33DCF}" authorId="{57548B66-4D59-985D-85D3-65079295D56B}" created="2024-12-05T05:47:30.681">
    <pc:sldMkLst xmlns:pc="http://schemas.microsoft.com/office/powerpoint/2013/main/command">
      <pc:docMk/>
      <pc:sldMk cId="3316001208" sldId="335"/>
    </pc:sldMkLst>
    <p188:txBody>
      <a:bodyPr/>
      <a:lstStyle/>
      <a:p>
        <a:r>
          <a:rPr lang="en-PH"/>
          <a:t>Flowchart</a:t>
        </a:r>
      </a:p>
    </p188:txBody>
  </p188:cm>
</p188:cmLst>
</file>

<file path=ppt/comments/modernComment_151_8B8EBE79.xml><?xml version="1.0" encoding="utf-8"?>
<p188:cmLst xmlns:a="http://schemas.openxmlformats.org/drawingml/2006/main" xmlns:r="http://schemas.openxmlformats.org/officeDocument/2006/relationships" xmlns:p188="http://schemas.microsoft.com/office/powerpoint/2018/8/main">
  <p188:cm id="{C84E7D6D-4978-4C2A-84C4-296BDA6C1CBA}" authorId="{57548B66-4D59-985D-85D3-65079295D56B}" created="2024-12-05T06:02:47.255">
    <pc:sldMkLst xmlns:pc="http://schemas.microsoft.com/office/powerpoint/2013/main/command">
      <pc:docMk/>
      <pc:sldMk cId="2341387897" sldId="337"/>
    </pc:sldMkLst>
    <p188:replyLst>
      <p188:reply id="{6D4481B6-0A5B-4F31-946B-94D58FDD5336}" authorId="{57548B66-4D59-985D-85D3-65079295D56B}" created="2024-12-09T03:51:52.380">
        <p188:txBody>
          <a:bodyPr/>
          <a:lstStyle/>
          <a:p>
            <a:r>
              <a:rPr lang="en-PH"/>
              <a:t>Include other parameters, mention initially learned students</a:t>
            </a:r>
          </a:p>
        </p188:txBody>
      </p188:reply>
    </p188:replyLst>
    <p188:txBody>
      <a:bodyPr/>
      <a:lstStyle/>
      <a:p>
        <a:r>
          <a:rPr lang="en-PH"/>
          <a:t>Animation without anything else. “Typical result”</a:t>
        </a:r>
      </a:p>
    </p188:txBody>
  </p188:cm>
</p188:cmLst>
</file>

<file path=ppt/comments/modernComment_153_5A189B86.xml><?xml version="1.0" encoding="utf-8"?>
<p188:cmLst xmlns:a="http://schemas.openxmlformats.org/drawingml/2006/main" xmlns:r="http://schemas.openxmlformats.org/officeDocument/2006/relationships" xmlns:p188="http://schemas.microsoft.com/office/powerpoint/2018/8/main">
  <p188:cm id="{C063B04C-D4B9-45D2-9AB3-4B43B4C378F9}" authorId="{57548B66-4D59-985D-85D3-65079295D56B}" created="2024-12-05T06:19:54.268">
    <pc:sldMkLst xmlns:pc="http://schemas.microsoft.com/office/powerpoint/2013/main/command">
      <pc:docMk/>
      <pc:sldMk cId="1511562118" sldId="339"/>
    </pc:sldMkLst>
    <p188:txBody>
      <a:bodyPr/>
      <a:lstStyle/>
      <a:p>
        <a:r>
          <a:rPr lang="en-PH"/>
          <a:t>Traditional vs pi</a:t>
        </a:r>
      </a:p>
    </p188:txBody>
  </p188:cm>
  <p188:cm id="{F98A46A4-E7F2-4DFA-8D41-10D19DC2566F}" authorId="{57548B66-4D59-985D-85D3-65079295D56B}" created="2024-12-09T03:52:20.230">
    <pc:sldMkLst xmlns:pc="http://schemas.microsoft.com/office/powerpoint/2013/main/command">
      <pc:docMk/>
      <pc:sldMk cId="1511562118" sldId="339"/>
    </pc:sldMkLst>
    <p188:txBody>
      <a:bodyPr/>
      <a:lstStyle/>
      <a:p>
        <a:r>
          <a:rPr lang="en-PH"/>
          <a:t>Label</a:t>
        </a:r>
      </a:p>
    </p188:txBody>
  </p188:cm>
</p188:cmLst>
</file>

<file path=ppt/comments/modernComment_156_6C8AB630.xml><?xml version="1.0" encoding="utf-8"?>
<p188:cmLst xmlns:a="http://schemas.openxmlformats.org/drawingml/2006/main" xmlns:r="http://schemas.openxmlformats.org/officeDocument/2006/relationships" xmlns:p188="http://schemas.microsoft.com/office/powerpoint/2018/8/main">
  <p188:cm id="{D4B5E193-AE75-4901-B24D-3AB03883FC14}" authorId="{57548B66-4D59-985D-85D3-65079295D56B}" created="2024-12-09T03:45:57.462">
    <pc:sldMkLst xmlns:pc="http://schemas.microsoft.com/office/powerpoint/2013/main/command">
      <pc:docMk/>
      <pc:sldMk cId="1821029936" sldId="342"/>
    </pc:sldMkLst>
    <p188:txBody>
      <a:bodyPr/>
      <a:lstStyle/>
      <a:p>
        <a:r>
          <a:rPr lang="en-PH"/>
          <a:t>Reference the classroom in describing the parameters</a:t>
        </a:r>
      </a:p>
    </p188:txBody>
  </p188:cm>
</p188:cmLst>
</file>

<file path=ppt/comments/modernComment_160_156358B4.xml><?xml version="1.0" encoding="utf-8"?>
<p188:cmLst xmlns:a="http://schemas.openxmlformats.org/drawingml/2006/main" xmlns:r="http://schemas.openxmlformats.org/officeDocument/2006/relationships" xmlns:p188="http://schemas.microsoft.com/office/powerpoint/2018/8/main">
  <p188:cm id="{20782F1F-B960-4FAC-B7FF-383B95587930}" authorId="{57548B66-4D59-985D-85D3-65079295D56B}" created="2024-12-09T04:06:52.568">
    <pc:sldMkLst xmlns:pc="http://schemas.microsoft.com/office/powerpoint/2013/main/command">
      <pc:docMk/>
      <pc:sldMk cId="358832308" sldId="352"/>
    </pc:sldMkLst>
    <p188:txBody>
      <a:bodyPr/>
      <a:lstStyle/>
      <a:p>
        <a:r>
          <a:rPr lang="en-PH"/>
          <a:t>Citation for similarity</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svg"/><Relationship Id="rId5" Type="http://schemas.openxmlformats.org/officeDocument/2006/relationships/image" Target="../media/image1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svg"/><Relationship Id="rId5" Type="http://schemas.openxmlformats.org/officeDocument/2006/relationships/image" Target="../media/image1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08EAED-C8A5-4118-AD70-BFFA341633D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5B3C6E6-D1F5-4F29-A9F5-4E0D91FF1160}">
      <dgm:prSet custT="1"/>
      <dgm:spPr/>
      <dgm:t>
        <a:bodyPr/>
        <a:lstStyle/>
        <a:p>
          <a:r>
            <a:rPr lang="en-PH" sz="2400" dirty="0"/>
            <a:t>Better test scores</a:t>
          </a:r>
          <a:endParaRPr lang="en-US" sz="2400" dirty="0"/>
        </a:p>
      </dgm:t>
    </dgm:pt>
    <dgm:pt modelId="{14C9498A-FCB2-43CD-987E-1EFD7BE3A93B}" type="parTrans" cxnId="{4E5AD248-785A-46CD-B54C-662E0EAA1CB4}">
      <dgm:prSet/>
      <dgm:spPr/>
      <dgm:t>
        <a:bodyPr/>
        <a:lstStyle/>
        <a:p>
          <a:endParaRPr lang="en-US" sz="2000"/>
        </a:p>
      </dgm:t>
    </dgm:pt>
    <dgm:pt modelId="{206D48E2-8381-4323-86F8-6544F36B3C65}" type="sibTrans" cxnId="{4E5AD248-785A-46CD-B54C-662E0EAA1CB4}">
      <dgm:prSet/>
      <dgm:spPr/>
      <dgm:t>
        <a:bodyPr/>
        <a:lstStyle/>
        <a:p>
          <a:endParaRPr lang="en-US" sz="2000"/>
        </a:p>
      </dgm:t>
    </dgm:pt>
    <dgm:pt modelId="{BF35C49F-3772-4A2A-82FE-1FC83BDE378D}">
      <dgm:prSet custT="1"/>
      <dgm:spPr/>
      <dgm:t>
        <a:bodyPr/>
        <a:lstStyle/>
        <a:p>
          <a:r>
            <a:rPr lang="en-PH" sz="2000" dirty="0"/>
            <a:t>Higher for conceptual and quantitative problems</a:t>
          </a:r>
          <a:endParaRPr lang="en-US" sz="2000" dirty="0"/>
        </a:p>
      </dgm:t>
    </dgm:pt>
    <dgm:pt modelId="{DC9AE711-DBAD-47E7-9D22-E42210944E28}" type="parTrans" cxnId="{2D3DC657-D011-4221-95EE-5DA14AA05EEC}">
      <dgm:prSet/>
      <dgm:spPr/>
      <dgm:t>
        <a:bodyPr/>
        <a:lstStyle/>
        <a:p>
          <a:endParaRPr lang="en-US" sz="2000"/>
        </a:p>
      </dgm:t>
    </dgm:pt>
    <dgm:pt modelId="{A6A79476-4E6B-40B3-9849-57EC69D591C7}" type="sibTrans" cxnId="{2D3DC657-D011-4221-95EE-5DA14AA05EEC}">
      <dgm:prSet/>
      <dgm:spPr/>
      <dgm:t>
        <a:bodyPr/>
        <a:lstStyle/>
        <a:p>
          <a:endParaRPr lang="en-US" sz="2000"/>
        </a:p>
      </dgm:t>
    </dgm:pt>
    <dgm:pt modelId="{3044A2C5-D0DD-4AC4-9AC2-09E1C79884EE}">
      <dgm:prSet custT="1"/>
      <dgm:spPr/>
      <dgm:t>
        <a:bodyPr/>
        <a:lstStyle/>
        <a:p>
          <a:r>
            <a:rPr lang="en-PH" sz="2000" dirty="0"/>
            <a:t>Fewer students scored extremely low</a:t>
          </a:r>
          <a:endParaRPr lang="en-US" sz="2000" dirty="0"/>
        </a:p>
      </dgm:t>
    </dgm:pt>
    <dgm:pt modelId="{5D3BD97D-2FB5-40CB-B0E4-78F5EB821054}" type="parTrans" cxnId="{0830D7E2-EF83-45B3-885C-8858141D30FC}">
      <dgm:prSet/>
      <dgm:spPr/>
      <dgm:t>
        <a:bodyPr/>
        <a:lstStyle/>
        <a:p>
          <a:endParaRPr lang="en-US" sz="2000"/>
        </a:p>
      </dgm:t>
    </dgm:pt>
    <dgm:pt modelId="{CDF7416B-0058-4899-B1A8-868A2FBFA6A1}" type="sibTrans" cxnId="{0830D7E2-EF83-45B3-885C-8858141D30FC}">
      <dgm:prSet/>
      <dgm:spPr/>
      <dgm:t>
        <a:bodyPr/>
        <a:lstStyle/>
        <a:p>
          <a:endParaRPr lang="en-US" sz="2000"/>
        </a:p>
      </dgm:t>
    </dgm:pt>
    <dgm:pt modelId="{25C2BD46-C633-41EE-BB06-5F6D7AC1AEAA}">
      <dgm:prSet custT="1"/>
      <dgm:spPr/>
      <dgm:t>
        <a:bodyPr/>
        <a:lstStyle/>
        <a:p>
          <a:r>
            <a:rPr lang="en-PH" sz="2400" dirty="0"/>
            <a:t>Students can learn even in naïve groups</a:t>
          </a:r>
          <a:endParaRPr lang="en-US" sz="2400" dirty="0"/>
        </a:p>
      </dgm:t>
    </dgm:pt>
    <dgm:pt modelId="{AD3C3952-6411-4ACC-8D62-304C64F9AC92}" type="parTrans" cxnId="{D36DD833-5331-4AD4-93DF-FF2CB2AD96AE}">
      <dgm:prSet/>
      <dgm:spPr/>
      <dgm:t>
        <a:bodyPr/>
        <a:lstStyle/>
        <a:p>
          <a:endParaRPr lang="en-US" sz="2000"/>
        </a:p>
      </dgm:t>
    </dgm:pt>
    <dgm:pt modelId="{3B7856D2-B26B-4774-A228-D813CEAFB202}" type="sibTrans" cxnId="{D36DD833-5331-4AD4-93DF-FF2CB2AD96AE}">
      <dgm:prSet/>
      <dgm:spPr/>
      <dgm:t>
        <a:bodyPr/>
        <a:lstStyle/>
        <a:p>
          <a:endParaRPr lang="en-US" sz="2000"/>
        </a:p>
      </dgm:t>
    </dgm:pt>
    <dgm:pt modelId="{3F72A975-A11F-4034-AC56-74265087BA46}">
      <dgm:prSet custT="1"/>
      <dgm:spPr/>
      <dgm:t>
        <a:bodyPr/>
        <a:lstStyle/>
        <a:p>
          <a:r>
            <a:rPr lang="en-PH" sz="2400"/>
            <a:t>Lack of background knowledge does not negatively impact PI</a:t>
          </a:r>
          <a:endParaRPr lang="en-US" sz="2400"/>
        </a:p>
      </dgm:t>
    </dgm:pt>
    <dgm:pt modelId="{8240D4C9-22B6-4039-88B2-723EDE7B61E5}" type="parTrans" cxnId="{B06C0D9F-2511-4FAF-9889-99ADFE303114}">
      <dgm:prSet/>
      <dgm:spPr/>
      <dgm:t>
        <a:bodyPr/>
        <a:lstStyle/>
        <a:p>
          <a:endParaRPr lang="en-US" sz="2000"/>
        </a:p>
      </dgm:t>
    </dgm:pt>
    <dgm:pt modelId="{0599E7F9-396E-4569-8B68-579BE33D67FF}" type="sibTrans" cxnId="{B06C0D9F-2511-4FAF-9889-99ADFE303114}">
      <dgm:prSet/>
      <dgm:spPr/>
      <dgm:t>
        <a:bodyPr/>
        <a:lstStyle/>
        <a:p>
          <a:endParaRPr lang="en-US" sz="2000"/>
        </a:p>
      </dgm:t>
    </dgm:pt>
    <dgm:pt modelId="{61E70F52-9B2C-47B4-A264-8C2FFC851277}">
      <dgm:prSet custT="1"/>
      <dgm:spPr/>
      <dgm:t>
        <a:bodyPr/>
        <a:lstStyle/>
        <a:p>
          <a:r>
            <a:rPr lang="en-PH" sz="2400"/>
            <a:t>Reduced dropping rates</a:t>
          </a:r>
          <a:endParaRPr lang="en-US" sz="2400"/>
        </a:p>
      </dgm:t>
    </dgm:pt>
    <dgm:pt modelId="{5A4FAC18-CCEC-43B3-8095-49545899955D}" type="parTrans" cxnId="{A1C5393F-67FD-4E84-A722-7D38E663BD0C}">
      <dgm:prSet/>
      <dgm:spPr/>
      <dgm:t>
        <a:bodyPr/>
        <a:lstStyle/>
        <a:p>
          <a:endParaRPr lang="en-US" sz="2000"/>
        </a:p>
      </dgm:t>
    </dgm:pt>
    <dgm:pt modelId="{25661DE1-4D92-4FC3-9772-553F23C20E1F}" type="sibTrans" cxnId="{A1C5393F-67FD-4E84-A722-7D38E663BD0C}">
      <dgm:prSet/>
      <dgm:spPr/>
      <dgm:t>
        <a:bodyPr/>
        <a:lstStyle/>
        <a:p>
          <a:endParaRPr lang="en-US" sz="2000"/>
        </a:p>
      </dgm:t>
    </dgm:pt>
    <dgm:pt modelId="{96643A2B-38C4-4D1E-A90D-DC6E76F17F43}" type="pres">
      <dgm:prSet presAssocID="{B408EAED-C8A5-4118-AD70-BFFA341633D9}" presName="root" presStyleCnt="0">
        <dgm:presLayoutVars>
          <dgm:dir/>
          <dgm:resizeHandles val="exact"/>
        </dgm:presLayoutVars>
      </dgm:prSet>
      <dgm:spPr/>
    </dgm:pt>
    <dgm:pt modelId="{1575367E-9A57-4BC5-8DCD-414D6D037530}" type="pres">
      <dgm:prSet presAssocID="{85B3C6E6-D1F5-4F29-A9F5-4E0D91FF1160}" presName="compNode" presStyleCnt="0"/>
      <dgm:spPr/>
    </dgm:pt>
    <dgm:pt modelId="{31B0B1AA-C9CC-4987-B6BD-181437858AE1}" type="pres">
      <dgm:prSet presAssocID="{85B3C6E6-D1F5-4F29-A9F5-4E0D91FF1160}" presName="bgRect" presStyleLbl="bgShp" presStyleIdx="0" presStyleCnt="4"/>
      <dgm:spPr>
        <a:solidFill>
          <a:srgbClr val="CCDFEF"/>
        </a:solidFill>
      </dgm:spPr>
    </dgm:pt>
    <dgm:pt modelId="{6D345541-46B2-4F07-BC3B-8D3AFB0DEEA3}" type="pres">
      <dgm:prSet presAssocID="{85B3C6E6-D1F5-4F29-A9F5-4E0D91FF116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9B804B77-CFF3-478C-80A2-0A25FE7D4936}" type="pres">
      <dgm:prSet presAssocID="{85B3C6E6-D1F5-4F29-A9F5-4E0D91FF1160}" presName="spaceRect" presStyleCnt="0"/>
      <dgm:spPr/>
    </dgm:pt>
    <dgm:pt modelId="{18360946-7F7F-4E1C-8674-D89F9B6966FB}" type="pres">
      <dgm:prSet presAssocID="{85B3C6E6-D1F5-4F29-A9F5-4E0D91FF1160}" presName="parTx" presStyleLbl="revTx" presStyleIdx="0" presStyleCnt="5">
        <dgm:presLayoutVars>
          <dgm:chMax val="0"/>
          <dgm:chPref val="0"/>
        </dgm:presLayoutVars>
      </dgm:prSet>
      <dgm:spPr/>
    </dgm:pt>
    <dgm:pt modelId="{C8205B9B-0715-492C-A72F-F74C04747892}" type="pres">
      <dgm:prSet presAssocID="{85B3C6E6-D1F5-4F29-A9F5-4E0D91FF1160}" presName="desTx" presStyleLbl="revTx" presStyleIdx="1" presStyleCnt="5" custScaleX="120572">
        <dgm:presLayoutVars/>
      </dgm:prSet>
      <dgm:spPr/>
    </dgm:pt>
    <dgm:pt modelId="{8AF84DE5-A5A7-4B9B-BF04-BF750055FC79}" type="pres">
      <dgm:prSet presAssocID="{206D48E2-8381-4323-86F8-6544F36B3C65}" presName="sibTrans" presStyleCnt="0"/>
      <dgm:spPr/>
    </dgm:pt>
    <dgm:pt modelId="{44B10214-48C8-4A73-8F1E-4C41765962D0}" type="pres">
      <dgm:prSet presAssocID="{25C2BD46-C633-41EE-BB06-5F6D7AC1AEAA}" presName="compNode" presStyleCnt="0"/>
      <dgm:spPr/>
    </dgm:pt>
    <dgm:pt modelId="{51F3A5D8-37C5-4B67-891A-41B03FC587A1}" type="pres">
      <dgm:prSet presAssocID="{25C2BD46-C633-41EE-BB06-5F6D7AC1AEAA}" presName="bgRect" presStyleLbl="bgShp" presStyleIdx="1" presStyleCnt="4"/>
      <dgm:spPr>
        <a:solidFill>
          <a:srgbClr val="CCDFEF"/>
        </a:solidFill>
      </dgm:spPr>
    </dgm:pt>
    <dgm:pt modelId="{EEADCAC2-DBDC-4290-BE67-50DA237B20B0}" type="pres">
      <dgm:prSet presAssocID="{25C2BD46-C633-41EE-BB06-5F6D7AC1AE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3EAD5C2C-602A-43D3-845E-B36BDB1681F4}" type="pres">
      <dgm:prSet presAssocID="{25C2BD46-C633-41EE-BB06-5F6D7AC1AEAA}" presName="spaceRect" presStyleCnt="0"/>
      <dgm:spPr/>
    </dgm:pt>
    <dgm:pt modelId="{1D16D16D-5DE6-4433-8700-0B55A17486FE}" type="pres">
      <dgm:prSet presAssocID="{25C2BD46-C633-41EE-BB06-5F6D7AC1AEAA}" presName="parTx" presStyleLbl="revTx" presStyleIdx="2" presStyleCnt="5">
        <dgm:presLayoutVars>
          <dgm:chMax val="0"/>
          <dgm:chPref val="0"/>
        </dgm:presLayoutVars>
      </dgm:prSet>
      <dgm:spPr/>
    </dgm:pt>
    <dgm:pt modelId="{D382CD5F-760D-41E7-AC2A-283EE462BEF2}" type="pres">
      <dgm:prSet presAssocID="{3B7856D2-B26B-4774-A228-D813CEAFB202}" presName="sibTrans" presStyleCnt="0"/>
      <dgm:spPr/>
    </dgm:pt>
    <dgm:pt modelId="{68232CE9-57C7-484B-B2B6-F60F55B756E4}" type="pres">
      <dgm:prSet presAssocID="{3F72A975-A11F-4034-AC56-74265087BA46}" presName="compNode" presStyleCnt="0"/>
      <dgm:spPr/>
    </dgm:pt>
    <dgm:pt modelId="{C17A4253-DC09-4666-AC7F-40DA6D46A10F}" type="pres">
      <dgm:prSet presAssocID="{3F72A975-A11F-4034-AC56-74265087BA46}" presName="bgRect" presStyleLbl="bgShp" presStyleIdx="2" presStyleCnt="4"/>
      <dgm:spPr>
        <a:solidFill>
          <a:srgbClr val="CCDFEF"/>
        </a:solidFill>
      </dgm:spPr>
    </dgm:pt>
    <dgm:pt modelId="{79764D7E-C33C-417F-9002-96EF50E6A198}" type="pres">
      <dgm:prSet presAssocID="{3F72A975-A11F-4034-AC56-74265087BA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47ADA70-AA2C-45E8-8B49-FDD61A17F318}" type="pres">
      <dgm:prSet presAssocID="{3F72A975-A11F-4034-AC56-74265087BA46}" presName="spaceRect" presStyleCnt="0"/>
      <dgm:spPr/>
    </dgm:pt>
    <dgm:pt modelId="{54434E97-792A-450D-A67C-DEE06E791530}" type="pres">
      <dgm:prSet presAssocID="{3F72A975-A11F-4034-AC56-74265087BA46}" presName="parTx" presStyleLbl="revTx" presStyleIdx="3" presStyleCnt="5">
        <dgm:presLayoutVars>
          <dgm:chMax val="0"/>
          <dgm:chPref val="0"/>
        </dgm:presLayoutVars>
      </dgm:prSet>
      <dgm:spPr/>
    </dgm:pt>
    <dgm:pt modelId="{859E21CF-A303-4AC9-B1EF-59ABBCA62BC3}" type="pres">
      <dgm:prSet presAssocID="{0599E7F9-396E-4569-8B68-579BE33D67FF}" presName="sibTrans" presStyleCnt="0"/>
      <dgm:spPr/>
    </dgm:pt>
    <dgm:pt modelId="{6808FC7B-606A-450C-B50C-CD550351ADE1}" type="pres">
      <dgm:prSet presAssocID="{61E70F52-9B2C-47B4-A264-8C2FFC851277}" presName="compNode" presStyleCnt="0"/>
      <dgm:spPr/>
    </dgm:pt>
    <dgm:pt modelId="{7BCF5EBD-827A-4B4B-A357-7ABDA4C4456A}" type="pres">
      <dgm:prSet presAssocID="{61E70F52-9B2C-47B4-A264-8C2FFC851277}" presName="bgRect" presStyleLbl="bgShp" presStyleIdx="3" presStyleCnt="4"/>
      <dgm:spPr>
        <a:solidFill>
          <a:srgbClr val="CCDFEF"/>
        </a:solidFill>
      </dgm:spPr>
    </dgm:pt>
    <dgm:pt modelId="{9AA66826-4F56-402D-AB9B-5DAA8A03891F}" type="pres">
      <dgm:prSet presAssocID="{61E70F52-9B2C-47B4-A264-8C2FFC8512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ward trend"/>
        </a:ext>
      </dgm:extLst>
    </dgm:pt>
    <dgm:pt modelId="{CFFF89E6-BF0A-4A5B-9F31-CA63C2552766}" type="pres">
      <dgm:prSet presAssocID="{61E70F52-9B2C-47B4-A264-8C2FFC851277}" presName="spaceRect" presStyleCnt="0"/>
      <dgm:spPr/>
    </dgm:pt>
    <dgm:pt modelId="{F04B7A68-5F26-4AE3-B9AE-693AD7117689}" type="pres">
      <dgm:prSet presAssocID="{61E70F52-9B2C-47B4-A264-8C2FFC851277}" presName="parTx" presStyleLbl="revTx" presStyleIdx="4" presStyleCnt="5">
        <dgm:presLayoutVars>
          <dgm:chMax val="0"/>
          <dgm:chPref val="0"/>
        </dgm:presLayoutVars>
      </dgm:prSet>
      <dgm:spPr/>
    </dgm:pt>
  </dgm:ptLst>
  <dgm:cxnLst>
    <dgm:cxn modelId="{2730A92B-43CD-46D3-AB2F-63E645D42F74}" type="presOf" srcId="{B408EAED-C8A5-4118-AD70-BFFA341633D9}" destId="{96643A2B-38C4-4D1E-A90D-DC6E76F17F43}" srcOrd="0" destOrd="0" presId="urn:microsoft.com/office/officeart/2018/2/layout/IconVerticalSolidList"/>
    <dgm:cxn modelId="{D36DD833-5331-4AD4-93DF-FF2CB2AD96AE}" srcId="{B408EAED-C8A5-4118-AD70-BFFA341633D9}" destId="{25C2BD46-C633-41EE-BB06-5F6D7AC1AEAA}" srcOrd="1" destOrd="0" parTransId="{AD3C3952-6411-4ACC-8D62-304C64F9AC92}" sibTransId="{3B7856D2-B26B-4774-A228-D813CEAFB202}"/>
    <dgm:cxn modelId="{A1C5393F-67FD-4E84-A722-7D38E663BD0C}" srcId="{B408EAED-C8A5-4118-AD70-BFFA341633D9}" destId="{61E70F52-9B2C-47B4-A264-8C2FFC851277}" srcOrd="3" destOrd="0" parTransId="{5A4FAC18-CCEC-43B3-8095-49545899955D}" sibTransId="{25661DE1-4D92-4FC3-9772-553F23C20E1F}"/>
    <dgm:cxn modelId="{4E5AD248-785A-46CD-B54C-662E0EAA1CB4}" srcId="{B408EAED-C8A5-4118-AD70-BFFA341633D9}" destId="{85B3C6E6-D1F5-4F29-A9F5-4E0D91FF1160}" srcOrd="0" destOrd="0" parTransId="{14C9498A-FCB2-43CD-987E-1EFD7BE3A93B}" sibTransId="{206D48E2-8381-4323-86F8-6544F36B3C65}"/>
    <dgm:cxn modelId="{17015457-343E-4F3D-84A1-C93DD848E1BD}" type="presOf" srcId="{25C2BD46-C633-41EE-BB06-5F6D7AC1AEAA}" destId="{1D16D16D-5DE6-4433-8700-0B55A17486FE}" srcOrd="0" destOrd="0" presId="urn:microsoft.com/office/officeart/2018/2/layout/IconVerticalSolidList"/>
    <dgm:cxn modelId="{2D3DC657-D011-4221-95EE-5DA14AA05EEC}" srcId="{85B3C6E6-D1F5-4F29-A9F5-4E0D91FF1160}" destId="{BF35C49F-3772-4A2A-82FE-1FC83BDE378D}" srcOrd="0" destOrd="0" parTransId="{DC9AE711-DBAD-47E7-9D22-E42210944E28}" sibTransId="{A6A79476-4E6B-40B3-9849-57EC69D591C7}"/>
    <dgm:cxn modelId="{D0A15C5A-2AB6-4252-A99F-6C6FE83C20BA}" type="presOf" srcId="{61E70F52-9B2C-47B4-A264-8C2FFC851277}" destId="{F04B7A68-5F26-4AE3-B9AE-693AD7117689}" srcOrd="0" destOrd="0" presId="urn:microsoft.com/office/officeart/2018/2/layout/IconVerticalSolidList"/>
    <dgm:cxn modelId="{78DE4582-4C97-4455-9985-C9C63F088762}" type="presOf" srcId="{85B3C6E6-D1F5-4F29-A9F5-4E0D91FF1160}" destId="{18360946-7F7F-4E1C-8674-D89F9B6966FB}" srcOrd="0" destOrd="0" presId="urn:microsoft.com/office/officeart/2018/2/layout/IconVerticalSolidList"/>
    <dgm:cxn modelId="{F2F8F285-708B-437B-A14F-2B57DCCE7A46}" type="presOf" srcId="{3044A2C5-D0DD-4AC4-9AC2-09E1C79884EE}" destId="{C8205B9B-0715-492C-A72F-F74C04747892}" srcOrd="0" destOrd="1" presId="urn:microsoft.com/office/officeart/2018/2/layout/IconVerticalSolidList"/>
    <dgm:cxn modelId="{B06C0D9F-2511-4FAF-9889-99ADFE303114}" srcId="{B408EAED-C8A5-4118-AD70-BFFA341633D9}" destId="{3F72A975-A11F-4034-AC56-74265087BA46}" srcOrd="2" destOrd="0" parTransId="{8240D4C9-22B6-4039-88B2-723EDE7B61E5}" sibTransId="{0599E7F9-396E-4569-8B68-579BE33D67FF}"/>
    <dgm:cxn modelId="{6B7409A3-7EC8-4A9F-8B22-31EBB24CED31}" type="presOf" srcId="{3F72A975-A11F-4034-AC56-74265087BA46}" destId="{54434E97-792A-450D-A67C-DEE06E791530}" srcOrd="0" destOrd="0" presId="urn:microsoft.com/office/officeart/2018/2/layout/IconVerticalSolidList"/>
    <dgm:cxn modelId="{48EF23A6-346B-4EF2-9D28-DC8A9B1672E7}" type="presOf" srcId="{BF35C49F-3772-4A2A-82FE-1FC83BDE378D}" destId="{C8205B9B-0715-492C-A72F-F74C04747892}" srcOrd="0" destOrd="0" presId="urn:microsoft.com/office/officeart/2018/2/layout/IconVerticalSolidList"/>
    <dgm:cxn modelId="{0830D7E2-EF83-45B3-885C-8858141D30FC}" srcId="{85B3C6E6-D1F5-4F29-A9F5-4E0D91FF1160}" destId="{3044A2C5-D0DD-4AC4-9AC2-09E1C79884EE}" srcOrd="1" destOrd="0" parTransId="{5D3BD97D-2FB5-40CB-B0E4-78F5EB821054}" sibTransId="{CDF7416B-0058-4899-B1A8-868A2FBFA6A1}"/>
    <dgm:cxn modelId="{517EF390-623C-4F9D-8BFF-1736B5AED4E6}" type="presParOf" srcId="{96643A2B-38C4-4D1E-A90D-DC6E76F17F43}" destId="{1575367E-9A57-4BC5-8DCD-414D6D037530}" srcOrd="0" destOrd="0" presId="urn:microsoft.com/office/officeart/2018/2/layout/IconVerticalSolidList"/>
    <dgm:cxn modelId="{B366CCD2-A3F6-457C-BF14-EBE4C584106B}" type="presParOf" srcId="{1575367E-9A57-4BC5-8DCD-414D6D037530}" destId="{31B0B1AA-C9CC-4987-B6BD-181437858AE1}" srcOrd="0" destOrd="0" presId="urn:microsoft.com/office/officeart/2018/2/layout/IconVerticalSolidList"/>
    <dgm:cxn modelId="{847B827A-ED48-48D3-91B2-7FD71CF9A381}" type="presParOf" srcId="{1575367E-9A57-4BC5-8DCD-414D6D037530}" destId="{6D345541-46B2-4F07-BC3B-8D3AFB0DEEA3}" srcOrd="1" destOrd="0" presId="urn:microsoft.com/office/officeart/2018/2/layout/IconVerticalSolidList"/>
    <dgm:cxn modelId="{E07A366F-57E4-43AC-8B01-03A7FF6C9DF6}" type="presParOf" srcId="{1575367E-9A57-4BC5-8DCD-414D6D037530}" destId="{9B804B77-CFF3-478C-80A2-0A25FE7D4936}" srcOrd="2" destOrd="0" presId="urn:microsoft.com/office/officeart/2018/2/layout/IconVerticalSolidList"/>
    <dgm:cxn modelId="{3B09B498-EDFF-4706-BE5A-D9F0894762E7}" type="presParOf" srcId="{1575367E-9A57-4BC5-8DCD-414D6D037530}" destId="{18360946-7F7F-4E1C-8674-D89F9B6966FB}" srcOrd="3" destOrd="0" presId="urn:microsoft.com/office/officeart/2018/2/layout/IconVerticalSolidList"/>
    <dgm:cxn modelId="{0D9EE933-DAEE-4F46-A04F-CD3E2FE8277A}" type="presParOf" srcId="{1575367E-9A57-4BC5-8DCD-414D6D037530}" destId="{C8205B9B-0715-492C-A72F-F74C04747892}" srcOrd="4" destOrd="0" presId="urn:microsoft.com/office/officeart/2018/2/layout/IconVerticalSolidList"/>
    <dgm:cxn modelId="{399DBE06-188F-4DBA-8CE0-0D7E6F3AA03D}" type="presParOf" srcId="{96643A2B-38C4-4D1E-A90D-DC6E76F17F43}" destId="{8AF84DE5-A5A7-4B9B-BF04-BF750055FC79}" srcOrd="1" destOrd="0" presId="urn:microsoft.com/office/officeart/2018/2/layout/IconVerticalSolidList"/>
    <dgm:cxn modelId="{DE6C6A5A-FE09-464B-AA78-9B1A6A9DEE44}" type="presParOf" srcId="{96643A2B-38C4-4D1E-A90D-DC6E76F17F43}" destId="{44B10214-48C8-4A73-8F1E-4C41765962D0}" srcOrd="2" destOrd="0" presId="urn:microsoft.com/office/officeart/2018/2/layout/IconVerticalSolidList"/>
    <dgm:cxn modelId="{75A61384-B200-4185-B7B4-60AE36F41833}" type="presParOf" srcId="{44B10214-48C8-4A73-8F1E-4C41765962D0}" destId="{51F3A5D8-37C5-4B67-891A-41B03FC587A1}" srcOrd="0" destOrd="0" presId="urn:microsoft.com/office/officeart/2018/2/layout/IconVerticalSolidList"/>
    <dgm:cxn modelId="{432428E3-068D-48C7-8DC8-7F6BBE689EDD}" type="presParOf" srcId="{44B10214-48C8-4A73-8F1E-4C41765962D0}" destId="{EEADCAC2-DBDC-4290-BE67-50DA237B20B0}" srcOrd="1" destOrd="0" presId="urn:microsoft.com/office/officeart/2018/2/layout/IconVerticalSolidList"/>
    <dgm:cxn modelId="{63A8AC8D-B6C3-4446-91F7-A741E1C3F241}" type="presParOf" srcId="{44B10214-48C8-4A73-8F1E-4C41765962D0}" destId="{3EAD5C2C-602A-43D3-845E-B36BDB1681F4}" srcOrd="2" destOrd="0" presId="urn:microsoft.com/office/officeart/2018/2/layout/IconVerticalSolidList"/>
    <dgm:cxn modelId="{55590FE2-9781-4CD4-B3BE-AB0898D9630F}" type="presParOf" srcId="{44B10214-48C8-4A73-8F1E-4C41765962D0}" destId="{1D16D16D-5DE6-4433-8700-0B55A17486FE}" srcOrd="3" destOrd="0" presId="urn:microsoft.com/office/officeart/2018/2/layout/IconVerticalSolidList"/>
    <dgm:cxn modelId="{49DCFF73-07F9-480C-884C-1B9DA1B0B48F}" type="presParOf" srcId="{96643A2B-38C4-4D1E-A90D-DC6E76F17F43}" destId="{D382CD5F-760D-41E7-AC2A-283EE462BEF2}" srcOrd="3" destOrd="0" presId="urn:microsoft.com/office/officeart/2018/2/layout/IconVerticalSolidList"/>
    <dgm:cxn modelId="{748B1FC9-C729-445F-A229-FD3D84885C6D}" type="presParOf" srcId="{96643A2B-38C4-4D1E-A90D-DC6E76F17F43}" destId="{68232CE9-57C7-484B-B2B6-F60F55B756E4}" srcOrd="4" destOrd="0" presId="urn:microsoft.com/office/officeart/2018/2/layout/IconVerticalSolidList"/>
    <dgm:cxn modelId="{E71B40F9-198C-47DB-905B-4757491111FE}" type="presParOf" srcId="{68232CE9-57C7-484B-B2B6-F60F55B756E4}" destId="{C17A4253-DC09-4666-AC7F-40DA6D46A10F}" srcOrd="0" destOrd="0" presId="urn:microsoft.com/office/officeart/2018/2/layout/IconVerticalSolidList"/>
    <dgm:cxn modelId="{B6965C5E-6E49-4649-AA4C-508E15FB89FD}" type="presParOf" srcId="{68232CE9-57C7-484B-B2B6-F60F55B756E4}" destId="{79764D7E-C33C-417F-9002-96EF50E6A198}" srcOrd="1" destOrd="0" presId="urn:microsoft.com/office/officeart/2018/2/layout/IconVerticalSolidList"/>
    <dgm:cxn modelId="{D104B283-6E94-41A1-955A-C29589F1CFB5}" type="presParOf" srcId="{68232CE9-57C7-484B-B2B6-F60F55B756E4}" destId="{147ADA70-AA2C-45E8-8B49-FDD61A17F318}" srcOrd="2" destOrd="0" presId="urn:microsoft.com/office/officeart/2018/2/layout/IconVerticalSolidList"/>
    <dgm:cxn modelId="{5461E419-9E42-4BF3-8E95-E16F1E64DE66}" type="presParOf" srcId="{68232CE9-57C7-484B-B2B6-F60F55B756E4}" destId="{54434E97-792A-450D-A67C-DEE06E791530}" srcOrd="3" destOrd="0" presId="urn:microsoft.com/office/officeart/2018/2/layout/IconVerticalSolidList"/>
    <dgm:cxn modelId="{17D8C721-27D6-4B2A-8B36-F8845E665612}" type="presParOf" srcId="{96643A2B-38C4-4D1E-A90D-DC6E76F17F43}" destId="{859E21CF-A303-4AC9-B1EF-59ABBCA62BC3}" srcOrd="5" destOrd="0" presId="urn:microsoft.com/office/officeart/2018/2/layout/IconVerticalSolidList"/>
    <dgm:cxn modelId="{331AC4FB-A8B8-4EFC-B2EA-DB3B8D773A0A}" type="presParOf" srcId="{96643A2B-38C4-4D1E-A90D-DC6E76F17F43}" destId="{6808FC7B-606A-450C-B50C-CD550351ADE1}" srcOrd="6" destOrd="0" presId="urn:microsoft.com/office/officeart/2018/2/layout/IconVerticalSolidList"/>
    <dgm:cxn modelId="{AA45A7BC-FDAB-4009-8A9B-0D026C000B02}" type="presParOf" srcId="{6808FC7B-606A-450C-B50C-CD550351ADE1}" destId="{7BCF5EBD-827A-4B4B-A357-7ABDA4C4456A}" srcOrd="0" destOrd="0" presId="urn:microsoft.com/office/officeart/2018/2/layout/IconVerticalSolidList"/>
    <dgm:cxn modelId="{CC25ADB6-8DD9-4E45-AB3A-85ACD09BDCD2}" type="presParOf" srcId="{6808FC7B-606A-450C-B50C-CD550351ADE1}" destId="{9AA66826-4F56-402D-AB9B-5DAA8A03891F}" srcOrd="1" destOrd="0" presId="urn:microsoft.com/office/officeart/2018/2/layout/IconVerticalSolidList"/>
    <dgm:cxn modelId="{0ECA1D07-0C65-4A2C-AC6A-5A23FDEF3D53}" type="presParOf" srcId="{6808FC7B-606A-450C-B50C-CD550351ADE1}" destId="{CFFF89E6-BF0A-4A5B-9F31-CA63C2552766}" srcOrd="2" destOrd="0" presId="urn:microsoft.com/office/officeart/2018/2/layout/IconVerticalSolidList"/>
    <dgm:cxn modelId="{85CEE55A-909A-4761-BB6E-47E2626F5D9C}" type="presParOf" srcId="{6808FC7B-606A-450C-B50C-CD550351ADE1}" destId="{F04B7A68-5F26-4AE3-B9AE-693AD711768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96EE0F-5953-4A58-9839-35BFDF94A916}"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AB80ACDD-A4EC-4449-9977-C8E17EDF4275}">
      <dgm:prSet custT="1"/>
      <dgm:spPr>
        <a:solidFill>
          <a:srgbClr val="0173B2"/>
        </a:solidFill>
      </dgm:spPr>
      <dgm:t>
        <a:bodyPr/>
        <a:lstStyle/>
        <a:p>
          <a:r>
            <a:rPr lang="en-PH" sz="2400" dirty="0"/>
            <a:t>Differential equations (Pritchard, 2008)</a:t>
          </a:r>
          <a:endParaRPr lang="en-US" sz="2400" dirty="0"/>
        </a:p>
      </dgm:t>
    </dgm:pt>
    <dgm:pt modelId="{691879A7-280C-41E8-B860-266435A095CF}" type="parTrans" cxnId="{7EAA5A4E-4699-4792-A348-713E53C8A853}">
      <dgm:prSet/>
      <dgm:spPr/>
      <dgm:t>
        <a:bodyPr/>
        <a:lstStyle/>
        <a:p>
          <a:endParaRPr lang="en-US" sz="2000"/>
        </a:p>
      </dgm:t>
    </dgm:pt>
    <dgm:pt modelId="{B248703D-5639-49DC-AD89-752A08B9D9EA}" type="sibTrans" cxnId="{7EAA5A4E-4699-4792-A348-713E53C8A853}">
      <dgm:prSet/>
      <dgm:spPr/>
      <dgm:t>
        <a:bodyPr/>
        <a:lstStyle/>
        <a:p>
          <a:endParaRPr lang="en-US" sz="2000"/>
        </a:p>
      </dgm:t>
    </dgm:pt>
    <dgm:pt modelId="{C7311177-E3F0-41B2-8241-677E8A4CE259}">
      <dgm:prSet custT="1"/>
      <dgm:spPr>
        <a:ln>
          <a:solidFill>
            <a:srgbClr val="0173B2"/>
          </a:solidFill>
        </a:ln>
      </dgm:spPr>
      <dgm:t>
        <a:bodyPr/>
        <a:lstStyle/>
        <a:p>
          <a:r>
            <a:rPr lang="en-PH" sz="2400"/>
            <a:t>No spatial component</a:t>
          </a:r>
          <a:endParaRPr lang="en-US" sz="2400"/>
        </a:p>
      </dgm:t>
    </dgm:pt>
    <dgm:pt modelId="{1806B5ED-D4E5-4C4D-A919-17B6C19B79C3}" type="parTrans" cxnId="{5074E56E-453D-408B-89E6-50B2FA5936A1}">
      <dgm:prSet/>
      <dgm:spPr/>
      <dgm:t>
        <a:bodyPr/>
        <a:lstStyle/>
        <a:p>
          <a:endParaRPr lang="en-US" sz="2000"/>
        </a:p>
      </dgm:t>
    </dgm:pt>
    <dgm:pt modelId="{BBF558DB-EE77-4A15-AC5F-7C7C70E47FB4}" type="sibTrans" cxnId="{5074E56E-453D-408B-89E6-50B2FA5936A1}">
      <dgm:prSet/>
      <dgm:spPr/>
      <dgm:t>
        <a:bodyPr/>
        <a:lstStyle/>
        <a:p>
          <a:endParaRPr lang="en-US" sz="2000"/>
        </a:p>
      </dgm:t>
    </dgm:pt>
    <dgm:pt modelId="{39453E32-310B-43B6-8E5F-91DEA2320152}">
      <dgm:prSet custT="1"/>
      <dgm:spPr>
        <a:solidFill>
          <a:srgbClr val="0173B2"/>
        </a:solidFill>
      </dgm:spPr>
      <dgm:t>
        <a:bodyPr/>
        <a:lstStyle/>
        <a:p>
          <a:r>
            <a:rPr lang="en-PH" sz="2400" dirty="0" err="1"/>
            <a:t>Ising</a:t>
          </a:r>
          <a:r>
            <a:rPr lang="en-PH" sz="2400" dirty="0"/>
            <a:t> model (</a:t>
          </a:r>
          <a:r>
            <a:rPr lang="en-PH" sz="2400" dirty="0" err="1"/>
            <a:t>Bordogna</a:t>
          </a:r>
          <a:r>
            <a:rPr lang="en-PH" sz="2400" dirty="0"/>
            <a:t> and Albano, 2001 &amp; 2003) </a:t>
          </a:r>
          <a:endParaRPr lang="en-US" sz="2400" dirty="0"/>
        </a:p>
      </dgm:t>
    </dgm:pt>
    <dgm:pt modelId="{E97C7D05-B150-4ACA-AE94-5FC52361C069}" type="parTrans" cxnId="{31AF1A2A-5D4B-4ABD-9047-E2789558E0D7}">
      <dgm:prSet/>
      <dgm:spPr/>
      <dgm:t>
        <a:bodyPr/>
        <a:lstStyle/>
        <a:p>
          <a:endParaRPr lang="en-US" sz="2000"/>
        </a:p>
      </dgm:t>
    </dgm:pt>
    <dgm:pt modelId="{48162174-9F00-4204-910D-81AE7DD55416}" type="sibTrans" cxnId="{31AF1A2A-5D4B-4ABD-9047-E2789558E0D7}">
      <dgm:prSet/>
      <dgm:spPr/>
      <dgm:t>
        <a:bodyPr/>
        <a:lstStyle/>
        <a:p>
          <a:endParaRPr lang="en-US" sz="2000"/>
        </a:p>
      </dgm:t>
    </dgm:pt>
    <dgm:pt modelId="{792A8133-2CA3-49C5-921C-D62391ABFA93}">
      <dgm:prSet custT="1"/>
      <dgm:spPr>
        <a:ln>
          <a:solidFill>
            <a:srgbClr val="0173B2"/>
          </a:solidFill>
        </a:ln>
      </dgm:spPr>
      <dgm:t>
        <a:bodyPr/>
        <a:lstStyle/>
        <a:p>
          <a:r>
            <a:rPr lang="en-PH" sz="2400" dirty="0"/>
            <a:t>Difficult to incorporate different agent-agent interactions</a:t>
          </a:r>
          <a:endParaRPr lang="en-US" sz="2400" dirty="0"/>
        </a:p>
      </dgm:t>
    </dgm:pt>
    <dgm:pt modelId="{35B5226B-C469-42DB-805D-14757653FDC6}" type="parTrans" cxnId="{542CAEAE-B6FA-4126-9682-C56E4CA3A0E7}">
      <dgm:prSet/>
      <dgm:spPr/>
      <dgm:t>
        <a:bodyPr/>
        <a:lstStyle/>
        <a:p>
          <a:endParaRPr lang="en-US" sz="2000"/>
        </a:p>
      </dgm:t>
    </dgm:pt>
    <dgm:pt modelId="{2955100E-3281-4489-803D-96D4D3C00989}" type="sibTrans" cxnId="{542CAEAE-B6FA-4126-9682-C56E4CA3A0E7}">
      <dgm:prSet/>
      <dgm:spPr/>
      <dgm:t>
        <a:bodyPr/>
        <a:lstStyle/>
        <a:p>
          <a:endParaRPr lang="en-US" sz="2000"/>
        </a:p>
      </dgm:t>
    </dgm:pt>
    <dgm:pt modelId="{A170A3EC-AA3C-41C1-ABAC-3D9165E85A3A}">
      <dgm:prSet custT="1"/>
      <dgm:spPr>
        <a:solidFill>
          <a:srgbClr val="0173B2"/>
        </a:solidFill>
      </dgm:spPr>
      <dgm:t>
        <a:bodyPr/>
        <a:lstStyle/>
        <a:p>
          <a:r>
            <a:rPr lang="en-PH" sz="2400" dirty="0"/>
            <a:t>Neural networks (Roxas, et. al., 2010) </a:t>
          </a:r>
          <a:endParaRPr lang="en-US" sz="2400" dirty="0"/>
        </a:p>
      </dgm:t>
    </dgm:pt>
    <dgm:pt modelId="{5AB86857-D0AE-4F74-A914-356096069A67}" type="parTrans" cxnId="{A82B885D-87C2-4577-BF9F-B1517A1A7EC2}">
      <dgm:prSet/>
      <dgm:spPr/>
      <dgm:t>
        <a:bodyPr/>
        <a:lstStyle/>
        <a:p>
          <a:endParaRPr lang="en-US" sz="2000"/>
        </a:p>
      </dgm:t>
    </dgm:pt>
    <dgm:pt modelId="{5C5F3AA5-6E8C-4B58-B52C-CE61B4A57830}" type="sibTrans" cxnId="{A82B885D-87C2-4577-BF9F-B1517A1A7EC2}">
      <dgm:prSet/>
      <dgm:spPr/>
      <dgm:t>
        <a:bodyPr/>
        <a:lstStyle/>
        <a:p>
          <a:endParaRPr lang="en-US" sz="2000"/>
        </a:p>
      </dgm:t>
    </dgm:pt>
    <dgm:pt modelId="{1CB363C4-A9FA-4D6B-A815-6DA67C7E82FC}">
      <dgm:prSet custT="1"/>
      <dgm:spPr>
        <a:ln>
          <a:solidFill>
            <a:srgbClr val="0173B2"/>
          </a:solidFill>
        </a:ln>
      </dgm:spPr>
      <dgm:t>
        <a:bodyPr/>
        <a:lstStyle/>
        <a:p>
          <a:r>
            <a:rPr lang="en-PH" sz="2400" dirty="0"/>
            <a:t>Predictive</a:t>
          </a:r>
          <a:endParaRPr lang="en-US" sz="2400" dirty="0"/>
        </a:p>
      </dgm:t>
    </dgm:pt>
    <dgm:pt modelId="{87C53A1D-E46C-45DD-AE7C-6B0C2D70FCA6}" type="parTrans" cxnId="{498C031B-BAA8-4BBB-A5BB-AAADDB6A4E8F}">
      <dgm:prSet/>
      <dgm:spPr/>
      <dgm:t>
        <a:bodyPr/>
        <a:lstStyle/>
        <a:p>
          <a:endParaRPr lang="en-US" sz="2000"/>
        </a:p>
      </dgm:t>
    </dgm:pt>
    <dgm:pt modelId="{1DB8C406-7A0B-43D9-8320-E1D6DA5BAD80}" type="sibTrans" cxnId="{498C031B-BAA8-4BBB-A5BB-AAADDB6A4E8F}">
      <dgm:prSet/>
      <dgm:spPr/>
      <dgm:t>
        <a:bodyPr/>
        <a:lstStyle/>
        <a:p>
          <a:endParaRPr lang="en-US" sz="2000"/>
        </a:p>
      </dgm:t>
    </dgm:pt>
    <dgm:pt modelId="{25D4E9DB-398D-4682-9A68-B8399A4EADB1}">
      <dgm:prSet custT="1"/>
      <dgm:spPr>
        <a:ln>
          <a:solidFill>
            <a:srgbClr val="0173B2"/>
          </a:solidFill>
        </a:ln>
      </dgm:spPr>
      <dgm:t>
        <a:bodyPr/>
        <a:lstStyle/>
        <a:p>
          <a:r>
            <a:rPr lang="en-PH" sz="2400" dirty="0"/>
            <a:t>Relies on real data or an objective function</a:t>
          </a:r>
          <a:endParaRPr lang="en-US" sz="2400" dirty="0"/>
        </a:p>
      </dgm:t>
    </dgm:pt>
    <dgm:pt modelId="{0D285137-91CF-4DEF-B931-452871B7FA2B}" type="parTrans" cxnId="{957934A9-D31E-420E-ADFA-2F1B3FF9B8B7}">
      <dgm:prSet/>
      <dgm:spPr/>
      <dgm:t>
        <a:bodyPr/>
        <a:lstStyle/>
        <a:p>
          <a:endParaRPr lang="en-PH" sz="2000"/>
        </a:p>
      </dgm:t>
    </dgm:pt>
    <dgm:pt modelId="{543B9F78-CAF1-4BFF-A261-C49C88A6379A}" type="sibTrans" cxnId="{957934A9-D31E-420E-ADFA-2F1B3FF9B8B7}">
      <dgm:prSet/>
      <dgm:spPr/>
      <dgm:t>
        <a:bodyPr/>
        <a:lstStyle/>
        <a:p>
          <a:endParaRPr lang="en-PH" sz="2000"/>
        </a:p>
      </dgm:t>
    </dgm:pt>
    <dgm:pt modelId="{A1A01807-E4FD-4F5A-A021-AE3DF02A515E}" type="pres">
      <dgm:prSet presAssocID="{9996EE0F-5953-4A58-9839-35BFDF94A916}" presName="linear" presStyleCnt="0">
        <dgm:presLayoutVars>
          <dgm:dir/>
          <dgm:animLvl val="lvl"/>
          <dgm:resizeHandles val="exact"/>
        </dgm:presLayoutVars>
      </dgm:prSet>
      <dgm:spPr/>
    </dgm:pt>
    <dgm:pt modelId="{74D62DD1-D542-4650-A1FC-FDCE4BF34B6A}" type="pres">
      <dgm:prSet presAssocID="{AB80ACDD-A4EC-4449-9977-C8E17EDF4275}" presName="parentLin" presStyleCnt="0"/>
      <dgm:spPr/>
    </dgm:pt>
    <dgm:pt modelId="{4885D8F8-DEE0-43C1-8844-DEFA9377A34D}" type="pres">
      <dgm:prSet presAssocID="{AB80ACDD-A4EC-4449-9977-C8E17EDF4275}" presName="parentLeftMargin" presStyleLbl="node1" presStyleIdx="0" presStyleCnt="3"/>
      <dgm:spPr/>
    </dgm:pt>
    <dgm:pt modelId="{8514479C-4A55-4115-B294-517A120A9534}" type="pres">
      <dgm:prSet presAssocID="{AB80ACDD-A4EC-4449-9977-C8E17EDF4275}" presName="parentText" presStyleLbl="node1" presStyleIdx="0" presStyleCnt="3">
        <dgm:presLayoutVars>
          <dgm:chMax val="0"/>
          <dgm:bulletEnabled val="1"/>
        </dgm:presLayoutVars>
      </dgm:prSet>
      <dgm:spPr/>
    </dgm:pt>
    <dgm:pt modelId="{F48F0EE0-1473-46E1-A1C9-1548AEA34599}" type="pres">
      <dgm:prSet presAssocID="{AB80ACDD-A4EC-4449-9977-C8E17EDF4275}" presName="negativeSpace" presStyleCnt="0"/>
      <dgm:spPr/>
    </dgm:pt>
    <dgm:pt modelId="{9990D263-0A84-496E-B616-FD4136C37B10}" type="pres">
      <dgm:prSet presAssocID="{AB80ACDD-A4EC-4449-9977-C8E17EDF4275}" presName="childText" presStyleLbl="conFgAcc1" presStyleIdx="0" presStyleCnt="3">
        <dgm:presLayoutVars>
          <dgm:bulletEnabled val="1"/>
        </dgm:presLayoutVars>
      </dgm:prSet>
      <dgm:spPr/>
    </dgm:pt>
    <dgm:pt modelId="{B779C8B5-99A7-496E-8B38-1516D051C798}" type="pres">
      <dgm:prSet presAssocID="{B248703D-5639-49DC-AD89-752A08B9D9EA}" presName="spaceBetweenRectangles" presStyleCnt="0"/>
      <dgm:spPr/>
    </dgm:pt>
    <dgm:pt modelId="{17E0B352-8098-45A2-B1B6-2F30A3F05572}" type="pres">
      <dgm:prSet presAssocID="{39453E32-310B-43B6-8E5F-91DEA2320152}" presName="parentLin" presStyleCnt="0"/>
      <dgm:spPr/>
    </dgm:pt>
    <dgm:pt modelId="{39F74EAA-A6EE-48CE-BAD5-E37BE55FD9A2}" type="pres">
      <dgm:prSet presAssocID="{39453E32-310B-43B6-8E5F-91DEA2320152}" presName="parentLeftMargin" presStyleLbl="node1" presStyleIdx="0" presStyleCnt="3"/>
      <dgm:spPr/>
    </dgm:pt>
    <dgm:pt modelId="{2354C637-9E81-4A15-A517-9ABC426CFA32}" type="pres">
      <dgm:prSet presAssocID="{39453E32-310B-43B6-8E5F-91DEA2320152}" presName="parentText" presStyleLbl="node1" presStyleIdx="1" presStyleCnt="3">
        <dgm:presLayoutVars>
          <dgm:chMax val="0"/>
          <dgm:bulletEnabled val="1"/>
        </dgm:presLayoutVars>
      </dgm:prSet>
      <dgm:spPr/>
    </dgm:pt>
    <dgm:pt modelId="{32977ACB-71F9-4247-AFC7-924902CC4C98}" type="pres">
      <dgm:prSet presAssocID="{39453E32-310B-43B6-8E5F-91DEA2320152}" presName="negativeSpace" presStyleCnt="0"/>
      <dgm:spPr/>
    </dgm:pt>
    <dgm:pt modelId="{BE22B475-D830-44B1-A79D-1C43FD3D7AC7}" type="pres">
      <dgm:prSet presAssocID="{39453E32-310B-43B6-8E5F-91DEA2320152}" presName="childText" presStyleLbl="conFgAcc1" presStyleIdx="1" presStyleCnt="3">
        <dgm:presLayoutVars>
          <dgm:bulletEnabled val="1"/>
        </dgm:presLayoutVars>
      </dgm:prSet>
      <dgm:spPr/>
    </dgm:pt>
    <dgm:pt modelId="{4D1FC809-60ED-47D5-8580-DC8FF3DB80C3}" type="pres">
      <dgm:prSet presAssocID="{48162174-9F00-4204-910D-81AE7DD55416}" presName="spaceBetweenRectangles" presStyleCnt="0"/>
      <dgm:spPr/>
    </dgm:pt>
    <dgm:pt modelId="{6996BD80-B8C1-4E1B-AA5F-C5C296E7D3B6}" type="pres">
      <dgm:prSet presAssocID="{A170A3EC-AA3C-41C1-ABAC-3D9165E85A3A}" presName="parentLin" presStyleCnt="0"/>
      <dgm:spPr/>
    </dgm:pt>
    <dgm:pt modelId="{2FD43B9F-79FC-4F37-9281-6CAFAFE04BAA}" type="pres">
      <dgm:prSet presAssocID="{A170A3EC-AA3C-41C1-ABAC-3D9165E85A3A}" presName="parentLeftMargin" presStyleLbl="node1" presStyleIdx="1" presStyleCnt="3"/>
      <dgm:spPr/>
    </dgm:pt>
    <dgm:pt modelId="{62A9149A-4AC1-448C-8E3D-41AE8590B154}" type="pres">
      <dgm:prSet presAssocID="{A170A3EC-AA3C-41C1-ABAC-3D9165E85A3A}" presName="parentText" presStyleLbl="node1" presStyleIdx="2" presStyleCnt="3">
        <dgm:presLayoutVars>
          <dgm:chMax val="0"/>
          <dgm:bulletEnabled val="1"/>
        </dgm:presLayoutVars>
      </dgm:prSet>
      <dgm:spPr/>
    </dgm:pt>
    <dgm:pt modelId="{BF90D54C-6014-43B2-8E62-66E8A644F8DF}" type="pres">
      <dgm:prSet presAssocID="{A170A3EC-AA3C-41C1-ABAC-3D9165E85A3A}" presName="negativeSpace" presStyleCnt="0"/>
      <dgm:spPr/>
    </dgm:pt>
    <dgm:pt modelId="{EFDBB7F1-D966-4CAB-86F2-410C1647752E}" type="pres">
      <dgm:prSet presAssocID="{A170A3EC-AA3C-41C1-ABAC-3D9165E85A3A}" presName="childText" presStyleLbl="conFgAcc1" presStyleIdx="2" presStyleCnt="3">
        <dgm:presLayoutVars>
          <dgm:bulletEnabled val="1"/>
        </dgm:presLayoutVars>
      </dgm:prSet>
      <dgm:spPr/>
    </dgm:pt>
  </dgm:ptLst>
  <dgm:cxnLst>
    <dgm:cxn modelId="{AA416112-9C60-4815-8707-4E612F30AF76}" type="presOf" srcId="{1CB363C4-A9FA-4D6B-A815-6DA67C7E82FC}" destId="{EFDBB7F1-D966-4CAB-86F2-410C1647752E}" srcOrd="0" destOrd="0" presId="urn:microsoft.com/office/officeart/2005/8/layout/list1"/>
    <dgm:cxn modelId="{498C031B-BAA8-4BBB-A5BB-AAADDB6A4E8F}" srcId="{A170A3EC-AA3C-41C1-ABAC-3D9165E85A3A}" destId="{1CB363C4-A9FA-4D6B-A815-6DA67C7E82FC}" srcOrd="0" destOrd="0" parTransId="{87C53A1D-E46C-45DD-AE7C-6B0C2D70FCA6}" sibTransId="{1DB8C406-7A0B-43D9-8320-E1D6DA5BAD80}"/>
    <dgm:cxn modelId="{31AF1A2A-5D4B-4ABD-9047-E2789558E0D7}" srcId="{9996EE0F-5953-4A58-9839-35BFDF94A916}" destId="{39453E32-310B-43B6-8E5F-91DEA2320152}" srcOrd="1" destOrd="0" parTransId="{E97C7D05-B150-4ACA-AE94-5FC52361C069}" sibTransId="{48162174-9F00-4204-910D-81AE7DD55416}"/>
    <dgm:cxn modelId="{23EE0C3C-C33B-4CDB-A76A-348B56966EA6}" type="presOf" srcId="{A170A3EC-AA3C-41C1-ABAC-3D9165E85A3A}" destId="{62A9149A-4AC1-448C-8E3D-41AE8590B154}" srcOrd="1" destOrd="0" presId="urn:microsoft.com/office/officeart/2005/8/layout/list1"/>
    <dgm:cxn modelId="{A82B885D-87C2-4577-BF9F-B1517A1A7EC2}" srcId="{9996EE0F-5953-4A58-9839-35BFDF94A916}" destId="{A170A3EC-AA3C-41C1-ABAC-3D9165E85A3A}" srcOrd="2" destOrd="0" parTransId="{5AB86857-D0AE-4F74-A914-356096069A67}" sibTransId="{5C5F3AA5-6E8C-4B58-B52C-CE61B4A57830}"/>
    <dgm:cxn modelId="{2E960D49-53AB-49BB-8512-8095A5D531D3}" type="presOf" srcId="{C7311177-E3F0-41B2-8241-677E8A4CE259}" destId="{9990D263-0A84-496E-B616-FD4136C37B10}" srcOrd="0" destOrd="0" presId="urn:microsoft.com/office/officeart/2005/8/layout/list1"/>
    <dgm:cxn modelId="{7EAA5A4E-4699-4792-A348-713E53C8A853}" srcId="{9996EE0F-5953-4A58-9839-35BFDF94A916}" destId="{AB80ACDD-A4EC-4449-9977-C8E17EDF4275}" srcOrd="0" destOrd="0" parTransId="{691879A7-280C-41E8-B860-266435A095CF}" sibTransId="{B248703D-5639-49DC-AD89-752A08B9D9EA}"/>
    <dgm:cxn modelId="{5074E56E-453D-408B-89E6-50B2FA5936A1}" srcId="{AB80ACDD-A4EC-4449-9977-C8E17EDF4275}" destId="{C7311177-E3F0-41B2-8241-677E8A4CE259}" srcOrd="0" destOrd="0" parTransId="{1806B5ED-D4E5-4C4D-A919-17B6C19B79C3}" sibTransId="{BBF558DB-EE77-4A15-AC5F-7C7C70E47FB4}"/>
    <dgm:cxn modelId="{2B38DD57-DAC4-42C0-BF13-A53513717C9F}" type="presOf" srcId="{9996EE0F-5953-4A58-9839-35BFDF94A916}" destId="{A1A01807-E4FD-4F5A-A021-AE3DF02A515E}" srcOrd="0" destOrd="0" presId="urn:microsoft.com/office/officeart/2005/8/layout/list1"/>
    <dgm:cxn modelId="{2E7317A7-FBFA-498A-A35B-965B85DB3009}" type="presOf" srcId="{25D4E9DB-398D-4682-9A68-B8399A4EADB1}" destId="{EFDBB7F1-D966-4CAB-86F2-410C1647752E}" srcOrd="0" destOrd="1" presId="urn:microsoft.com/office/officeart/2005/8/layout/list1"/>
    <dgm:cxn modelId="{957934A9-D31E-420E-ADFA-2F1B3FF9B8B7}" srcId="{A170A3EC-AA3C-41C1-ABAC-3D9165E85A3A}" destId="{25D4E9DB-398D-4682-9A68-B8399A4EADB1}" srcOrd="1" destOrd="0" parTransId="{0D285137-91CF-4DEF-B931-452871B7FA2B}" sibTransId="{543B9F78-CAF1-4BFF-A261-C49C88A6379A}"/>
    <dgm:cxn modelId="{542CAEAE-B6FA-4126-9682-C56E4CA3A0E7}" srcId="{39453E32-310B-43B6-8E5F-91DEA2320152}" destId="{792A8133-2CA3-49C5-921C-D62391ABFA93}" srcOrd="0" destOrd="0" parTransId="{35B5226B-C469-42DB-805D-14757653FDC6}" sibTransId="{2955100E-3281-4489-803D-96D4D3C00989}"/>
    <dgm:cxn modelId="{5D7DA6D9-6727-4602-88F5-7F75DCF18654}" type="presOf" srcId="{AB80ACDD-A4EC-4449-9977-C8E17EDF4275}" destId="{4885D8F8-DEE0-43C1-8844-DEFA9377A34D}" srcOrd="0" destOrd="0" presId="urn:microsoft.com/office/officeart/2005/8/layout/list1"/>
    <dgm:cxn modelId="{23404ADB-E347-43D9-BFAC-158CA6F4B7C5}" type="presOf" srcId="{AB80ACDD-A4EC-4449-9977-C8E17EDF4275}" destId="{8514479C-4A55-4115-B294-517A120A9534}" srcOrd="1" destOrd="0" presId="urn:microsoft.com/office/officeart/2005/8/layout/list1"/>
    <dgm:cxn modelId="{2DB4C7DD-B326-4CE6-B7A7-86EC47D48101}" type="presOf" srcId="{A170A3EC-AA3C-41C1-ABAC-3D9165E85A3A}" destId="{2FD43B9F-79FC-4F37-9281-6CAFAFE04BAA}" srcOrd="0" destOrd="0" presId="urn:microsoft.com/office/officeart/2005/8/layout/list1"/>
    <dgm:cxn modelId="{93BF00E6-58C6-44D9-BC7E-E0833C74371E}" type="presOf" srcId="{39453E32-310B-43B6-8E5F-91DEA2320152}" destId="{2354C637-9E81-4A15-A517-9ABC426CFA32}" srcOrd="1" destOrd="0" presId="urn:microsoft.com/office/officeart/2005/8/layout/list1"/>
    <dgm:cxn modelId="{2A310CF2-6443-4A14-879E-7FD3177A795E}" type="presOf" srcId="{792A8133-2CA3-49C5-921C-D62391ABFA93}" destId="{BE22B475-D830-44B1-A79D-1C43FD3D7AC7}" srcOrd="0" destOrd="0" presId="urn:microsoft.com/office/officeart/2005/8/layout/list1"/>
    <dgm:cxn modelId="{845ED5FA-0A74-4A46-B61F-6FBB52CA0BE7}" type="presOf" srcId="{39453E32-310B-43B6-8E5F-91DEA2320152}" destId="{39F74EAA-A6EE-48CE-BAD5-E37BE55FD9A2}" srcOrd="0" destOrd="0" presId="urn:microsoft.com/office/officeart/2005/8/layout/list1"/>
    <dgm:cxn modelId="{4D9702EF-A5E6-4A7F-B2AC-0F8CCABE7DE8}" type="presParOf" srcId="{A1A01807-E4FD-4F5A-A021-AE3DF02A515E}" destId="{74D62DD1-D542-4650-A1FC-FDCE4BF34B6A}" srcOrd="0" destOrd="0" presId="urn:microsoft.com/office/officeart/2005/8/layout/list1"/>
    <dgm:cxn modelId="{834F6C60-BFCC-4D8F-8628-B85742BC2670}" type="presParOf" srcId="{74D62DD1-D542-4650-A1FC-FDCE4BF34B6A}" destId="{4885D8F8-DEE0-43C1-8844-DEFA9377A34D}" srcOrd="0" destOrd="0" presId="urn:microsoft.com/office/officeart/2005/8/layout/list1"/>
    <dgm:cxn modelId="{E170EFF1-6379-408E-AF23-711B649746CA}" type="presParOf" srcId="{74D62DD1-D542-4650-A1FC-FDCE4BF34B6A}" destId="{8514479C-4A55-4115-B294-517A120A9534}" srcOrd="1" destOrd="0" presId="urn:microsoft.com/office/officeart/2005/8/layout/list1"/>
    <dgm:cxn modelId="{4E78F8B6-D062-4EE6-B70F-E3A4AC44ECD5}" type="presParOf" srcId="{A1A01807-E4FD-4F5A-A021-AE3DF02A515E}" destId="{F48F0EE0-1473-46E1-A1C9-1548AEA34599}" srcOrd="1" destOrd="0" presId="urn:microsoft.com/office/officeart/2005/8/layout/list1"/>
    <dgm:cxn modelId="{06445CB8-24B0-4DF1-9FDE-4E03493C3D34}" type="presParOf" srcId="{A1A01807-E4FD-4F5A-A021-AE3DF02A515E}" destId="{9990D263-0A84-496E-B616-FD4136C37B10}" srcOrd="2" destOrd="0" presId="urn:microsoft.com/office/officeart/2005/8/layout/list1"/>
    <dgm:cxn modelId="{7AC25EF4-2180-46D2-B6FC-0E690C055939}" type="presParOf" srcId="{A1A01807-E4FD-4F5A-A021-AE3DF02A515E}" destId="{B779C8B5-99A7-496E-8B38-1516D051C798}" srcOrd="3" destOrd="0" presId="urn:microsoft.com/office/officeart/2005/8/layout/list1"/>
    <dgm:cxn modelId="{236FF1AA-D179-4181-B5FA-CA4E49DC0B3C}" type="presParOf" srcId="{A1A01807-E4FD-4F5A-A021-AE3DF02A515E}" destId="{17E0B352-8098-45A2-B1B6-2F30A3F05572}" srcOrd="4" destOrd="0" presId="urn:microsoft.com/office/officeart/2005/8/layout/list1"/>
    <dgm:cxn modelId="{7D0B9EB1-FDCF-4AB7-A7BC-F1F7C41513DA}" type="presParOf" srcId="{17E0B352-8098-45A2-B1B6-2F30A3F05572}" destId="{39F74EAA-A6EE-48CE-BAD5-E37BE55FD9A2}" srcOrd="0" destOrd="0" presId="urn:microsoft.com/office/officeart/2005/8/layout/list1"/>
    <dgm:cxn modelId="{9748783C-FCEB-4420-A290-EBD6159664B2}" type="presParOf" srcId="{17E0B352-8098-45A2-B1B6-2F30A3F05572}" destId="{2354C637-9E81-4A15-A517-9ABC426CFA32}" srcOrd="1" destOrd="0" presId="urn:microsoft.com/office/officeart/2005/8/layout/list1"/>
    <dgm:cxn modelId="{2BA3E306-5754-4A4B-B41A-A784CEAC0628}" type="presParOf" srcId="{A1A01807-E4FD-4F5A-A021-AE3DF02A515E}" destId="{32977ACB-71F9-4247-AFC7-924902CC4C98}" srcOrd="5" destOrd="0" presId="urn:microsoft.com/office/officeart/2005/8/layout/list1"/>
    <dgm:cxn modelId="{642E98B8-1FF6-4760-9414-73FE04FE96BC}" type="presParOf" srcId="{A1A01807-E4FD-4F5A-A021-AE3DF02A515E}" destId="{BE22B475-D830-44B1-A79D-1C43FD3D7AC7}" srcOrd="6" destOrd="0" presId="urn:microsoft.com/office/officeart/2005/8/layout/list1"/>
    <dgm:cxn modelId="{A8C4C4A2-4AC4-42C2-96AD-6A0612955B33}" type="presParOf" srcId="{A1A01807-E4FD-4F5A-A021-AE3DF02A515E}" destId="{4D1FC809-60ED-47D5-8580-DC8FF3DB80C3}" srcOrd="7" destOrd="0" presId="urn:microsoft.com/office/officeart/2005/8/layout/list1"/>
    <dgm:cxn modelId="{7A551149-30F5-4D75-85A8-E6A2DE69826E}" type="presParOf" srcId="{A1A01807-E4FD-4F5A-A021-AE3DF02A515E}" destId="{6996BD80-B8C1-4E1B-AA5F-C5C296E7D3B6}" srcOrd="8" destOrd="0" presId="urn:microsoft.com/office/officeart/2005/8/layout/list1"/>
    <dgm:cxn modelId="{F41FF290-5CA3-48A7-8BFB-1AC6C1442C95}" type="presParOf" srcId="{6996BD80-B8C1-4E1B-AA5F-C5C296E7D3B6}" destId="{2FD43B9F-79FC-4F37-9281-6CAFAFE04BAA}" srcOrd="0" destOrd="0" presId="urn:microsoft.com/office/officeart/2005/8/layout/list1"/>
    <dgm:cxn modelId="{5840F93B-4A5B-497E-B127-53E7525692BA}" type="presParOf" srcId="{6996BD80-B8C1-4E1B-AA5F-C5C296E7D3B6}" destId="{62A9149A-4AC1-448C-8E3D-41AE8590B154}" srcOrd="1" destOrd="0" presId="urn:microsoft.com/office/officeart/2005/8/layout/list1"/>
    <dgm:cxn modelId="{6A69CC03-5416-4F68-94E2-39609B7D61F1}" type="presParOf" srcId="{A1A01807-E4FD-4F5A-A021-AE3DF02A515E}" destId="{BF90D54C-6014-43B2-8E62-66E8A644F8DF}" srcOrd="9" destOrd="0" presId="urn:microsoft.com/office/officeart/2005/8/layout/list1"/>
    <dgm:cxn modelId="{EBD0E45C-D6AF-4658-9ECA-A3662A6F60A7}" type="presParOf" srcId="{A1A01807-E4FD-4F5A-A021-AE3DF02A515E}" destId="{EFDBB7F1-D966-4CAB-86F2-410C1647752E}"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D1CD1D-26F6-437B-B295-92E7360A41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PH"/>
        </a:p>
      </dgm:t>
    </dgm:pt>
    <dgm:pt modelId="{14CE45DA-E6FD-4AC2-A8ED-8BABA0068C2C}">
      <dgm:prSet/>
      <dgm:spPr/>
      <dgm:t>
        <a:bodyPr/>
        <a:lstStyle/>
        <a:p>
          <a:r>
            <a:rPr lang="en-PH" dirty="0"/>
            <a:t>How does the number of learned students develop over time?</a:t>
          </a:r>
        </a:p>
      </dgm:t>
    </dgm:pt>
    <dgm:pt modelId="{FB0954B3-2163-4284-B93B-6A7F0BA9AFED}" type="parTrans" cxnId="{C74235D8-9F04-4C44-84E2-93F3C1107C8F}">
      <dgm:prSet/>
      <dgm:spPr/>
      <dgm:t>
        <a:bodyPr/>
        <a:lstStyle/>
        <a:p>
          <a:endParaRPr lang="en-PH"/>
        </a:p>
      </dgm:t>
    </dgm:pt>
    <dgm:pt modelId="{E48DEDAD-6EA5-4470-B6F0-FE5DBCF3657D}" type="sibTrans" cxnId="{C74235D8-9F04-4C44-84E2-93F3C1107C8F}">
      <dgm:prSet/>
      <dgm:spPr/>
      <dgm:t>
        <a:bodyPr/>
        <a:lstStyle/>
        <a:p>
          <a:endParaRPr lang="en-PH"/>
        </a:p>
      </dgm:t>
    </dgm:pt>
    <dgm:pt modelId="{F266E586-47CA-4D83-9D26-4C3B52DB7500}">
      <dgm:prSet/>
      <dgm:spPr>
        <a:solidFill>
          <a:srgbClr val="0173B2"/>
        </a:solidFill>
      </dgm:spPr>
      <dgm:t>
        <a:bodyPr/>
        <a:lstStyle/>
        <a:p>
          <a:pPr>
            <a:lnSpc>
              <a:spcPct val="100000"/>
            </a:lnSpc>
          </a:pPr>
          <a:r>
            <a:rPr lang="en-PH" dirty="0"/>
            <a:t>Spatial position of high aptitude students in class</a:t>
          </a:r>
        </a:p>
      </dgm:t>
    </dgm:pt>
    <dgm:pt modelId="{52C9F507-8ECD-4CA4-A5E9-CAB08A16B898}" type="parTrans" cxnId="{E48D0C9E-654A-4941-9029-213AD2C75201}">
      <dgm:prSet/>
      <dgm:spPr/>
      <dgm:t>
        <a:bodyPr/>
        <a:lstStyle/>
        <a:p>
          <a:endParaRPr lang="en-PH"/>
        </a:p>
      </dgm:t>
    </dgm:pt>
    <dgm:pt modelId="{5A2C1435-9448-4912-A089-E97606239D01}" type="sibTrans" cxnId="{E48D0C9E-654A-4941-9029-213AD2C75201}">
      <dgm:prSet/>
      <dgm:spPr/>
      <dgm:t>
        <a:bodyPr/>
        <a:lstStyle/>
        <a:p>
          <a:endParaRPr lang="en-PH"/>
        </a:p>
      </dgm:t>
    </dgm:pt>
    <dgm:pt modelId="{2ADD01FD-3ED8-4222-B3A8-D4C3CF1EEB92}">
      <dgm:prSet/>
      <dgm:spPr/>
      <dgm:t>
        <a:bodyPr/>
        <a:lstStyle/>
        <a:p>
          <a:r>
            <a:rPr lang="en-PH" dirty="0"/>
            <a:t>How does the positioning of learned students affect the learning rate of the </a:t>
          </a:r>
          <a:br>
            <a:rPr lang="en-PH" dirty="0"/>
          </a:br>
          <a:r>
            <a:rPr lang="en-PH" dirty="0"/>
            <a:t>class for peer instruction?</a:t>
          </a:r>
        </a:p>
      </dgm:t>
    </dgm:pt>
    <dgm:pt modelId="{4803F9CC-E39D-4297-9A5B-69CAD6648EDD}" type="parTrans" cxnId="{4348DB16-139F-4F83-BB7A-68DCDAE1EEA2}">
      <dgm:prSet/>
      <dgm:spPr/>
      <dgm:t>
        <a:bodyPr/>
        <a:lstStyle/>
        <a:p>
          <a:endParaRPr lang="en-PH"/>
        </a:p>
      </dgm:t>
    </dgm:pt>
    <dgm:pt modelId="{3FC0EA94-C7C6-4A53-BE60-617098866DF7}" type="sibTrans" cxnId="{4348DB16-139F-4F83-BB7A-68DCDAE1EEA2}">
      <dgm:prSet/>
      <dgm:spPr/>
      <dgm:t>
        <a:bodyPr/>
        <a:lstStyle/>
        <a:p>
          <a:endParaRPr lang="en-PH"/>
        </a:p>
      </dgm:t>
    </dgm:pt>
    <dgm:pt modelId="{EFE4E3A9-3933-4F8A-B796-E51756E73DD4}">
      <dgm:prSet/>
      <dgm:spPr>
        <a:solidFill>
          <a:srgbClr val="0173B2"/>
        </a:solidFill>
      </dgm:spPr>
      <dgm:t>
        <a:bodyPr/>
        <a:lstStyle/>
        <a:p>
          <a:pPr>
            <a:lnSpc>
              <a:spcPct val="100000"/>
            </a:lnSpc>
          </a:pPr>
          <a:r>
            <a:rPr lang="en-PH" dirty="0"/>
            <a:t>Learning rate</a:t>
          </a:r>
        </a:p>
      </dgm:t>
    </dgm:pt>
    <dgm:pt modelId="{BE741754-9305-41C8-859B-CEB93A59AB39}" type="parTrans" cxnId="{7749A7BE-DEA8-4837-A2C1-2218A3E204DE}">
      <dgm:prSet/>
      <dgm:spPr/>
      <dgm:t>
        <a:bodyPr/>
        <a:lstStyle/>
        <a:p>
          <a:endParaRPr lang="en-PH"/>
        </a:p>
      </dgm:t>
    </dgm:pt>
    <dgm:pt modelId="{74B7393D-542B-4C5A-8B27-E85A23692C21}" type="sibTrans" cxnId="{7749A7BE-DEA8-4837-A2C1-2218A3E204DE}">
      <dgm:prSet/>
      <dgm:spPr/>
      <dgm:t>
        <a:bodyPr/>
        <a:lstStyle/>
        <a:p>
          <a:endParaRPr lang="en-PH"/>
        </a:p>
      </dgm:t>
    </dgm:pt>
    <dgm:pt modelId="{8C294C5A-A673-401B-AF34-9EE1F7CD3D34}">
      <dgm:prSet/>
      <dgm:spPr>
        <a:solidFill>
          <a:srgbClr val="0173B2"/>
        </a:solidFill>
      </dgm:spPr>
      <dgm:t>
        <a:bodyPr/>
        <a:lstStyle/>
        <a:p>
          <a:r>
            <a:rPr lang="en-PH" dirty="0"/>
            <a:t>Advantages of methods of instruction</a:t>
          </a:r>
        </a:p>
      </dgm:t>
    </dgm:pt>
    <dgm:pt modelId="{12FAE486-E0E4-41B7-8470-D919947C0B9A}" type="parTrans" cxnId="{D9D5F8FA-C3AF-40FF-AF31-3E40FA80831E}">
      <dgm:prSet/>
      <dgm:spPr/>
      <dgm:t>
        <a:bodyPr/>
        <a:lstStyle/>
        <a:p>
          <a:endParaRPr lang="en-PH"/>
        </a:p>
      </dgm:t>
    </dgm:pt>
    <dgm:pt modelId="{501C2AE5-F1CF-47AB-A1F0-CCD3BFAE88F2}" type="sibTrans" cxnId="{D9D5F8FA-C3AF-40FF-AF31-3E40FA80831E}">
      <dgm:prSet/>
      <dgm:spPr/>
      <dgm:t>
        <a:bodyPr/>
        <a:lstStyle/>
        <a:p>
          <a:endParaRPr lang="en-PH"/>
        </a:p>
      </dgm:t>
    </dgm:pt>
    <dgm:pt modelId="{4552F135-ABF2-44B2-AFFE-BAB37FBC2DB4}">
      <dgm:prSet/>
      <dgm:spPr/>
      <dgm:t>
        <a:bodyPr/>
        <a:lstStyle/>
        <a:p>
          <a:pPr>
            <a:lnSpc>
              <a:spcPct val="100000"/>
            </a:lnSpc>
          </a:pPr>
          <a:r>
            <a:rPr lang="en-PH" dirty="0"/>
            <a:t>When is peer instruction better than traditional instruction?</a:t>
          </a:r>
        </a:p>
      </dgm:t>
    </dgm:pt>
    <dgm:pt modelId="{310B3F2E-A4FD-4C15-9EA9-5995E24C4D75}" type="parTrans" cxnId="{A54C1CB0-94E0-49C9-BC6C-75EB1AA1A798}">
      <dgm:prSet/>
      <dgm:spPr/>
      <dgm:t>
        <a:bodyPr/>
        <a:lstStyle/>
        <a:p>
          <a:endParaRPr lang="en-PH"/>
        </a:p>
      </dgm:t>
    </dgm:pt>
    <dgm:pt modelId="{D49BE452-4FDF-4583-877E-D699E5F253BD}" type="sibTrans" cxnId="{A54C1CB0-94E0-49C9-BC6C-75EB1AA1A798}">
      <dgm:prSet/>
      <dgm:spPr/>
      <dgm:t>
        <a:bodyPr/>
        <a:lstStyle/>
        <a:p>
          <a:endParaRPr lang="en-PH"/>
        </a:p>
      </dgm:t>
    </dgm:pt>
    <dgm:pt modelId="{77499730-EC08-4926-8262-E1690D5E6F37}">
      <dgm:prSet/>
      <dgm:spPr/>
      <dgm:t>
        <a:bodyPr/>
        <a:lstStyle/>
        <a:p>
          <a:pPr>
            <a:lnSpc>
              <a:spcPct val="100000"/>
            </a:lnSpc>
          </a:pPr>
          <a:r>
            <a:rPr lang="en-PH" dirty="0"/>
            <a:t>Which factors lead to a difference in performance?</a:t>
          </a:r>
        </a:p>
      </dgm:t>
    </dgm:pt>
    <dgm:pt modelId="{019436FE-8C95-4510-8AC2-048B0BAAF880}" type="parTrans" cxnId="{A0586B07-0782-4D6D-88A2-92D45510D3A1}">
      <dgm:prSet/>
      <dgm:spPr/>
      <dgm:t>
        <a:bodyPr/>
        <a:lstStyle/>
        <a:p>
          <a:endParaRPr lang="en-PH"/>
        </a:p>
      </dgm:t>
    </dgm:pt>
    <dgm:pt modelId="{52C808CB-5092-4E25-A32B-2972A64CA7A6}" type="sibTrans" cxnId="{A0586B07-0782-4D6D-88A2-92D45510D3A1}">
      <dgm:prSet/>
      <dgm:spPr/>
      <dgm:t>
        <a:bodyPr/>
        <a:lstStyle/>
        <a:p>
          <a:endParaRPr lang="en-PH"/>
        </a:p>
      </dgm:t>
    </dgm:pt>
    <dgm:pt modelId="{9D4BACD2-FF5B-44A4-83D9-BFCB01B76FBC}" type="pres">
      <dgm:prSet presAssocID="{DAD1CD1D-26F6-437B-B295-92E7360A41C5}" presName="linear" presStyleCnt="0">
        <dgm:presLayoutVars>
          <dgm:animLvl val="lvl"/>
          <dgm:resizeHandles val="exact"/>
        </dgm:presLayoutVars>
      </dgm:prSet>
      <dgm:spPr/>
    </dgm:pt>
    <dgm:pt modelId="{BC756C01-F594-4729-8CD6-00A83A803B36}" type="pres">
      <dgm:prSet presAssocID="{EFE4E3A9-3933-4F8A-B796-E51756E73DD4}" presName="parentText" presStyleLbl="node1" presStyleIdx="0" presStyleCnt="3">
        <dgm:presLayoutVars>
          <dgm:chMax val="0"/>
          <dgm:bulletEnabled val="1"/>
        </dgm:presLayoutVars>
      </dgm:prSet>
      <dgm:spPr/>
    </dgm:pt>
    <dgm:pt modelId="{65A5F02C-D1B2-4883-83AF-50D9B0EDA903}" type="pres">
      <dgm:prSet presAssocID="{EFE4E3A9-3933-4F8A-B796-E51756E73DD4}" presName="childText" presStyleLbl="revTx" presStyleIdx="0" presStyleCnt="3">
        <dgm:presLayoutVars>
          <dgm:bulletEnabled val="1"/>
        </dgm:presLayoutVars>
      </dgm:prSet>
      <dgm:spPr/>
    </dgm:pt>
    <dgm:pt modelId="{78CD1602-068C-4CCD-BA8E-295F174177AA}" type="pres">
      <dgm:prSet presAssocID="{8C294C5A-A673-401B-AF34-9EE1F7CD3D34}" presName="parentText" presStyleLbl="node1" presStyleIdx="1" presStyleCnt="3">
        <dgm:presLayoutVars>
          <dgm:chMax val="0"/>
          <dgm:bulletEnabled val="1"/>
        </dgm:presLayoutVars>
      </dgm:prSet>
      <dgm:spPr/>
    </dgm:pt>
    <dgm:pt modelId="{70719E5F-B1C0-4E17-BA62-283FCC9C5115}" type="pres">
      <dgm:prSet presAssocID="{8C294C5A-A673-401B-AF34-9EE1F7CD3D34}" presName="childText" presStyleLbl="revTx" presStyleIdx="1" presStyleCnt="3">
        <dgm:presLayoutVars>
          <dgm:bulletEnabled val="1"/>
        </dgm:presLayoutVars>
      </dgm:prSet>
      <dgm:spPr/>
    </dgm:pt>
    <dgm:pt modelId="{3161231E-7CBD-4D0A-BCC2-5CD5909181D3}" type="pres">
      <dgm:prSet presAssocID="{F266E586-47CA-4D83-9D26-4C3B52DB7500}" presName="parentText" presStyleLbl="node1" presStyleIdx="2" presStyleCnt="3">
        <dgm:presLayoutVars>
          <dgm:chMax val="0"/>
          <dgm:bulletEnabled val="1"/>
        </dgm:presLayoutVars>
      </dgm:prSet>
      <dgm:spPr/>
    </dgm:pt>
    <dgm:pt modelId="{1198C3AE-278B-4F0D-85FD-B6DFF389D083}" type="pres">
      <dgm:prSet presAssocID="{F266E586-47CA-4D83-9D26-4C3B52DB7500}" presName="childText" presStyleLbl="revTx" presStyleIdx="2" presStyleCnt="3">
        <dgm:presLayoutVars>
          <dgm:bulletEnabled val="1"/>
        </dgm:presLayoutVars>
      </dgm:prSet>
      <dgm:spPr/>
    </dgm:pt>
  </dgm:ptLst>
  <dgm:cxnLst>
    <dgm:cxn modelId="{A0586B07-0782-4D6D-88A2-92D45510D3A1}" srcId="{8C294C5A-A673-401B-AF34-9EE1F7CD3D34}" destId="{77499730-EC08-4926-8262-E1690D5E6F37}" srcOrd="1" destOrd="0" parTransId="{019436FE-8C95-4510-8AC2-048B0BAAF880}" sibTransId="{52C808CB-5092-4E25-A32B-2972A64CA7A6}"/>
    <dgm:cxn modelId="{4348DB16-139F-4F83-BB7A-68DCDAE1EEA2}" srcId="{F266E586-47CA-4D83-9D26-4C3B52DB7500}" destId="{2ADD01FD-3ED8-4222-B3A8-D4C3CF1EEB92}" srcOrd="0" destOrd="0" parTransId="{4803F9CC-E39D-4297-9A5B-69CAD6648EDD}" sibTransId="{3FC0EA94-C7C6-4A53-BE60-617098866DF7}"/>
    <dgm:cxn modelId="{9775ED26-5255-4F66-AA92-FE51720718E3}" type="presOf" srcId="{DAD1CD1D-26F6-437B-B295-92E7360A41C5}" destId="{9D4BACD2-FF5B-44A4-83D9-BFCB01B76FBC}" srcOrd="0" destOrd="0" presId="urn:microsoft.com/office/officeart/2005/8/layout/vList2"/>
    <dgm:cxn modelId="{8F099F43-7AAB-4930-89B0-4538CE553093}" type="presOf" srcId="{77499730-EC08-4926-8262-E1690D5E6F37}" destId="{70719E5F-B1C0-4E17-BA62-283FCC9C5115}" srcOrd="0" destOrd="1" presId="urn:microsoft.com/office/officeart/2005/8/layout/vList2"/>
    <dgm:cxn modelId="{72DBC063-7010-4440-B57A-90DC3D47E262}" type="presOf" srcId="{F266E586-47CA-4D83-9D26-4C3B52DB7500}" destId="{3161231E-7CBD-4D0A-BCC2-5CD5909181D3}" srcOrd="0" destOrd="0" presId="urn:microsoft.com/office/officeart/2005/8/layout/vList2"/>
    <dgm:cxn modelId="{764F0348-9C73-4B74-A722-621D33935B32}" type="presOf" srcId="{4552F135-ABF2-44B2-AFFE-BAB37FBC2DB4}" destId="{70719E5F-B1C0-4E17-BA62-283FCC9C5115}" srcOrd="0" destOrd="0" presId="urn:microsoft.com/office/officeart/2005/8/layout/vList2"/>
    <dgm:cxn modelId="{3914F869-C0AB-4074-8ADC-B8EC1A28C325}" type="presOf" srcId="{2ADD01FD-3ED8-4222-B3A8-D4C3CF1EEB92}" destId="{1198C3AE-278B-4F0D-85FD-B6DFF389D083}" srcOrd="0" destOrd="0" presId="urn:microsoft.com/office/officeart/2005/8/layout/vList2"/>
    <dgm:cxn modelId="{C079E37C-BED4-46AC-AEB4-50C487BE2579}" type="presOf" srcId="{8C294C5A-A673-401B-AF34-9EE1F7CD3D34}" destId="{78CD1602-068C-4CCD-BA8E-295F174177AA}" srcOrd="0" destOrd="0" presId="urn:microsoft.com/office/officeart/2005/8/layout/vList2"/>
    <dgm:cxn modelId="{A4ECDE92-2A2D-4B57-AC3E-4CD1AC694B04}" type="presOf" srcId="{EFE4E3A9-3933-4F8A-B796-E51756E73DD4}" destId="{BC756C01-F594-4729-8CD6-00A83A803B36}" srcOrd="0" destOrd="0" presId="urn:microsoft.com/office/officeart/2005/8/layout/vList2"/>
    <dgm:cxn modelId="{E48D0C9E-654A-4941-9029-213AD2C75201}" srcId="{DAD1CD1D-26F6-437B-B295-92E7360A41C5}" destId="{F266E586-47CA-4D83-9D26-4C3B52DB7500}" srcOrd="2" destOrd="0" parTransId="{52C9F507-8ECD-4CA4-A5E9-CAB08A16B898}" sibTransId="{5A2C1435-9448-4912-A089-E97606239D01}"/>
    <dgm:cxn modelId="{A54C1CB0-94E0-49C9-BC6C-75EB1AA1A798}" srcId="{8C294C5A-A673-401B-AF34-9EE1F7CD3D34}" destId="{4552F135-ABF2-44B2-AFFE-BAB37FBC2DB4}" srcOrd="0" destOrd="0" parTransId="{310B3F2E-A4FD-4C15-9EA9-5995E24C4D75}" sibTransId="{D49BE452-4FDF-4583-877E-D699E5F253BD}"/>
    <dgm:cxn modelId="{7749A7BE-DEA8-4837-A2C1-2218A3E204DE}" srcId="{DAD1CD1D-26F6-437B-B295-92E7360A41C5}" destId="{EFE4E3A9-3933-4F8A-B796-E51756E73DD4}" srcOrd="0" destOrd="0" parTransId="{BE741754-9305-41C8-859B-CEB93A59AB39}" sibTransId="{74B7393D-542B-4C5A-8B27-E85A23692C21}"/>
    <dgm:cxn modelId="{C74235D8-9F04-4C44-84E2-93F3C1107C8F}" srcId="{EFE4E3A9-3933-4F8A-B796-E51756E73DD4}" destId="{14CE45DA-E6FD-4AC2-A8ED-8BABA0068C2C}" srcOrd="0" destOrd="0" parTransId="{FB0954B3-2163-4284-B93B-6A7F0BA9AFED}" sibTransId="{E48DEDAD-6EA5-4470-B6F0-FE5DBCF3657D}"/>
    <dgm:cxn modelId="{D9D5F8FA-C3AF-40FF-AF31-3E40FA80831E}" srcId="{DAD1CD1D-26F6-437B-B295-92E7360A41C5}" destId="{8C294C5A-A673-401B-AF34-9EE1F7CD3D34}" srcOrd="1" destOrd="0" parTransId="{12FAE486-E0E4-41B7-8470-D919947C0B9A}" sibTransId="{501C2AE5-F1CF-47AB-A1F0-CCD3BFAE88F2}"/>
    <dgm:cxn modelId="{F228FCFF-2FD1-4E01-A3A3-3F4424476E00}" type="presOf" srcId="{14CE45DA-E6FD-4AC2-A8ED-8BABA0068C2C}" destId="{65A5F02C-D1B2-4883-83AF-50D9B0EDA903}" srcOrd="0" destOrd="0" presId="urn:microsoft.com/office/officeart/2005/8/layout/vList2"/>
    <dgm:cxn modelId="{A6E4038A-B754-41F9-B3AA-0337C4367442}" type="presParOf" srcId="{9D4BACD2-FF5B-44A4-83D9-BFCB01B76FBC}" destId="{BC756C01-F594-4729-8CD6-00A83A803B36}" srcOrd="0" destOrd="0" presId="urn:microsoft.com/office/officeart/2005/8/layout/vList2"/>
    <dgm:cxn modelId="{692E7F7A-BA58-4835-A7E9-A74008140EFC}" type="presParOf" srcId="{9D4BACD2-FF5B-44A4-83D9-BFCB01B76FBC}" destId="{65A5F02C-D1B2-4883-83AF-50D9B0EDA903}" srcOrd="1" destOrd="0" presId="urn:microsoft.com/office/officeart/2005/8/layout/vList2"/>
    <dgm:cxn modelId="{BAC6AA88-E573-4350-91D9-9026C51284BE}" type="presParOf" srcId="{9D4BACD2-FF5B-44A4-83D9-BFCB01B76FBC}" destId="{78CD1602-068C-4CCD-BA8E-295F174177AA}" srcOrd="2" destOrd="0" presId="urn:microsoft.com/office/officeart/2005/8/layout/vList2"/>
    <dgm:cxn modelId="{41D5720C-F490-46F9-B9AA-A8252C13EBF1}" type="presParOf" srcId="{9D4BACD2-FF5B-44A4-83D9-BFCB01B76FBC}" destId="{70719E5F-B1C0-4E17-BA62-283FCC9C5115}" srcOrd="3" destOrd="0" presId="urn:microsoft.com/office/officeart/2005/8/layout/vList2"/>
    <dgm:cxn modelId="{DB8942D1-17BC-4B19-ACB7-32F2BEE2D892}" type="presParOf" srcId="{9D4BACD2-FF5B-44A4-83D9-BFCB01B76FBC}" destId="{3161231E-7CBD-4D0A-BCC2-5CD5909181D3}" srcOrd="4" destOrd="0" presId="urn:microsoft.com/office/officeart/2005/8/layout/vList2"/>
    <dgm:cxn modelId="{5D0667B8-FA6F-42B9-9BE0-4C8251574216}" type="presParOf" srcId="{9D4BACD2-FF5B-44A4-83D9-BFCB01B76FBC}" destId="{1198C3AE-278B-4F0D-85FD-B6DFF389D083}"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1644A5FF-1979-4D18-8BCE-4A7321039D66}"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E5ADB1DF-13F9-42E8-843D-E8BB0C8A5319}">
      <dgm:prSet custT="1"/>
      <dgm:spPr/>
      <dgm:t>
        <a:bodyPr/>
        <a:lstStyle/>
        <a:p>
          <a:pPr>
            <a:lnSpc>
              <a:spcPct val="100000"/>
            </a:lnSpc>
          </a:pPr>
          <a:r>
            <a:rPr lang="en-PH" sz="2400" dirty="0"/>
            <a:t>The classroom is set to be a </a:t>
          </a:r>
          <a:r>
            <a:rPr lang="en-PH" sz="2400" b="1" dirty="0"/>
            <a:t>2D square grid</a:t>
          </a:r>
          <a:r>
            <a:rPr lang="en-PH" sz="2400" dirty="0"/>
            <a:t> of varying lengths.</a:t>
          </a:r>
          <a:endParaRPr lang="en-US" sz="2400" dirty="0"/>
        </a:p>
      </dgm:t>
    </dgm:pt>
    <dgm:pt modelId="{9E868F85-9FE3-4D49-8D85-150148D75219}" type="parTrans" cxnId="{94E27BF7-3A72-47BA-B538-0F65D6603F52}">
      <dgm:prSet/>
      <dgm:spPr/>
      <dgm:t>
        <a:bodyPr/>
        <a:lstStyle/>
        <a:p>
          <a:endParaRPr lang="en-US" sz="2000"/>
        </a:p>
      </dgm:t>
    </dgm:pt>
    <dgm:pt modelId="{3401BE80-5BB1-4117-9904-CAD5548FA719}" type="sibTrans" cxnId="{94E27BF7-3A72-47BA-B538-0F65D6603F52}">
      <dgm:prSet/>
      <dgm:spPr/>
      <dgm:t>
        <a:bodyPr/>
        <a:lstStyle/>
        <a:p>
          <a:endParaRPr lang="en-US" sz="2000"/>
        </a:p>
      </dgm:t>
    </dgm:pt>
    <dgm:pt modelId="{C86639B9-C4BD-437A-8F99-21F0F7C0DDF4}">
      <dgm:prSet custT="1"/>
      <dgm:spPr/>
      <dgm:t>
        <a:bodyPr/>
        <a:lstStyle/>
        <a:p>
          <a:pPr>
            <a:lnSpc>
              <a:spcPct val="100000"/>
            </a:lnSpc>
          </a:pPr>
          <a:r>
            <a:rPr lang="en-PH" sz="2400" dirty="0"/>
            <a:t>Students are either </a:t>
          </a:r>
          <a:r>
            <a:rPr lang="en-PH" sz="2400" b="1" dirty="0"/>
            <a:t>learned or not learned (state: 0 or 1)</a:t>
          </a:r>
          <a:br>
            <a:rPr lang="en-PH" sz="2400" b="1" dirty="0"/>
          </a:br>
          <a:r>
            <a:rPr lang="en-PH" sz="2400" b="1" dirty="0"/>
            <a:t>with varying individual learning rates.</a:t>
          </a:r>
          <a:endParaRPr lang="en-US" sz="2400" dirty="0"/>
        </a:p>
      </dgm:t>
    </dgm:pt>
    <dgm:pt modelId="{2C84443C-F9B6-409A-9B96-CB624CB5FF0A}" type="parTrans" cxnId="{B308EF51-9A85-4277-8C54-5DAF693FCB62}">
      <dgm:prSet/>
      <dgm:spPr/>
      <dgm:t>
        <a:bodyPr/>
        <a:lstStyle/>
        <a:p>
          <a:endParaRPr lang="en-US" sz="2000"/>
        </a:p>
      </dgm:t>
    </dgm:pt>
    <dgm:pt modelId="{F457A6FE-9007-4C83-A9C6-57DDB7A7D6FB}" type="sibTrans" cxnId="{B308EF51-9A85-4277-8C54-5DAF693FCB62}">
      <dgm:prSet/>
      <dgm:spPr/>
      <dgm:t>
        <a:bodyPr/>
        <a:lstStyle/>
        <a:p>
          <a:endParaRPr lang="en-US" sz="2000"/>
        </a:p>
      </dgm:t>
    </dgm:pt>
    <dgm:pt modelId="{CFC6D04A-FE97-456B-856A-9CD74AD2F99D}">
      <dgm:prSet custT="1"/>
      <dgm:spPr/>
      <dgm:t>
        <a:bodyPr/>
        <a:lstStyle/>
        <a:p>
          <a:pPr>
            <a:lnSpc>
              <a:spcPct val="100000"/>
            </a:lnSpc>
          </a:pPr>
          <a:r>
            <a:rPr lang="en-PH" sz="2400" dirty="0"/>
            <a:t>The simulation is considered done when all students are learned.</a:t>
          </a:r>
          <a:endParaRPr lang="en-US" sz="2400" dirty="0"/>
        </a:p>
      </dgm:t>
    </dgm:pt>
    <dgm:pt modelId="{94A59CBD-E145-40CA-A596-58A7B518EDB7}" type="parTrans" cxnId="{7DEC7130-10CF-46F2-A31F-01E9720A6431}">
      <dgm:prSet/>
      <dgm:spPr/>
      <dgm:t>
        <a:bodyPr/>
        <a:lstStyle/>
        <a:p>
          <a:endParaRPr lang="en-US" sz="2000"/>
        </a:p>
      </dgm:t>
    </dgm:pt>
    <dgm:pt modelId="{6759E177-AAD4-488B-96B0-8828954552FB}" type="sibTrans" cxnId="{7DEC7130-10CF-46F2-A31F-01E9720A6431}">
      <dgm:prSet/>
      <dgm:spPr/>
      <dgm:t>
        <a:bodyPr/>
        <a:lstStyle/>
        <a:p>
          <a:endParaRPr lang="en-US" sz="2000"/>
        </a:p>
      </dgm:t>
    </dgm:pt>
    <dgm:pt modelId="{92911202-3326-4DE3-9576-8630037F9ECD}">
      <dgm:prSet custT="1"/>
      <dgm:spPr/>
      <dgm:t>
        <a:bodyPr/>
        <a:lstStyle/>
        <a:p>
          <a:pPr>
            <a:lnSpc>
              <a:spcPct val="100000"/>
            </a:lnSpc>
          </a:pPr>
          <a:r>
            <a:rPr lang="en-PH" sz="2400" dirty="0"/>
            <a:t>The classroom is updated based on </a:t>
          </a:r>
          <a:r>
            <a:rPr lang="en-PH" sz="2400" b="1" dirty="0"/>
            <a:t>PCA rules</a:t>
          </a:r>
          <a:r>
            <a:rPr lang="en-PH" sz="2400" dirty="0"/>
            <a:t> to simulate the learning process</a:t>
          </a:r>
          <a:endParaRPr lang="en-PH" sz="2400" b="1" dirty="0"/>
        </a:p>
      </dgm:t>
    </dgm:pt>
    <dgm:pt modelId="{055D8FBD-EA57-49F7-AE42-C7BB620A0072}" type="sibTrans" cxnId="{5FEBFBDA-7FA8-4921-A353-48B1717A0CC3}">
      <dgm:prSet/>
      <dgm:spPr/>
      <dgm:t>
        <a:bodyPr/>
        <a:lstStyle/>
        <a:p>
          <a:endParaRPr lang="en-US" sz="2000"/>
        </a:p>
      </dgm:t>
    </dgm:pt>
    <dgm:pt modelId="{114A7F27-7694-4BDA-837A-DA3301C80133}" type="parTrans" cxnId="{5FEBFBDA-7FA8-4921-A353-48B1717A0CC3}">
      <dgm:prSet/>
      <dgm:spPr/>
      <dgm:t>
        <a:bodyPr/>
        <a:lstStyle/>
        <a:p>
          <a:endParaRPr lang="en-US" sz="2000"/>
        </a:p>
      </dgm:t>
    </dgm:pt>
    <dgm:pt modelId="{85BBE915-C31F-434E-A85A-99E286230D77}" type="pres">
      <dgm:prSet presAssocID="{1644A5FF-1979-4D18-8BCE-4A7321039D66}" presName="root" presStyleCnt="0">
        <dgm:presLayoutVars>
          <dgm:dir/>
          <dgm:resizeHandles val="exact"/>
        </dgm:presLayoutVars>
      </dgm:prSet>
      <dgm:spPr/>
    </dgm:pt>
    <dgm:pt modelId="{D792BB7E-9D47-49D3-A4C5-E9BC6CA8C2D3}" type="pres">
      <dgm:prSet presAssocID="{E5ADB1DF-13F9-42E8-843D-E8BB0C8A5319}" presName="compNode" presStyleCnt="0"/>
      <dgm:spPr/>
    </dgm:pt>
    <dgm:pt modelId="{AF6EA85F-F10E-4304-A4C4-C7F2B2A05613}" type="pres">
      <dgm:prSet presAssocID="{E5ADB1DF-13F9-42E8-843D-E8BB0C8A5319}" presName="bgRect" presStyleLbl="bgShp" presStyleIdx="0" presStyleCnt="4"/>
      <dgm:spPr>
        <a:solidFill>
          <a:schemeClr val="tx2">
            <a:lumMod val="10000"/>
            <a:lumOff val="90000"/>
          </a:schemeClr>
        </a:solidFill>
      </dgm:spPr>
    </dgm:pt>
    <dgm:pt modelId="{78608E4D-0F84-4BCC-AC03-78637E98C13B}" type="pres">
      <dgm:prSet presAssocID="{E5ADB1DF-13F9-42E8-843D-E8BB0C8A53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le with solid fill"/>
        </a:ext>
      </dgm:extLst>
    </dgm:pt>
    <dgm:pt modelId="{39AD934A-86C6-48A0-8E24-258A66445C05}" type="pres">
      <dgm:prSet presAssocID="{E5ADB1DF-13F9-42E8-843D-E8BB0C8A5319}" presName="spaceRect" presStyleCnt="0"/>
      <dgm:spPr/>
    </dgm:pt>
    <dgm:pt modelId="{AF2BBDEF-28CB-4569-B686-71B3F6C734F5}" type="pres">
      <dgm:prSet presAssocID="{E5ADB1DF-13F9-42E8-843D-E8BB0C8A5319}" presName="parTx" presStyleLbl="revTx" presStyleIdx="0" presStyleCnt="4">
        <dgm:presLayoutVars>
          <dgm:chMax val="0"/>
          <dgm:chPref val="0"/>
        </dgm:presLayoutVars>
      </dgm:prSet>
      <dgm:spPr/>
    </dgm:pt>
    <dgm:pt modelId="{4FE2E59F-DA3B-4F67-A679-DC9064119EE2}" type="pres">
      <dgm:prSet presAssocID="{3401BE80-5BB1-4117-9904-CAD5548FA719}" presName="sibTrans" presStyleCnt="0"/>
      <dgm:spPr/>
    </dgm:pt>
    <dgm:pt modelId="{44F508C4-1EE8-4BEF-8EF7-4E1C39A464DC}" type="pres">
      <dgm:prSet presAssocID="{C86639B9-C4BD-437A-8F99-21F0F7C0DDF4}" presName="compNode" presStyleCnt="0"/>
      <dgm:spPr/>
    </dgm:pt>
    <dgm:pt modelId="{64B473DC-4802-48C7-BA4C-462AC00B6040}" type="pres">
      <dgm:prSet presAssocID="{C86639B9-C4BD-437A-8F99-21F0F7C0DDF4}" presName="bgRect" presStyleLbl="bgShp" presStyleIdx="1" presStyleCnt="4"/>
      <dgm:spPr>
        <a:solidFill>
          <a:schemeClr val="tx2">
            <a:lumMod val="10000"/>
            <a:lumOff val="90000"/>
          </a:schemeClr>
        </a:solidFill>
      </dgm:spPr>
    </dgm:pt>
    <dgm:pt modelId="{A332F321-F095-43C9-B3E8-E5848F793A8D}" type="pres">
      <dgm:prSet presAssocID="{C86639B9-C4BD-437A-8F99-21F0F7C0DDF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eft Brain with solid fill"/>
        </a:ext>
      </dgm:extLst>
    </dgm:pt>
    <dgm:pt modelId="{E7828751-79D9-44D6-A62F-4DD09D482F8F}" type="pres">
      <dgm:prSet presAssocID="{C86639B9-C4BD-437A-8F99-21F0F7C0DDF4}" presName="spaceRect" presStyleCnt="0"/>
      <dgm:spPr/>
    </dgm:pt>
    <dgm:pt modelId="{4478887B-0D88-4B20-86E5-A27E46C00FF7}" type="pres">
      <dgm:prSet presAssocID="{C86639B9-C4BD-437A-8F99-21F0F7C0DDF4}" presName="parTx" presStyleLbl="revTx" presStyleIdx="1" presStyleCnt="4">
        <dgm:presLayoutVars>
          <dgm:chMax val="0"/>
          <dgm:chPref val="0"/>
        </dgm:presLayoutVars>
      </dgm:prSet>
      <dgm:spPr/>
    </dgm:pt>
    <dgm:pt modelId="{2A4F4DDF-0BB7-4BDC-AEA0-5CB1F3BA1100}" type="pres">
      <dgm:prSet presAssocID="{F457A6FE-9007-4C83-A9C6-57DDB7A7D6FB}" presName="sibTrans" presStyleCnt="0"/>
      <dgm:spPr/>
    </dgm:pt>
    <dgm:pt modelId="{BAE59C24-A9D9-4FFC-8E6F-BF9680FA2C51}" type="pres">
      <dgm:prSet presAssocID="{92911202-3326-4DE3-9576-8630037F9ECD}" presName="compNode" presStyleCnt="0"/>
      <dgm:spPr/>
    </dgm:pt>
    <dgm:pt modelId="{F56BABB5-FE44-4B75-95D0-9022A84C8796}" type="pres">
      <dgm:prSet presAssocID="{92911202-3326-4DE3-9576-8630037F9ECD}" presName="bgRect" presStyleLbl="bgShp" presStyleIdx="2" presStyleCnt="4"/>
      <dgm:spPr>
        <a:solidFill>
          <a:schemeClr val="tx2">
            <a:lumMod val="10000"/>
            <a:lumOff val="90000"/>
          </a:schemeClr>
        </a:solidFill>
      </dgm:spPr>
    </dgm:pt>
    <dgm:pt modelId="{A6C49B2F-36BA-4575-843A-64D469431550}" type="pres">
      <dgm:prSet presAssocID="{92911202-3326-4DE3-9576-8630037F9EC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ead with gears with solid fill"/>
        </a:ext>
      </dgm:extLst>
    </dgm:pt>
    <dgm:pt modelId="{F8177651-345C-439A-8AFE-B6E920C532CA}" type="pres">
      <dgm:prSet presAssocID="{92911202-3326-4DE3-9576-8630037F9ECD}" presName="spaceRect" presStyleCnt="0"/>
      <dgm:spPr/>
    </dgm:pt>
    <dgm:pt modelId="{52D143FE-E2DC-4A39-BD02-11141B44497B}" type="pres">
      <dgm:prSet presAssocID="{92911202-3326-4DE3-9576-8630037F9ECD}" presName="parTx" presStyleLbl="revTx" presStyleIdx="2" presStyleCnt="4">
        <dgm:presLayoutVars>
          <dgm:chMax val="0"/>
          <dgm:chPref val="0"/>
        </dgm:presLayoutVars>
      </dgm:prSet>
      <dgm:spPr/>
    </dgm:pt>
    <dgm:pt modelId="{1E2C2E76-5F20-4CFF-BCC2-6238D07F2CE1}" type="pres">
      <dgm:prSet presAssocID="{055D8FBD-EA57-49F7-AE42-C7BB620A0072}" presName="sibTrans" presStyleCnt="0"/>
      <dgm:spPr/>
    </dgm:pt>
    <dgm:pt modelId="{A27A60D4-DF17-4A15-87ED-13C0D86832D3}" type="pres">
      <dgm:prSet presAssocID="{CFC6D04A-FE97-456B-856A-9CD74AD2F99D}" presName="compNode" presStyleCnt="0"/>
      <dgm:spPr/>
    </dgm:pt>
    <dgm:pt modelId="{B12C28DC-7F2C-43B7-ADE3-75A9A67611CC}" type="pres">
      <dgm:prSet presAssocID="{CFC6D04A-FE97-456B-856A-9CD74AD2F99D}" presName="bgRect" presStyleLbl="bgShp" presStyleIdx="3" presStyleCnt="4"/>
      <dgm:spPr>
        <a:solidFill>
          <a:schemeClr val="tx2">
            <a:lumMod val="10000"/>
            <a:lumOff val="90000"/>
          </a:schemeClr>
        </a:solidFill>
      </dgm:spPr>
    </dgm:pt>
    <dgm:pt modelId="{F464A6E7-F714-4EF6-8F11-2C413A4AD765}" type="pres">
      <dgm:prSet presAssocID="{CFC6D04A-FE97-456B-856A-9CD74AD2F99D}"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dea with solid fill"/>
        </a:ext>
      </dgm:extLst>
    </dgm:pt>
    <dgm:pt modelId="{292F290B-D9E2-434C-A6E6-72BE45C93271}" type="pres">
      <dgm:prSet presAssocID="{CFC6D04A-FE97-456B-856A-9CD74AD2F99D}" presName="spaceRect" presStyleCnt="0"/>
      <dgm:spPr/>
    </dgm:pt>
    <dgm:pt modelId="{D6D3BCF5-31FF-4BBB-B74E-74EAC9B615DE}" type="pres">
      <dgm:prSet presAssocID="{CFC6D04A-FE97-456B-856A-9CD74AD2F99D}" presName="parTx" presStyleLbl="revTx" presStyleIdx="3" presStyleCnt="4">
        <dgm:presLayoutVars>
          <dgm:chMax val="0"/>
          <dgm:chPref val="0"/>
        </dgm:presLayoutVars>
      </dgm:prSet>
      <dgm:spPr/>
    </dgm:pt>
  </dgm:ptLst>
  <dgm:cxnLst>
    <dgm:cxn modelId="{7DEC7130-10CF-46F2-A31F-01E9720A6431}" srcId="{1644A5FF-1979-4D18-8BCE-4A7321039D66}" destId="{CFC6D04A-FE97-456B-856A-9CD74AD2F99D}" srcOrd="3" destOrd="0" parTransId="{94A59CBD-E145-40CA-A596-58A7B518EDB7}" sibTransId="{6759E177-AAD4-488B-96B0-8828954552FB}"/>
    <dgm:cxn modelId="{50A08F3C-F971-4F5B-9408-421D7220E8D8}" type="presOf" srcId="{1644A5FF-1979-4D18-8BCE-4A7321039D66}" destId="{85BBE915-C31F-434E-A85A-99E286230D77}" srcOrd="0" destOrd="0" presId="urn:microsoft.com/office/officeart/2018/2/layout/IconVerticalSolidList"/>
    <dgm:cxn modelId="{38F3725B-D1AA-4E80-824E-6328C21816D7}" type="presOf" srcId="{92911202-3326-4DE3-9576-8630037F9ECD}" destId="{52D143FE-E2DC-4A39-BD02-11141B44497B}" srcOrd="0" destOrd="0" presId="urn:microsoft.com/office/officeart/2018/2/layout/IconVerticalSolidList"/>
    <dgm:cxn modelId="{4DF69B61-FF6E-48A2-BE4D-4B378CC9CE6E}" type="presOf" srcId="{C86639B9-C4BD-437A-8F99-21F0F7C0DDF4}" destId="{4478887B-0D88-4B20-86E5-A27E46C00FF7}" srcOrd="0" destOrd="0" presId="urn:microsoft.com/office/officeart/2018/2/layout/IconVerticalSolidList"/>
    <dgm:cxn modelId="{34978467-CE17-434E-BB9D-409DDFEF19A5}" type="presOf" srcId="{E5ADB1DF-13F9-42E8-843D-E8BB0C8A5319}" destId="{AF2BBDEF-28CB-4569-B686-71B3F6C734F5}" srcOrd="0" destOrd="0" presId="urn:microsoft.com/office/officeart/2018/2/layout/IconVerticalSolidList"/>
    <dgm:cxn modelId="{B308EF51-9A85-4277-8C54-5DAF693FCB62}" srcId="{1644A5FF-1979-4D18-8BCE-4A7321039D66}" destId="{C86639B9-C4BD-437A-8F99-21F0F7C0DDF4}" srcOrd="1" destOrd="0" parTransId="{2C84443C-F9B6-409A-9B96-CB624CB5FF0A}" sibTransId="{F457A6FE-9007-4C83-A9C6-57DDB7A7D6FB}"/>
    <dgm:cxn modelId="{42263984-A4EA-4CC7-A580-AE58BB4386BB}" type="presOf" srcId="{CFC6D04A-FE97-456B-856A-9CD74AD2F99D}" destId="{D6D3BCF5-31FF-4BBB-B74E-74EAC9B615DE}" srcOrd="0" destOrd="0" presId="urn:microsoft.com/office/officeart/2018/2/layout/IconVerticalSolidList"/>
    <dgm:cxn modelId="{5FEBFBDA-7FA8-4921-A353-48B1717A0CC3}" srcId="{1644A5FF-1979-4D18-8BCE-4A7321039D66}" destId="{92911202-3326-4DE3-9576-8630037F9ECD}" srcOrd="2" destOrd="0" parTransId="{114A7F27-7694-4BDA-837A-DA3301C80133}" sibTransId="{055D8FBD-EA57-49F7-AE42-C7BB620A0072}"/>
    <dgm:cxn modelId="{94E27BF7-3A72-47BA-B538-0F65D6603F52}" srcId="{1644A5FF-1979-4D18-8BCE-4A7321039D66}" destId="{E5ADB1DF-13F9-42E8-843D-E8BB0C8A5319}" srcOrd="0" destOrd="0" parTransId="{9E868F85-9FE3-4D49-8D85-150148D75219}" sibTransId="{3401BE80-5BB1-4117-9904-CAD5548FA719}"/>
    <dgm:cxn modelId="{63FD9612-2971-4634-AE77-C519B6CEDDB1}" type="presParOf" srcId="{85BBE915-C31F-434E-A85A-99E286230D77}" destId="{D792BB7E-9D47-49D3-A4C5-E9BC6CA8C2D3}" srcOrd="0" destOrd="0" presId="urn:microsoft.com/office/officeart/2018/2/layout/IconVerticalSolidList"/>
    <dgm:cxn modelId="{44B9BBA0-FC19-4A39-828A-BB8EC82CAAF7}" type="presParOf" srcId="{D792BB7E-9D47-49D3-A4C5-E9BC6CA8C2D3}" destId="{AF6EA85F-F10E-4304-A4C4-C7F2B2A05613}" srcOrd="0" destOrd="0" presId="urn:microsoft.com/office/officeart/2018/2/layout/IconVerticalSolidList"/>
    <dgm:cxn modelId="{642EA355-D967-4CCC-B4C1-1D4B184CF485}" type="presParOf" srcId="{D792BB7E-9D47-49D3-A4C5-E9BC6CA8C2D3}" destId="{78608E4D-0F84-4BCC-AC03-78637E98C13B}" srcOrd="1" destOrd="0" presId="urn:microsoft.com/office/officeart/2018/2/layout/IconVerticalSolidList"/>
    <dgm:cxn modelId="{38AC68E0-E94F-4593-BEF3-D6090C8AD866}" type="presParOf" srcId="{D792BB7E-9D47-49D3-A4C5-E9BC6CA8C2D3}" destId="{39AD934A-86C6-48A0-8E24-258A66445C05}" srcOrd="2" destOrd="0" presId="urn:microsoft.com/office/officeart/2018/2/layout/IconVerticalSolidList"/>
    <dgm:cxn modelId="{A73D64FB-BFFE-4AC8-9360-6DAB2990142C}" type="presParOf" srcId="{D792BB7E-9D47-49D3-A4C5-E9BC6CA8C2D3}" destId="{AF2BBDEF-28CB-4569-B686-71B3F6C734F5}" srcOrd="3" destOrd="0" presId="urn:microsoft.com/office/officeart/2018/2/layout/IconVerticalSolidList"/>
    <dgm:cxn modelId="{FD19EA94-8D18-473D-9971-C3CE70418A7D}" type="presParOf" srcId="{85BBE915-C31F-434E-A85A-99E286230D77}" destId="{4FE2E59F-DA3B-4F67-A679-DC9064119EE2}" srcOrd="1" destOrd="0" presId="urn:microsoft.com/office/officeart/2018/2/layout/IconVerticalSolidList"/>
    <dgm:cxn modelId="{8AA0F67D-C721-418F-BE98-10F983AE692B}" type="presParOf" srcId="{85BBE915-C31F-434E-A85A-99E286230D77}" destId="{44F508C4-1EE8-4BEF-8EF7-4E1C39A464DC}" srcOrd="2" destOrd="0" presId="urn:microsoft.com/office/officeart/2018/2/layout/IconVerticalSolidList"/>
    <dgm:cxn modelId="{5C1FC828-5A62-4E4D-A516-96D5DEF1AFF5}" type="presParOf" srcId="{44F508C4-1EE8-4BEF-8EF7-4E1C39A464DC}" destId="{64B473DC-4802-48C7-BA4C-462AC00B6040}" srcOrd="0" destOrd="0" presId="urn:microsoft.com/office/officeart/2018/2/layout/IconVerticalSolidList"/>
    <dgm:cxn modelId="{A0F158AF-8881-4FC4-AD4B-B024D749FB2C}" type="presParOf" srcId="{44F508C4-1EE8-4BEF-8EF7-4E1C39A464DC}" destId="{A332F321-F095-43C9-B3E8-E5848F793A8D}" srcOrd="1" destOrd="0" presId="urn:microsoft.com/office/officeart/2018/2/layout/IconVerticalSolidList"/>
    <dgm:cxn modelId="{C0B7838B-433E-4D1A-BB35-F1273B527627}" type="presParOf" srcId="{44F508C4-1EE8-4BEF-8EF7-4E1C39A464DC}" destId="{E7828751-79D9-44D6-A62F-4DD09D482F8F}" srcOrd="2" destOrd="0" presId="urn:microsoft.com/office/officeart/2018/2/layout/IconVerticalSolidList"/>
    <dgm:cxn modelId="{FEB7EA16-724C-48AE-B2A0-B6DDCD15C94D}" type="presParOf" srcId="{44F508C4-1EE8-4BEF-8EF7-4E1C39A464DC}" destId="{4478887B-0D88-4B20-86E5-A27E46C00FF7}" srcOrd="3" destOrd="0" presId="urn:microsoft.com/office/officeart/2018/2/layout/IconVerticalSolidList"/>
    <dgm:cxn modelId="{0EA5A2EA-91A0-485A-9D30-B4455A866B73}" type="presParOf" srcId="{85BBE915-C31F-434E-A85A-99E286230D77}" destId="{2A4F4DDF-0BB7-4BDC-AEA0-5CB1F3BA1100}" srcOrd="3" destOrd="0" presId="urn:microsoft.com/office/officeart/2018/2/layout/IconVerticalSolidList"/>
    <dgm:cxn modelId="{9AF6D75B-57F9-4A77-A733-1B64534B3F85}" type="presParOf" srcId="{85BBE915-C31F-434E-A85A-99E286230D77}" destId="{BAE59C24-A9D9-4FFC-8E6F-BF9680FA2C51}" srcOrd="4" destOrd="0" presId="urn:microsoft.com/office/officeart/2018/2/layout/IconVerticalSolidList"/>
    <dgm:cxn modelId="{2DAC56E2-54D5-4C07-90EF-8EA23CECD364}" type="presParOf" srcId="{BAE59C24-A9D9-4FFC-8E6F-BF9680FA2C51}" destId="{F56BABB5-FE44-4B75-95D0-9022A84C8796}" srcOrd="0" destOrd="0" presId="urn:microsoft.com/office/officeart/2018/2/layout/IconVerticalSolidList"/>
    <dgm:cxn modelId="{85693801-845C-49EC-A712-B2E6CB9CA466}" type="presParOf" srcId="{BAE59C24-A9D9-4FFC-8E6F-BF9680FA2C51}" destId="{A6C49B2F-36BA-4575-843A-64D469431550}" srcOrd="1" destOrd="0" presId="urn:microsoft.com/office/officeart/2018/2/layout/IconVerticalSolidList"/>
    <dgm:cxn modelId="{EF56A9FB-FEB1-4796-9A5E-370CDD0ADDAA}" type="presParOf" srcId="{BAE59C24-A9D9-4FFC-8E6F-BF9680FA2C51}" destId="{F8177651-345C-439A-8AFE-B6E920C532CA}" srcOrd="2" destOrd="0" presId="urn:microsoft.com/office/officeart/2018/2/layout/IconVerticalSolidList"/>
    <dgm:cxn modelId="{D46ABAB0-7EC9-4359-B325-A0A53BA90CBB}" type="presParOf" srcId="{BAE59C24-A9D9-4FFC-8E6F-BF9680FA2C51}" destId="{52D143FE-E2DC-4A39-BD02-11141B44497B}" srcOrd="3" destOrd="0" presId="urn:microsoft.com/office/officeart/2018/2/layout/IconVerticalSolidList"/>
    <dgm:cxn modelId="{38FA69A1-177A-4757-BE32-891C6C8D4472}" type="presParOf" srcId="{85BBE915-C31F-434E-A85A-99E286230D77}" destId="{1E2C2E76-5F20-4CFF-BCC2-6238D07F2CE1}" srcOrd="5" destOrd="0" presId="urn:microsoft.com/office/officeart/2018/2/layout/IconVerticalSolidList"/>
    <dgm:cxn modelId="{489B3D19-C8AE-42F2-9208-5421C20C13F6}" type="presParOf" srcId="{85BBE915-C31F-434E-A85A-99E286230D77}" destId="{A27A60D4-DF17-4A15-87ED-13C0D86832D3}" srcOrd="6" destOrd="0" presId="urn:microsoft.com/office/officeart/2018/2/layout/IconVerticalSolidList"/>
    <dgm:cxn modelId="{B087C0B5-8C75-4961-8149-9B5B8B2814AF}" type="presParOf" srcId="{A27A60D4-DF17-4A15-87ED-13C0D86832D3}" destId="{B12C28DC-7F2C-43B7-ADE3-75A9A67611CC}" srcOrd="0" destOrd="0" presId="urn:microsoft.com/office/officeart/2018/2/layout/IconVerticalSolidList"/>
    <dgm:cxn modelId="{89177CFB-2BE6-4805-B349-C392F75E7CE7}" type="presParOf" srcId="{A27A60D4-DF17-4A15-87ED-13C0D86832D3}" destId="{F464A6E7-F714-4EF6-8F11-2C413A4AD765}" srcOrd="1" destOrd="0" presId="urn:microsoft.com/office/officeart/2018/2/layout/IconVerticalSolidList"/>
    <dgm:cxn modelId="{E9375D70-F519-4725-BB5C-C252903C2C0A}" type="presParOf" srcId="{A27A60D4-DF17-4A15-87ED-13C0D86832D3}" destId="{292F290B-D9E2-434C-A6E6-72BE45C93271}" srcOrd="2" destOrd="0" presId="urn:microsoft.com/office/officeart/2018/2/layout/IconVerticalSolidList"/>
    <dgm:cxn modelId="{10F938A4-D175-442B-887E-D79DCAD916DD}" type="presParOf" srcId="{A27A60D4-DF17-4A15-87ED-13C0D86832D3}" destId="{D6D3BCF5-31FF-4BBB-B74E-74EAC9B615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0B1AA-C9CC-4987-B6BD-181437858AE1}">
      <dsp:nvSpPr>
        <dsp:cNvPr id="0" name=""/>
        <dsp:cNvSpPr/>
      </dsp:nvSpPr>
      <dsp:spPr>
        <a:xfrm>
          <a:off x="-272321" y="8341"/>
          <a:ext cx="11625470" cy="931978"/>
        </a:xfrm>
        <a:prstGeom prst="roundRect">
          <a:avLst>
            <a:gd name="adj" fmla="val 10000"/>
          </a:avLst>
        </a:prstGeom>
        <a:solidFill>
          <a:srgbClr val="CCDFEF"/>
        </a:solidFill>
        <a:ln>
          <a:noFill/>
        </a:ln>
        <a:effectLst/>
      </dsp:spPr>
      <dsp:style>
        <a:lnRef idx="0">
          <a:scrgbClr r="0" g="0" b="0"/>
        </a:lnRef>
        <a:fillRef idx="1">
          <a:scrgbClr r="0" g="0" b="0"/>
        </a:fillRef>
        <a:effectRef idx="0">
          <a:scrgbClr r="0" g="0" b="0"/>
        </a:effectRef>
        <a:fontRef idx="minor"/>
      </dsp:style>
    </dsp:sp>
    <dsp:sp modelId="{6D345541-46B2-4F07-BC3B-8D3AFB0DEEA3}">
      <dsp:nvSpPr>
        <dsp:cNvPr id="0" name=""/>
        <dsp:cNvSpPr/>
      </dsp:nvSpPr>
      <dsp:spPr>
        <a:xfrm>
          <a:off x="9601" y="218036"/>
          <a:ext cx="512587" cy="512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60946-7F7F-4E1C-8674-D89F9B6966FB}">
      <dsp:nvSpPr>
        <dsp:cNvPr id="0" name=""/>
        <dsp:cNvSpPr/>
      </dsp:nvSpPr>
      <dsp:spPr>
        <a:xfrm>
          <a:off x="804112" y="8341"/>
          <a:ext cx="5231461" cy="93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4" tIns="98634" rIns="98634" bIns="98634" numCol="1" spcCol="1270" anchor="ctr" anchorCtr="0">
          <a:noAutofit/>
        </a:bodyPr>
        <a:lstStyle/>
        <a:p>
          <a:pPr marL="0" lvl="0" indent="0" algn="l" defTabSz="1066800">
            <a:lnSpc>
              <a:spcPct val="90000"/>
            </a:lnSpc>
            <a:spcBef>
              <a:spcPct val="0"/>
            </a:spcBef>
            <a:spcAft>
              <a:spcPct val="35000"/>
            </a:spcAft>
            <a:buNone/>
          </a:pPr>
          <a:r>
            <a:rPr lang="en-PH" sz="2400" kern="1200" dirty="0"/>
            <a:t>Better test scores</a:t>
          </a:r>
          <a:endParaRPr lang="en-US" sz="2400" kern="1200" dirty="0"/>
        </a:p>
      </dsp:txBody>
      <dsp:txXfrm>
        <a:off x="804112" y="8341"/>
        <a:ext cx="5231461" cy="931978"/>
      </dsp:txXfrm>
    </dsp:sp>
    <dsp:sp modelId="{C8205B9B-0715-492C-A72F-F74C04747892}">
      <dsp:nvSpPr>
        <dsp:cNvPr id="0" name=""/>
        <dsp:cNvSpPr/>
      </dsp:nvSpPr>
      <dsp:spPr>
        <a:xfrm>
          <a:off x="5488825" y="8341"/>
          <a:ext cx="6408966" cy="93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4" tIns="98634" rIns="98634" bIns="98634" numCol="1" spcCol="1270" anchor="ctr" anchorCtr="0">
          <a:noAutofit/>
        </a:bodyPr>
        <a:lstStyle/>
        <a:p>
          <a:pPr marL="0" lvl="0" indent="0" algn="l" defTabSz="889000">
            <a:lnSpc>
              <a:spcPct val="90000"/>
            </a:lnSpc>
            <a:spcBef>
              <a:spcPct val="0"/>
            </a:spcBef>
            <a:spcAft>
              <a:spcPct val="35000"/>
            </a:spcAft>
            <a:buNone/>
          </a:pPr>
          <a:r>
            <a:rPr lang="en-PH" sz="2000" kern="1200" dirty="0"/>
            <a:t>Higher for conceptual and quantitative problems</a:t>
          </a:r>
          <a:endParaRPr lang="en-US" sz="2000" kern="1200" dirty="0"/>
        </a:p>
        <a:p>
          <a:pPr marL="0" lvl="0" indent="0" algn="l" defTabSz="889000">
            <a:lnSpc>
              <a:spcPct val="90000"/>
            </a:lnSpc>
            <a:spcBef>
              <a:spcPct val="0"/>
            </a:spcBef>
            <a:spcAft>
              <a:spcPct val="35000"/>
            </a:spcAft>
            <a:buNone/>
          </a:pPr>
          <a:r>
            <a:rPr lang="en-PH" sz="2000" kern="1200" dirty="0"/>
            <a:t>Fewer students scored extremely low</a:t>
          </a:r>
          <a:endParaRPr lang="en-US" sz="2000" kern="1200" dirty="0"/>
        </a:p>
      </dsp:txBody>
      <dsp:txXfrm>
        <a:off x="5488825" y="8341"/>
        <a:ext cx="6408966" cy="931978"/>
      </dsp:txXfrm>
    </dsp:sp>
    <dsp:sp modelId="{51F3A5D8-37C5-4B67-891A-41B03FC587A1}">
      <dsp:nvSpPr>
        <dsp:cNvPr id="0" name=""/>
        <dsp:cNvSpPr/>
      </dsp:nvSpPr>
      <dsp:spPr>
        <a:xfrm>
          <a:off x="-272321" y="1173314"/>
          <a:ext cx="11625470" cy="931978"/>
        </a:xfrm>
        <a:prstGeom prst="roundRect">
          <a:avLst>
            <a:gd name="adj" fmla="val 10000"/>
          </a:avLst>
        </a:prstGeom>
        <a:solidFill>
          <a:srgbClr val="CCDFEF"/>
        </a:solidFill>
        <a:ln>
          <a:noFill/>
        </a:ln>
        <a:effectLst/>
      </dsp:spPr>
      <dsp:style>
        <a:lnRef idx="0">
          <a:scrgbClr r="0" g="0" b="0"/>
        </a:lnRef>
        <a:fillRef idx="1">
          <a:scrgbClr r="0" g="0" b="0"/>
        </a:fillRef>
        <a:effectRef idx="0">
          <a:scrgbClr r="0" g="0" b="0"/>
        </a:effectRef>
        <a:fontRef idx="minor"/>
      </dsp:style>
    </dsp:sp>
    <dsp:sp modelId="{EEADCAC2-DBDC-4290-BE67-50DA237B20B0}">
      <dsp:nvSpPr>
        <dsp:cNvPr id="0" name=""/>
        <dsp:cNvSpPr/>
      </dsp:nvSpPr>
      <dsp:spPr>
        <a:xfrm>
          <a:off x="9601" y="1383009"/>
          <a:ext cx="512587" cy="512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16D16D-5DE6-4433-8700-0B55A17486FE}">
      <dsp:nvSpPr>
        <dsp:cNvPr id="0" name=""/>
        <dsp:cNvSpPr/>
      </dsp:nvSpPr>
      <dsp:spPr>
        <a:xfrm>
          <a:off x="804112" y="1173314"/>
          <a:ext cx="10546929" cy="93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4" tIns="98634" rIns="98634" bIns="98634" numCol="1" spcCol="1270" anchor="ctr" anchorCtr="0">
          <a:noAutofit/>
        </a:bodyPr>
        <a:lstStyle/>
        <a:p>
          <a:pPr marL="0" lvl="0" indent="0" algn="l" defTabSz="1066800">
            <a:lnSpc>
              <a:spcPct val="90000"/>
            </a:lnSpc>
            <a:spcBef>
              <a:spcPct val="0"/>
            </a:spcBef>
            <a:spcAft>
              <a:spcPct val="35000"/>
            </a:spcAft>
            <a:buNone/>
          </a:pPr>
          <a:r>
            <a:rPr lang="en-PH" sz="2400" kern="1200" dirty="0"/>
            <a:t>Students can learn even in naïve groups</a:t>
          </a:r>
          <a:endParaRPr lang="en-US" sz="2400" kern="1200" dirty="0"/>
        </a:p>
      </dsp:txBody>
      <dsp:txXfrm>
        <a:off x="804112" y="1173314"/>
        <a:ext cx="10546929" cy="931978"/>
      </dsp:txXfrm>
    </dsp:sp>
    <dsp:sp modelId="{C17A4253-DC09-4666-AC7F-40DA6D46A10F}">
      <dsp:nvSpPr>
        <dsp:cNvPr id="0" name=""/>
        <dsp:cNvSpPr/>
      </dsp:nvSpPr>
      <dsp:spPr>
        <a:xfrm>
          <a:off x="-272321" y="2338286"/>
          <a:ext cx="11625470" cy="931978"/>
        </a:xfrm>
        <a:prstGeom prst="roundRect">
          <a:avLst>
            <a:gd name="adj" fmla="val 10000"/>
          </a:avLst>
        </a:prstGeom>
        <a:solidFill>
          <a:srgbClr val="CCDFEF"/>
        </a:solidFill>
        <a:ln>
          <a:noFill/>
        </a:ln>
        <a:effectLst/>
      </dsp:spPr>
      <dsp:style>
        <a:lnRef idx="0">
          <a:scrgbClr r="0" g="0" b="0"/>
        </a:lnRef>
        <a:fillRef idx="1">
          <a:scrgbClr r="0" g="0" b="0"/>
        </a:fillRef>
        <a:effectRef idx="0">
          <a:scrgbClr r="0" g="0" b="0"/>
        </a:effectRef>
        <a:fontRef idx="minor"/>
      </dsp:style>
    </dsp:sp>
    <dsp:sp modelId="{79764D7E-C33C-417F-9002-96EF50E6A198}">
      <dsp:nvSpPr>
        <dsp:cNvPr id="0" name=""/>
        <dsp:cNvSpPr/>
      </dsp:nvSpPr>
      <dsp:spPr>
        <a:xfrm>
          <a:off x="9601" y="2547981"/>
          <a:ext cx="512587" cy="512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434E97-792A-450D-A67C-DEE06E791530}">
      <dsp:nvSpPr>
        <dsp:cNvPr id="0" name=""/>
        <dsp:cNvSpPr/>
      </dsp:nvSpPr>
      <dsp:spPr>
        <a:xfrm>
          <a:off x="804112" y="2338286"/>
          <a:ext cx="10546929" cy="93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4" tIns="98634" rIns="98634" bIns="98634" numCol="1" spcCol="1270" anchor="ctr" anchorCtr="0">
          <a:noAutofit/>
        </a:bodyPr>
        <a:lstStyle/>
        <a:p>
          <a:pPr marL="0" lvl="0" indent="0" algn="l" defTabSz="1066800">
            <a:lnSpc>
              <a:spcPct val="90000"/>
            </a:lnSpc>
            <a:spcBef>
              <a:spcPct val="0"/>
            </a:spcBef>
            <a:spcAft>
              <a:spcPct val="35000"/>
            </a:spcAft>
            <a:buNone/>
          </a:pPr>
          <a:r>
            <a:rPr lang="en-PH" sz="2400" kern="1200"/>
            <a:t>Lack of background knowledge does not negatively impact PI</a:t>
          </a:r>
          <a:endParaRPr lang="en-US" sz="2400" kern="1200"/>
        </a:p>
      </dsp:txBody>
      <dsp:txXfrm>
        <a:off x="804112" y="2338286"/>
        <a:ext cx="10546929" cy="931978"/>
      </dsp:txXfrm>
    </dsp:sp>
    <dsp:sp modelId="{7BCF5EBD-827A-4B4B-A357-7ABDA4C4456A}">
      <dsp:nvSpPr>
        <dsp:cNvPr id="0" name=""/>
        <dsp:cNvSpPr/>
      </dsp:nvSpPr>
      <dsp:spPr>
        <a:xfrm>
          <a:off x="-272321" y="3503259"/>
          <a:ext cx="11625470" cy="931978"/>
        </a:xfrm>
        <a:prstGeom prst="roundRect">
          <a:avLst>
            <a:gd name="adj" fmla="val 10000"/>
          </a:avLst>
        </a:prstGeom>
        <a:solidFill>
          <a:srgbClr val="CCDFEF"/>
        </a:solidFill>
        <a:ln>
          <a:noFill/>
        </a:ln>
        <a:effectLst/>
      </dsp:spPr>
      <dsp:style>
        <a:lnRef idx="0">
          <a:scrgbClr r="0" g="0" b="0"/>
        </a:lnRef>
        <a:fillRef idx="1">
          <a:scrgbClr r="0" g="0" b="0"/>
        </a:fillRef>
        <a:effectRef idx="0">
          <a:scrgbClr r="0" g="0" b="0"/>
        </a:effectRef>
        <a:fontRef idx="minor"/>
      </dsp:style>
    </dsp:sp>
    <dsp:sp modelId="{9AA66826-4F56-402D-AB9B-5DAA8A03891F}">
      <dsp:nvSpPr>
        <dsp:cNvPr id="0" name=""/>
        <dsp:cNvSpPr/>
      </dsp:nvSpPr>
      <dsp:spPr>
        <a:xfrm>
          <a:off x="9601" y="3712954"/>
          <a:ext cx="512587" cy="5125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4B7A68-5F26-4AE3-B9AE-693AD7117689}">
      <dsp:nvSpPr>
        <dsp:cNvPr id="0" name=""/>
        <dsp:cNvSpPr/>
      </dsp:nvSpPr>
      <dsp:spPr>
        <a:xfrm>
          <a:off x="804112" y="3503259"/>
          <a:ext cx="10546929" cy="93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4" tIns="98634" rIns="98634" bIns="98634" numCol="1" spcCol="1270" anchor="ctr" anchorCtr="0">
          <a:noAutofit/>
        </a:bodyPr>
        <a:lstStyle/>
        <a:p>
          <a:pPr marL="0" lvl="0" indent="0" algn="l" defTabSz="1066800">
            <a:lnSpc>
              <a:spcPct val="90000"/>
            </a:lnSpc>
            <a:spcBef>
              <a:spcPct val="0"/>
            </a:spcBef>
            <a:spcAft>
              <a:spcPct val="35000"/>
            </a:spcAft>
            <a:buNone/>
          </a:pPr>
          <a:r>
            <a:rPr lang="en-PH" sz="2400" kern="1200"/>
            <a:t>Reduced dropping rates</a:t>
          </a:r>
          <a:endParaRPr lang="en-US" sz="2400" kern="1200"/>
        </a:p>
      </dsp:txBody>
      <dsp:txXfrm>
        <a:off x="804112" y="3503259"/>
        <a:ext cx="10546929" cy="931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0D263-0A84-496E-B616-FD4136C37B10}">
      <dsp:nvSpPr>
        <dsp:cNvPr id="0" name=""/>
        <dsp:cNvSpPr/>
      </dsp:nvSpPr>
      <dsp:spPr>
        <a:xfrm>
          <a:off x="0" y="316196"/>
          <a:ext cx="11625470" cy="959175"/>
        </a:xfrm>
        <a:prstGeom prst="rect">
          <a:avLst/>
        </a:prstGeom>
        <a:solidFill>
          <a:schemeClr val="lt1">
            <a:alpha val="90000"/>
            <a:hueOff val="0"/>
            <a:satOff val="0"/>
            <a:lumOff val="0"/>
            <a:alphaOff val="0"/>
          </a:schemeClr>
        </a:solidFill>
        <a:ln w="19050" cap="flat" cmpd="sng" algn="ctr">
          <a:solidFill>
            <a:srgbClr val="0173B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2266" tIns="437388" rIns="902266" bIns="170688" numCol="1" spcCol="1270" anchor="t" anchorCtr="0">
          <a:noAutofit/>
        </a:bodyPr>
        <a:lstStyle/>
        <a:p>
          <a:pPr marL="228600" lvl="1" indent="-228600" algn="l" defTabSz="1066800">
            <a:lnSpc>
              <a:spcPct val="90000"/>
            </a:lnSpc>
            <a:spcBef>
              <a:spcPct val="0"/>
            </a:spcBef>
            <a:spcAft>
              <a:spcPct val="15000"/>
            </a:spcAft>
            <a:buChar char="•"/>
          </a:pPr>
          <a:r>
            <a:rPr lang="en-PH" sz="2400" kern="1200"/>
            <a:t>No spatial component</a:t>
          </a:r>
          <a:endParaRPr lang="en-US" sz="2400" kern="1200"/>
        </a:p>
      </dsp:txBody>
      <dsp:txXfrm>
        <a:off x="0" y="316196"/>
        <a:ext cx="11625470" cy="959175"/>
      </dsp:txXfrm>
    </dsp:sp>
    <dsp:sp modelId="{8514479C-4A55-4115-B294-517A120A9534}">
      <dsp:nvSpPr>
        <dsp:cNvPr id="0" name=""/>
        <dsp:cNvSpPr/>
      </dsp:nvSpPr>
      <dsp:spPr>
        <a:xfrm>
          <a:off x="581273" y="6236"/>
          <a:ext cx="8137829" cy="61992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591" tIns="0" rIns="307591" bIns="0" numCol="1" spcCol="1270" anchor="ctr" anchorCtr="0">
          <a:noAutofit/>
        </a:bodyPr>
        <a:lstStyle/>
        <a:p>
          <a:pPr marL="0" lvl="0" indent="0" algn="l" defTabSz="1066800">
            <a:lnSpc>
              <a:spcPct val="90000"/>
            </a:lnSpc>
            <a:spcBef>
              <a:spcPct val="0"/>
            </a:spcBef>
            <a:spcAft>
              <a:spcPct val="35000"/>
            </a:spcAft>
            <a:buNone/>
          </a:pPr>
          <a:r>
            <a:rPr lang="en-PH" sz="2400" kern="1200" dirty="0"/>
            <a:t>Differential equations (Pritchard, 2008)</a:t>
          </a:r>
          <a:endParaRPr lang="en-US" sz="2400" kern="1200" dirty="0"/>
        </a:p>
      </dsp:txBody>
      <dsp:txXfrm>
        <a:off x="611535" y="36498"/>
        <a:ext cx="8077305" cy="559396"/>
      </dsp:txXfrm>
    </dsp:sp>
    <dsp:sp modelId="{BE22B475-D830-44B1-A79D-1C43FD3D7AC7}">
      <dsp:nvSpPr>
        <dsp:cNvPr id="0" name=""/>
        <dsp:cNvSpPr/>
      </dsp:nvSpPr>
      <dsp:spPr>
        <a:xfrm>
          <a:off x="0" y="1698732"/>
          <a:ext cx="11625470" cy="959175"/>
        </a:xfrm>
        <a:prstGeom prst="rect">
          <a:avLst/>
        </a:prstGeom>
        <a:solidFill>
          <a:schemeClr val="lt1">
            <a:alpha val="90000"/>
            <a:hueOff val="0"/>
            <a:satOff val="0"/>
            <a:lumOff val="0"/>
            <a:alphaOff val="0"/>
          </a:schemeClr>
        </a:solidFill>
        <a:ln w="19050" cap="flat" cmpd="sng" algn="ctr">
          <a:solidFill>
            <a:srgbClr val="0173B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2266" tIns="437388" rIns="902266" bIns="170688" numCol="1" spcCol="1270" anchor="t" anchorCtr="0">
          <a:noAutofit/>
        </a:bodyPr>
        <a:lstStyle/>
        <a:p>
          <a:pPr marL="228600" lvl="1" indent="-228600" algn="l" defTabSz="1066800">
            <a:lnSpc>
              <a:spcPct val="90000"/>
            </a:lnSpc>
            <a:spcBef>
              <a:spcPct val="0"/>
            </a:spcBef>
            <a:spcAft>
              <a:spcPct val="15000"/>
            </a:spcAft>
            <a:buChar char="•"/>
          </a:pPr>
          <a:r>
            <a:rPr lang="en-PH" sz="2400" kern="1200" dirty="0"/>
            <a:t>Difficult to incorporate different agent-agent interactions</a:t>
          </a:r>
          <a:endParaRPr lang="en-US" sz="2400" kern="1200" dirty="0"/>
        </a:p>
      </dsp:txBody>
      <dsp:txXfrm>
        <a:off x="0" y="1698732"/>
        <a:ext cx="11625470" cy="959175"/>
      </dsp:txXfrm>
    </dsp:sp>
    <dsp:sp modelId="{2354C637-9E81-4A15-A517-9ABC426CFA32}">
      <dsp:nvSpPr>
        <dsp:cNvPr id="0" name=""/>
        <dsp:cNvSpPr/>
      </dsp:nvSpPr>
      <dsp:spPr>
        <a:xfrm>
          <a:off x="581273" y="1388772"/>
          <a:ext cx="8137829" cy="61992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591" tIns="0" rIns="307591" bIns="0" numCol="1" spcCol="1270" anchor="ctr" anchorCtr="0">
          <a:noAutofit/>
        </a:bodyPr>
        <a:lstStyle/>
        <a:p>
          <a:pPr marL="0" lvl="0" indent="0" algn="l" defTabSz="1066800">
            <a:lnSpc>
              <a:spcPct val="90000"/>
            </a:lnSpc>
            <a:spcBef>
              <a:spcPct val="0"/>
            </a:spcBef>
            <a:spcAft>
              <a:spcPct val="35000"/>
            </a:spcAft>
            <a:buNone/>
          </a:pPr>
          <a:r>
            <a:rPr lang="en-PH" sz="2400" kern="1200" dirty="0" err="1"/>
            <a:t>Ising</a:t>
          </a:r>
          <a:r>
            <a:rPr lang="en-PH" sz="2400" kern="1200" dirty="0"/>
            <a:t> model (</a:t>
          </a:r>
          <a:r>
            <a:rPr lang="en-PH" sz="2400" kern="1200" dirty="0" err="1"/>
            <a:t>Bordogna</a:t>
          </a:r>
          <a:r>
            <a:rPr lang="en-PH" sz="2400" kern="1200" dirty="0"/>
            <a:t> and Albano, 2001 &amp; 2003) </a:t>
          </a:r>
          <a:endParaRPr lang="en-US" sz="2400" kern="1200" dirty="0"/>
        </a:p>
      </dsp:txBody>
      <dsp:txXfrm>
        <a:off x="611535" y="1419034"/>
        <a:ext cx="8077305" cy="559396"/>
      </dsp:txXfrm>
    </dsp:sp>
    <dsp:sp modelId="{EFDBB7F1-D966-4CAB-86F2-410C1647752E}">
      <dsp:nvSpPr>
        <dsp:cNvPr id="0" name=""/>
        <dsp:cNvSpPr/>
      </dsp:nvSpPr>
      <dsp:spPr>
        <a:xfrm>
          <a:off x="0" y="3081267"/>
          <a:ext cx="11625470" cy="1356074"/>
        </a:xfrm>
        <a:prstGeom prst="rect">
          <a:avLst/>
        </a:prstGeom>
        <a:solidFill>
          <a:schemeClr val="lt1">
            <a:alpha val="90000"/>
            <a:hueOff val="0"/>
            <a:satOff val="0"/>
            <a:lumOff val="0"/>
            <a:alphaOff val="0"/>
          </a:schemeClr>
        </a:solidFill>
        <a:ln w="19050" cap="flat" cmpd="sng" algn="ctr">
          <a:solidFill>
            <a:srgbClr val="0173B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2266" tIns="437388" rIns="902266" bIns="170688" numCol="1" spcCol="1270" anchor="t" anchorCtr="0">
          <a:noAutofit/>
        </a:bodyPr>
        <a:lstStyle/>
        <a:p>
          <a:pPr marL="228600" lvl="1" indent="-228600" algn="l" defTabSz="1066800">
            <a:lnSpc>
              <a:spcPct val="90000"/>
            </a:lnSpc>
            <a:spcBef>
              <a:spcPct val="0"/>
            </a:spcBef>
            <a:spcAft>
              <a:spcPct val="15000"/>
            </a:spcAft>
            <a:buChar char="•"/>
          </a:pPr>
          <a:r>
            <a:rPr lang="en-PH" sz="2400" kern="1200" dirty="0"/>
            <a:t>Predictive</a:t>
          </a:r>
          <a:endParaRPr lang="en-US" sz="2400" kern="1200" dirty="0"/>
        </a:p>
        <a:p>
          <a:pPr marL="228600" lvl="1" indent="-228600" algn="l" defTabSz="1066800">
            <a:lnSpc>
              <a:spcPct val="90000"/>
            </a:lnSpc>
            <a:spcBef>
              <a:spcPct val="0"/>
            </a:spcBef>
            <a:spcAft>
              <a:spcPct val="15000"/>
            </a:spcAft>
            <a:buChar char="•"/>
          </a:pPr>
          <a:r>
            <a:rPr lang="en-PH" sz="2400" kern="1200" dirty="0"/>
            <a:t>Relies on real data or an objective function</a:t>
          </a:r>
          <a:endParaRPr lang="en-US" sz="2400" kern="1200" dirty="0"/>
        </a:p>
      </dsp:txBody>
      <dsp:txXfrm>
        <a:off x="0" y="3081267"/>
        <a:ext cx="11625470" cy="1356074"/>
      </dsp:txXfrm>
    </dsp:sp>
    <dsp:sp modelId="{62A9149A-4AC1-448C-8E3D-41AE8590B154}">
      <dsp:nvSpPr>
        <dsp:cNvPr id="0" name=""/>
        <dsp:cNvSpPr/>
      </dsp:nvSpPr>
      <dsp:spPr>
        <a:xfrm>
          <a:off x="581273" y="2771307"/>
          <a:ext cx="8137829" cy="61992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591" tIns="0" rIns="307591" bIns="0" numCol="1" spcCol="1270" anchor="ctr" anchorCtr="0">
          <a:noAutofit/>
        </a:bodyPr>
        <a:lstStyle/>
        <a:p>
          <a:pPr marL="0" lvl="0" indent="0" algn="l" defTabSz="1066800">
            <a:lnSpc>
              <a:spcPct val="90000"/>
            </a:lnSpc>
            <a:spcBef>
              <a:spcPct val="0"/>
            </a:spcBef>
            <a:spcAft>
              <a:spcPct val="35000"/>
            </a:spcAft>
            <a:buNone/>
          </a:pPr>
          <a:r>
            <a:rPr lang="en-PH" sz="2400" kern="1200" dirty="0"/>
            <a:t>Neural networks (Roxas, et. al., 2010) </a:t>
          </a:r>
          <a:endParaRPr lang="en-US" sz="2400" kern="1200" dirty="0"/>
        </a:p>
      </dsp:txBody>
      <dsp:txXfrm>
        <a:off x="611535" y="2801569"/>
        <a:ext cx="8077305"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56C01-F594-4729-8CD6-00A83A803B36}">
      <dsp:nvSpPr>
        <dsp:cNvPr id="0" name=""/>
        <dsp:cNvSpPr/>
      </dsp:nvSpPr>
      <dsp:spPr>
        <a:xfrm>
          <a:off x="0" y="15551"/>
          <a:ext cx="11625470" cy="77220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PH" sz="3000" kern="1200" dirty="0"/>
            <a:t>Learning rate</a:t>
          </a:r>
        </a:p>
      </dsp:txBody>
      <dsp:txXfrm>
        <a:off x="37696" y="53247"/>
        <a:ext cx="11550078" cy="696808"/>
      </dsp:txXfrm>
    </dsp:sp>
    <dsp:sp modelId="{65A5F02C-D1B2-4883-83AF-50D9B0EDA903}">
      <dsp:nvSpPr>
        <dsp:cNvPr id="0" name=""/>
        <dsp:cNvSpPr/>
      </dsp:nvSpPr>
      <dsp:spPr>
        <a:xfrm>
          <a:off x="0" y="787751"/>
          <a:ext cx="1162547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PH" sz="2300" kern="1200" dirty="0"/>
            <a:t>How does the number of learned students develop over time?</a:t>
          </a:r>
        </a:p>
      </dsp:txBody>
      <dsp:txXfrm>
        <a:off x="0" y="787751"/>
        <a:ext cx="11625470" cy="496800"/>
      </dsp:txXfrm>
    </dsp:sp>
    <dsp:sp modelId="{78CD1602-068C-4CCD-BA8E-295F174177AA}">
      <dsp:nvSpPr>
        <dsp:cNvPr id="0" name=""/>
        <dsp:cNvSpPr/>
      </dsp:nvSpPr>
      <dsp:spPr>
        <a:xfrm>
          <a:off x="0" y="1284551"/>
          <a:ext cx="11625470" cy="77220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PH" sz="3000" kern="1200" dirty="0"/>
            <a:t>Advantages of methods of instruction</a:t>
          </a:r>
        </a:p>
      </dsp:txBody>
      <dsp:txXfrm>
        <a:off x="37696" y="1322247"/>
        <a:ext cx="11550078" cy="696808"/>
      </dsp:txXfrm>
    </dsp:sp>
    <dsp:sp modelId="{70719E5F-B1C0-4E17-BA62-283FCC9C5115}">
      <dsp:nvSpPr>
        <dsp:cNvPr id="0" name=""/>
        <dsp:cNvSpPr/>
      </dsp:nvSpPr>
      <dsp:spPr>
        <a:xfrm>
          <a:off x="0" y="2056751"/>
          <a:ext cx="11625470"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100000"/>
            </a:lnSpc>
            <a:spcBef>
              <a:spcPct val="0"/>
            </a:spcBef>
            <a:spcAft>
              <a:spcPct val="20000"/>
            </a:spcAft>
            <a:buChar char="•"/>
          </a:pPr>
          <a:r>
            <a:rPr lang="en-PH" sz="2300" kern="1200" dirty="0"/>
            <a:t>When is peer instruction better than traditional instruction?</a:t>
          </a:r>
        </a:p>
        <a:p>
          <a:pPr marL="228600" lvl="1" indent="-228600" algn="l" defTabSz="1022350">
            <a:lnSpc>
              <a:spcPct val="100000"/>
            </a:lnSpc>
            <a:spcBef>
              <a:spcPct val="0"/>
            </a:spcBef>
            <a:spcAft>
              <a:spcPct val="20000"/>
            </a:spcAft>
            <a:buChar char="•"/>
          </a:pPr>
          <a:r>
            <a:rPr lang="en-PH" sz="2300" kern="1200" dirty="0"/>
            <a:t>Which factors lead to a difference in performance?</a:t>
          </a:r>
        </a:p>
      </dsp:txBody>
      <dsp:txXfrm>
        <a:off x="0" y="2056751"/>
        <a:ext cx="11625470" cy="869400"/>
      </dsp:txXfrm>
    </dsp:sp>
    <dsp:sp modelId="{3161231E-7CBD-4D0A-BCC2-5CD5909181D3}">
      <dsp:nvSpPr>
        <dsp:cNvPr id="0" name=""/>
        <dsp:cNvSpPr/>
      </dsp:nvSpPr>
      <dsp:spPr>
        <a:xfrm>
          <a:off x="0" y="2926152"/>
          <a:ext cx="11625470" cy="772200"/>
        </a:xfrm>
        <a:prstGeom prst="roundRect">
          <a:avLst/>
        </a:prstGeom>
        <a:solidFill>
          <a:srgbClr val="0173B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PH" sz="3000" kern="1200" dirty="0"/>
            <a:t>Spatial position of high aptitude students in class</a:t>
          </a:r>
        </a:p>
      </dsp:txBody>
      <dsp:txXfrm>
        <a:off x="37696" y="2963848"/>
        <a:ext cx="11550078" cy="696808"/>
      </dsp:txXfrm>
    </dsp:sp>
    <dsp:sp modelId="{1198C3AE-278B-4F0D-85FD-B6DFF389D083}">
      <dsp:nvSpPr>
        <dsp:cNvPr id="0" name=""/>
        <dsp:cNvSpPr/>
      </dsp:nvSpPr>
      <dsp:spPr>
        <a:xfrm>
          <a:off x="0" y="3698352"/>
          <a:ext cx="1162547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1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PH" sz="2300" kern="1200" dirty="0"/>
            <a:t>How does the positioning of learned students affect the learning rate of the </a:t>
          </a:r>
          <a:br>
            <a:rPr lang="en-PH" sz="2300" kern="1200" dirty="0"/>
          </a:br>
          <a:r>
            <a:rPr lang="en-PH" sz="2300" kern="1200" dirty="0"/>
            <a:t>class for peer instruction?</a:t>
          </a:r>
        </a:p>
      </dsp:txBody>
      <dsp:txXfrm>
        <a:off x="0" y="3698352"/>
        <a:ext cx="11625470" cy="729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EA85F-F10E-4304-A4C4-C7F2B2A05613}">
      <dsp:nvSpPr>
        <dsp:cNvPr id="0" name=""/>
        <dsp:cNvSpPr/>
      </dsp:nvSpPr>
      <dsp:spPr>
        <a:xfrm>
          <a:off x="0" y="4012"/>
          <a:ext cx="11625470" cy="905503"/>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2">
          <a:scrgbClr r="0" g="0" b="0"/>
        </a:effectRef>
        <a:fontRef idx="minor"/>
      </dsp:style>
    </dsp:sp>
    <dsp:sp modelId="{78608E4D-0F84-4BCC-AC03-78637E98C13B}">
      <dsp:nvSpPr>
        <dsp:cNvPr id="0" name=""/>
        <dsp:cNvSpPr/>
      </dsp:nvSpPr>
      <dsp:spPr>
        <a:xfrm>
          <a:off x="273914" y="207750"/>
          <a:ext cx="498514" cy="498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F2BBDEF-28CB-4569-B686-71B3F6C734F5}">
      <dsp:nvSpPr>
        <dsp:cNvPr id="0" name=""/>
        <dsp:cNvSpPr/>
      </dsp:nvSpPr>
      <dsp:spPr>
        <a:xfrm>
          <a:off x="1046343" y="4012"/>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The classroom is set to be a </a:t>
          </a:r>
          <a:r>
            <a:rPr lang="en-PH" sz="2400" b="1" kern="1200" dirty="0"/>
            <a:t>2D square grid</a:t>
          </a:r>
          <a:r>
            <a:rPr lang="en-PH" sz="2400" kern="1200" dirty="0"/>
            <a:t> of varying lengths.</a:t>
          </a:r>
          <a:endParaRPr lang="en-US" sz="2400" kern="1200" dirty="0"/>
        </a:p>
      </dsp:txBody>
      <dsp:txXfrm>
        <a:off x="1046343" y="4012"/>
        <a:ext cx="10563011" cy="933800"/>
      </dsp:txXfrm>
    </dsp:sp>
    <dsp:sp modelId="{64B473DC-4802-48C7-BA4C-462AC00B6040}">
      <dsp:nvSpPr>
        <dsp:cNvPr id="0" name=""/>
        <dsp:cNvSpPr/>
      </dsp:nvSpPr>
      <dsp:spPr>
        <a:xfrm>
          <a:off x="0" y="1171263"/>
          <a:ext cx="11625470" cy="905503"/>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2">
          <a:scrgbClr r="0" g="0" b="0"/>
        </a:effectRef>
        <a:fontRef idx="minor"/>
      </dsp:style>
    </dsp:sp>
    <dsp:sp modelId="{A332F321-F095-43C9-B3E8-E5848F793A8D}">
      <dsp:nvSpPr>
        <dsp:cNvPr id="0" name=""/>
        <dsp:cNvSpPr/>
      </dsp:nvSpPr>
      <dsp:spPr>
        <a:xfrm>
          <a:off x="273914" y="1375001"/>
          <a:ext cx="498514" cy="498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478887B-0D88-4B20-86E5-A27E46C00FF7}">
      <dsp:nvSpPr>
        <dsp:cNvPr id="0" name=""/>
        <dsp:cNvSpPr/>
      </dsp:nvSpPr>
      <dsp:spPr>
        <a:xfrm>
          <a:off x="1046343" y="1171263"/>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Students are either </a:t>
          </a:r>
          <a:r>
            <a:rPr lang="en-PH" sz="2400" b="1" kern="1200" dirty="0"/>
            <a:t>learned or not learned (state: 0 or 1)</a:t>
          </a:r>
          <a:br>
            <a:rPr lang="en-PH" sz="2400" b="1" kern="1200" dirty="0"/>
          </a:br>
          <a:r>
            <a:rPr lang="en-PH" sz="2400" b="1" kern="1200" dirty="0"/>
            <a:t>with varying individual learning rates.</a:t>
          </a:r>
          <a:endParaRPr lang="en-US" sz="2400" kern="1200" dirty="0"/>
        </a:p>
      </dsp:txBody>
      <dsp:txXfrm>
        <a:off x="1046343" y="1171263"/>
        <a:ext cx="10563011" cy="933800"/>
      </dsp:txXfrm>
    </dsp:sp>
    <dsp:sp modelId="{F56BABB5-FE44-4B75-95D0-9022A84C8796}">
      <dsp:nvSpPr>
        <dsp:cNvPr id="0" name=""/>
        <dsp:cNvSpPr/>
      </dsp:nvSpPr>
      <dsp:spPr>
        <a:xfrm>
          <a:off x="0" y="2338514"/>
          <a:ext cx="11625470" cy="905503"/>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2">
          <a:scrgbClr r="0" g="0" b="0"/>
        </a:effectRef>
        <a:fontRef idx="minor"/>
      </dsp:style>
    </dsp:sp>
    <dsp:sp modelId="{A6C49B2F-36BA-4575-843A-64D469431550}">
      <dsp:nvSpPr>
        <dsp:cNvPr id="0" name=""/>
        <dsp:cNvSpPr/>
      </dsp:nvSpPr>
      <dsp:spPr>
        <a:xfrm>
          <a:off x="273914" y="2542253"/>
          <a:ext cx="498514" cy="49802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D143FE-E2DC-4A39-BD02-11141B44497B}">
      <dsp:nvSpPr>
        <dsp:cNvPr id="0" name=""/>
        <dsp:cNvSpPr/>
      </dsp:nvSpPr>
      <dsp:spPr>
        <a:xfrm>
          <a:off x="1046343" y="2338514"/>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The classroom is updated based on </a:t>
          </a:r>
          <a:r>
            <a:rPr lang="en-PH" sz="2400" b="1" kern="1200" dirty="0"/>
            <a:t>PCA rules</a:t>
          </a:r>
          <a:r>
            <a:rPr lang="en-PH" sz="2400" kern="1200" dirty="0"/>
            <a:t> to simulate the learning process</a:t>
          </a:r>
          <a:endParaRPr lang="en-PH" sz="2400" b="1" kern="1200" dirty="0"/>
        </a:p>
      </dsp:txBody>
      <dsp:txXfrm>
        <a:off x="1046343" y="2338514"/>
        <a:ext cx="10563011" cy="933800"/>
      </dsp:txXfrm>
    </dsp:sp>
    <dsp:sp modelId="{B12C28DC-7F2C-43B7-ADE3-75A9A67611CC}">
      <dsp:nvSpPr>
        <dsp:cNvPr id="0" name=""/>
        <dsp:cNvSpPr/>
      </dsp:nvSpPr>
      <dsp:spPr>
        <a:xfrm>
          <a:off x="0" y="3505765"/>
          <a:ext cx="11625470" cy="905503"/>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2">
          <a:scrgbClr r="0" g="0" b="0"/>
        </a:effectRef>
        <a:fontRef idx="minor"/>
      </dsp:style>
    </dsp:sp>
    <dsp:sp modelId="{F464A6E7-F714-4EF6-8F11-2C413A4AD765}">
      <dsp:nvSpPr>
        <dsp:cNvPr id="0" name=""/>
        <dsp:cNvSpPr/>
      </dsp:nvSpPr>
      <dsp:spPr>
        <a:xfrm>
          <a:off x="273914" y="3709504"/>
          <a:ext cx="498514" cy="49802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6D3BCF5-31FF-4BBB-B74E-74EAC9B615DE}">
      <dsp:nvSpPr>
        <dsp:cNvPr id="0" name=""/>
        <dsp:cNvSpPr/>
      </dsp:nvSpPr>
      <dsp:spPr>
        <a:xfrm>
          <a:off x="1046343" y="3505765"/>
          <a:ext cx="10563011" cy="93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827" tIns="98827" rIns="98827" bIns="98827" numCol="1" spcCol="1270" anchor="ctr" anchorCtr="0">
          <a:noAutofit/>
        </a:bodyPr>
        <a:lstStyle/>
        <a:p>
          <a:pPr marL="0" lvl="0" indent="0" algn="l" defTabSz="1066800">
            <a:lnSpc>
              <a:spcPct val="100000"/>
            </a:lnSpc>
            <a:spcBef>
              <a:spcPct val="0"/>
            </a:spcBef>
            <a:spcAft>
              <a:spcPct val="35000"/>
            </a:spcAft>
            <a:buNone/>
          </a:pPr>
          <a:r>
            <a:rPr lang="en-PH" sz="2400" kern="1200" dirty="0"/>
            <a:t>The simulation is considered done when all students are learned.</a:t>
          </a:r>
          <a:endParaRPr lang="en-US" sz="2400" kern="1200" dirty="0"/>
        </a:p>
      </dsp:txBody>
      <dsp:txXfrm>
        <a:off x="1046343" y="3505765"/>
        <a:ext cx="10563011" cy="9338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06T03:41:54.942"/>
    </inkml:context>
    <inkml:brush xml:id="br0">
      <inkml:brushProperty name="width" value="0.05" units="cm"/>
      <inkml:brushProperty name="height" value="0.05" units="cm"/>
    </inkml:brush>
  </inkml:definitions>
  <inkml:trace contextRef="#ctx0" brushRef="#br0">1 1 13464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8B589-3DCF-4CC3-8CB1-8F263020D954}" type="datetimeFigureOut">
              <a:rPr lang="en-PH" smtClean="0"/>
              <a:t>12/08/2024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4DEC7-B541-49CD-9364-4AC7105E6440}" type="slidenum">
              <a:rPr lang="en-PH" smtClean="0"/>
              <a:t>‹#›</a:t>
            </a:fld>
            <a:endParaRPr lang="en-PH"/>
          </a:p>
        </p:txBody>
      </p:sp>
    </p:spTree>
    <p:extLst>
      <p:ext uri="{BB962C8B-B14F-4D97-AF65-F5344CB8AC3E}">
        <p14:creationId xmlns:p14="http://schemas.microsoft.com/office/powerpoint/2010/main" val="4090876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1</a:t>
            </a:fld>
            <a:endParaRPr lang="en-PH"/>
          </a:p>
        </p:txBody>
      </p:sp>
    </p:spTree>
    <p:extLst>
      <p:ext uri="{BB962C8B-B14F-4D97-AF65-F5344CB8AC3E}">
        <p14:creationId xmlns:p14="http://schemas.microsoft.com/office/powerpoint/2010/main" val="182173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This table summarizes all of the input parameters we’ve discussed so far and highlights the differences between our models for traditional instruction and peer instruction.</a:t>
                </a:r>
              </a:p>
              <a:p>
                <a:endParaRPr lang="en-PH" dirty="0"/>
              </a:p>
              <a:p>
                <a:r>
                  <a:rPr lang="en-PH" dirty="0"/>
                  <a:t>Traditional instruction starts with 0 learned students, while peer instruction starts with 4. These 4 learned students are then placed in the classroom in accordance to the chosen seating arrangements</a:t>
                </a:r>
              </a:p>
              <a:p>
                <a:endParaRPr lang="en-PH" dirty="0"/>
              </a:p>
              <a:p>
                <a:r>
                  <a:rPr lang="en-PH" dirty="0"/>
                  <a:t>In addition to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oMath>
                </a14:m>
                <a:r>
                  <a:rPr lang="en-PH" dirty="0"/>
                  <a:t> and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0</m:t>
                        </m:r>
                      </m:sub>
                    </m:sSub>
                  </m:oMath>
                </a14:m>
                <a:r>
                  <a:rPr lang="en-PH" dirty="0"/>
                  <a:t>, we also want to</a:t>
                </a:r>
                <a:r>
                  <a:rPr lang="en-PH" baseline="0" dirty="0"/>
                  <a:t> factor in the number of learned neighbors in peer instruction when calculating the students’ probability to learn</a:t>
                </a:r>
              </a:p>
              <a:p>
                <a:endParaRPr lang="en-PH" baseline="0" dirty="0"/>
              </a:p>
            </p:txBody>
          </p:sp>
        </mc:Choice>
        <mc:Fallback xmlns="">
          <p:sp>
            <p:nvSpPr>
              <p:cNvPr id="3" name="Notes Placeholder 2"/>
              <p:cNvSpPr>
                <a:spLocks noGrp="1"/>
              </p:cNvSpPr>
              <p:nvPr>
                <p:ph type="body" idx="1"/>
              </p:nvPr>
            </p:nvSpPr>
            <p:spPr/>
            <p:txBody>
              <a:bodyPr/>
              <a:lstStyle/>
              <a:p>
                <a:r>
                  <a:rPr lang="en-PH" dirty="0"/>
                  <a:t>This table summarizes all of the input parameters we’ve discussed so far and highlights the differences between our models for traditional instruction and peer instruction.</a:t>
                </a:r>
              </a:p>
              <a:p>
                <a:endParaRPr lang="en-PH" dirty="0"/>
              </a:p>
              <a:p>
                <a:r>
                  <a:rPr lang="en-PH" dirty="0"/>
                  <a:t>Traditional instruction starts with 0 learned students, while peer instruction starts with 4. These 4 learned students are then placed in the classroom in accordance to the chosen seating arrangements</a:t>
                </a:r>
              </a:p>
              <a:p>
                <a:endParaRPr lang="en-PH" dirty="0"/>
              </a:p>
              <a:p>
                <a:r>
                  <a:rPr lang="en-PH" dirty="0"/>
                  <a:t>In addition to </a:t>
                </a:r>
                <a:r>
                  <a:rPr lang="en-PH" b="0" i="0">
                    <a:latin typeface="Cambria Math" panose="02040503050406030204" pitchFamily="18" charset="0"/>
                  </a:rPr>
                  <a:t>𝜌_0</a:t>
                </a:r>
                <a:r>
                  <a:rPr lang="en-PH" dirty="0"/>
                  <a:t> and </a:t>
                </a:r>
                <a:r>
                  <a:rPr lang="en-PH" b="0" i="0">
                    <a:latin typeface="Cambria Math" panose="02040503050406030204" pitchFamily="18" charset="0"/>
                  </a:rPr>
                  <a:t>𝜆_0</a:t>
                </a:r>
                <a:r>
                  <a:rPr lang="en-PH" dirty="0"/>
                  <a:t>, we also want to</a:t>
                </a:r>
                <a:r>
                  <a:rPr lang="en-PH" baseline="0" dirty="0"/>
                  <a:t> factor in the number of learned neighbors in peer instruction when calculating the students’ probability to learn</a:t>
                </a:r>
              </a:p>
              <a:p>
                <a:endParaRPr lang="en-PH" baseline="0"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12</a:t>
            </a:fld>
            <a:endParaRPr lang="en-PH"/>
          </a:p>
        </p:txBody>
      </p:sp>
    </p:spTree>
    <p:extLst>
      <p:ext uri="{BB962C8B-B14F-4D97-AF65-F5344CB8AC3E}">
        <p14:creationId xmlns:p14="http://schemas.microsoft.com/office/powerpoint/2010/main" val="2698036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This flowchart better visualizes how our model works for traditional instruction. Starting from 0 learned students, we loop through each student in one time step, obtaining their probability to learn based on their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oMath>
                </a14:m>
                <a:r>
                  <a:rPr lang="en-PH" dirty="0"/>
                  <a:t> and</a:t>
                </a:r>
                <a:r>
                  <a:rPr lang="en-PH" baseline="0" dirty="0"/>
                  <a:t>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𝜆</m:t>
                        </m:r>
                      </m:e>
                      <m:sub>
                        <m:r>
                          <a:rPr lang="en-PH" b="0" i="1" baseline="0" smtClean="0">
                            <a:latin typeface="Cambria Math" panose="02040503050406030204" pitchFamily="18" charset="0"/>
                          </a:rPr>
                          <m:t>0</m:t>
                        </m:r>
                      </m:sub>
                    </m:sSub>
                  </m:oMath>
                </a14:m>
                <a:r>
                  <a:rPr lang="en-PH" dirty="0"/>
                  <a:t> and generating a</a:t>
                </a:r>
                <a:r>
                  <a:rPr lang="en-PH" baseline="0" dirty="0"/>
                  <a:t> random number to decide whether the student learns or not. We repeat this process until the classroom reaches a steady state</a:t>
                </a:r>
                <a:endParaRPr lang="en-PH" dirty="0"/>
              </a:p>
            </p:txBody>
          </p:sp>
        </mc:Choice>
        <mc:Fallback xmlns="">
          <p:sp>
            <p:nvSpPr>
              <p:cNvPr id="3" name="Notes Placeholder 2"/>
              <p:cNvSpPr>
                <a:spLocks noGrp="1"/>
              </p:cNvSpPr>
              <p:nvPr>
                <p:ph type="body" idx="1"/>
              </p:nvPr>
            </p:nvSpPr>
            <p:spPr/>
            <p:txBody>
              <a:bodyPr/>
              <a:lstStyle/>
              <a:p>
                <a:r>
                  <a:rPr lang="en-PH" dirty="0"/>
                  <a:t>This flowchart better visualizes how our model works for traditional instruction. Starting from 0 learned students, we loop through each student in one time step, obtaining their probability to learn based on their </a:t>
                </a:r>
                <a:r>
                  <a:rPr lang="en-PH" b="0" i="0">
                    <a:latin typeface="Cambria Math" panose="02040503050406030204" pitchFamily="18" charset="0"/>
                  </a:rPr>
                  <a:t>𝜌_0</a:t>
                </a:r>
                <a:r>
                  <a:rPr lang="en-PH" dirty="0"/>
                  <a:t> and</a:t>
                </a:r>
                <a:r>
                  <a:rPr lang="en-PH" baseline="0" dirty="0"/>
                  <a:t> </a:t>
                </a:r>
                <a:r>
                  <a:rPr lang="en-PH" b="0" i="0" baseline="0">
                    <a:latin typeface="Cambria Math" panose="02040503050406030204" pitchFamily="18" charset="0"/>
                  </a:rPr>
                  <a:t>𝜆_0</a:t>
                </a:r>
                <a:r>
                  <a:rPr lang="en-PH" dirty="0"/>
                  <a:t> and generating a</a:t>
                </a:r>
                <a:r>
                  <a:rPr lang="en-PH" baseline="0" dirty="0"/>
                  <a:t> random number to decide whether the student learns or not. We repeat this process until the classroom reaches a steady state</a:t>
                </a:r>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13</a:t>
            </a:fld>
            <a:endParaRPr lang="en-PH"/>
          </a:p>
        </p:txBody>
      </p:sp>
    </p:spTree>
    <p:extLst>
      <p:ext uri="{BB962C8B-B14F-4D97-AF65-F5344CB8AC3E}">
        <p14:creationId xmlns:p14="http://schemas.microsoft.com/office/powerpoint/2010/main" val="437081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BD99-6434-B744-842C-31C907F75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337225-17C7-3259-9243-AE2013DA04D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09FA939-81F9-007B-FB38-943377A9E4D1}"/>
                  </a:ext>
                </a:extLst>
              </p:cNvPr>
              <p:cNvSpPr>
                <a:spLocks noGrp="1"/>
              </p:cNvSpPr>
              <p:nvPr>
                <p:ph type="body" idx="1"/>
              </p:nvPr>
            </p:nvSpPr>
            <p:spPr/>
            <p:txBody>
              <a:bodyPr/>
              <a:lstStyle/>
              <a:p>
                <a:r>
                  <a:rPr lang="en-PH" dirty="0"/>
                  <a:t>To better visualize this process in the context of the classroom or grid we have this overview. Here we see that for traditional instruction, our </a:t>
                </a:r>
                <a14:m>
                  <m:oMath xmlns:m="http://schemas.openxmlformats.org/officeDocument/2006/math">
                    <m:r>
                      <a:rPr lang="en-PH" b="0" i="1" smtClean="0">
                        <a:latin typeface="Cambria Math" panose="02040503050406030204" pitchFamily="18" charset="0"/>
                      </a:rPr>
                      <m:t>𝜌</m:t>
                    </m:r>
                  </m:oMath>
                </a14:m>
                <a:r>
                  <a:rPr lang="en-PH" dirty="0"/>
                  <a:t> and </a:t>
                </a:r>
                <a14:m>
                  <m:oMath xmlns:m="http://schemas.openxmlformats.org/officeDocument/2006/math">
                    <m:r>
                      <a:rPr lang="en-PH" b="0" i="1" smtClean="0">
                        <a:latin typeface="Cambria Math" panose="02040503050406030204" pitchFamily="18" charset="0"/>
                      </a:rPr>
                      <m:t>𝜆</m:t>
                    </m:r>
                  </m:oMath>
                </a14:m>
                <a:r>
                  <a:rPr lang="en-PH" dirty="0"/>
                  <a:t> values are intrinsic</a:t>
                </a:r>
                <a:r>
                  <a:rPr lang="en-PH" baseline="0" dirty="0"/>
                  <a:t> to the student.</a:t>
                </a:r>
                <a:endParaRPr lang="en-PH" dirty="0"/>
              </a:p>
            </p:txBody>
          </p:sp>
        </mc:Choice>
        <mc:Fallback xmlns="">
          <p:sp>
            <p:nvSpPr>
              <p:cNvPr id="3" name="Notes Placeholder 2">
                <a:extLst>
                  <a:ext uri="{FF2B5EF4-FFF2-40B4-BE49-F238E27FC236}">
                    <a16:creationId xmlns:a16="http://schemas.microsoft.com/office/drawing/2014/main" id="{609FA939-81F9-007B-FB38-943377A9E4D1}"/>
                  </a:ext>
                </a:extLst>
              </p:cNvPr>
              <p:cNvSpPr>
                <a:spLocks noGrp="1"/>
              </p:cNvSpPr>
              <p:nvPr>
                <p:ph type="body" idx="1"/>
              </p:nvPr>
            </p:nvSpPr>
            <p:spPr/>
            <p:txBody>
              <a:bodyPr/>
              <a:lstStyle/>
              <a:p>
                <a:r>
                  <a:rPr lang="en-PH" dirty="0"/>
                  <a:t>To better visualize this process in the context of the classroom or grid we have this overview. Here we see that for traditional instruction, our </a:t>
                </a:r>
                <a:r>
                  <a:rPr lang="en-PH" b="0" i="0">
                    <a:latin typeface="Cambria Math" panose="02040503050406030204" pitchFamily="18" charset="0"/>
                  </a:rPr>
                  <a:t>𝜌</a:t>
                </a:r>
                <a:r>
                  <a:rPr lang="en-PH" dirty="0"/>
                  <a:t> and </a:t>
                </a:r>
                <a:r>
                  <a:rPr lang="en-PH" b="0" i="0">
                    <a:latin typeface="Cambria Math" panose="02040503050406030204" pitchFamily="18" charset="0"/>
                  </a:rPr>
                  <a:t>𝜆</a:t>
                </a:r>
                <a:r>
                  <a:rPr lang="en-PH" dirty="0"/>
                  <a:t> values are intrinsic</a:t>
                </a:r>
                <a:r>
                  <a:rPr lang="en-PH" baseline="0" dirty="0"/>
                  <a:t> to the student.</a:t>
                </a:r>
                <a:endParaRPr lang="en-PH" dirty="0"/>
              </a:p>
            </p:txBody>
          </p:sp>
        </mc:Fallback>
      </mc:AlternateContent>
      <p:sp>
        <p:nvSpPr>
          <p:cNvPr id="4" name="Slide Number Placeholder 3">
            <a:extLst>
              <a:ext uri="{FF2B5EF4-FFF2-40B4-BE49-F238E27FC236}">
                <a16:creationId xmlns:a16="http://schemas.microsoft.com/office/drawing/2014/main" id="{B0834777-DBC6-87E2-5938-E550EF3D34B5}"/>
              </a:ext>
            </a:extLst>
          </p:cNvPr>
          <p:cNvSpPr>
            <a:spLocks noGrp="1"/>
          </p:cNvSpPr>
          <p:nvPr>
            <p:ph type="sldNum" sz="quarter" idx="5"/>
          </p:nvPr>
        </p:nvSpPr>
        <p:spPr/>
        <p:txBody>
          <a:bodyPr/>
          <a:lstStyle/>
          <a:p>
            <a:fld id="{99E4DEC7-B541-49CD-9364-4AC7105E6440}" type="slidenum">
              <a:rPr lang="en-PH" smtClean="0"/>
              <a:t>14</a:t>
            </a:fld>
            <a:endParaRPr lang="en-PH"/>
          </a:p>
        </p:txBody>
      </p:sp>
    </p:spTree>
    <p:extLst>
      <p:ext uri="{BB962C8B-B14F-4D97-AF65-F5344CB8AC3E}">
        <p14:creationId xmlns:p14="http://schemas.microsoft.com/office/powerpoint/2010/main" val="3523430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is different from our process in modelling peer instruction where we also consider the neighborhood of each student to obtain their probability to learn.</a:t>
            </a:r>
          </a:p>
        </p:txBody>
      </p:sp>
      <p:sp>
        <p:nvSpPr>
          <p:cNvPr id="4" name="Slide Number Placeholder 3"/>
          <p:cNvSpPr>
            <a:spLocks noGrp="1"/>
          </p:cNvSpPr>
          <p:nvPr>
            <p:ph type="sldNum" sz="quarter" idx="5"/>
          </p:nvPr>
        </p:nvSpPr>
        <p:spPr/>
        <p:txBody>
          <a:bodyPr/>
          <a:lstStyle/>
          <a:p>
            <a:fld id="{99E4DEC7-B541-49CD-9364-4AC7105E6440}" type="slidenum">
              <a:rPr lang="en-PH" smtClean="0"/>
              <a:t>15</a:t>
            </a:fld>
            <a:endParaRPr lang="en-PH"/>
          </a:p>
        </p:txBody>
      </p:sp>
    </p:spTree>
    <p:extLst>
      <p:ext uri="{BB962C8B-B14F-4D97-AF65-F5344CB8AC3E}">
        <p14:creationId xmlns:p14="http://schemas.microsoft.com/office/powerpoint/2010/main" val="412216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In considering the neighbors, we also have to take into account the positional learning coefficient matrix which is a representation of how likely it is for a student to learn from their seatmates. If, for example, we want to model a system where the one student learns better from those seated beside them compared to those seated behind them, then we’d find higher values for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2</m:t>
                        </m:r>
                      </m:sub>
                    </m:sSub>
                  </m:oMath>
                </a14:m>
                <a:r>
                  <a:rPr lang="en-PH" dirty="0"/>
                  <a:t> and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8</m:t>
                        </m:r>
                      </m:sub>
                    </m:sSub>
                  </m:oMath>
                </a14:m>
                <a:r>
                  <a:rPr lang="en-PH" dirty="0"/>
                  <a:t> than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6</m:t>
                        </m:r>
                      </m:sub>
                    </m:sSub>
                  </m:oMath>
                </a14:m>
                <a:r>
                  <a:rPr lang="en-PH" dirty="0"/>
                  <a:t>.</a:t>
                </a:r>
              </a:p>
              <a:p>
                <a:endParaRPr lang="en-PH" dirty="0"/>
              </a:p>
              <a:p>
                <a:r>
                  <a:rPr lang="en-PH" dirty="0"/>
                  <a:t>In this example where we want to find the student 10’s probability of learning in one time step, we take the state of its neighbors and multiply element-wise with our chosen values of </a:t>
                </a:r>
                <a14:m>
                  <m:oMath xmlns:m="http://schemas.openxmlformats.org/officeDocument/2006/math">
                    <m:r>
                      <a:rPr lang="en-PH" b="0" i="1" smtClean="0">
                        <a:latin typeface="Cambria Math" panose="02040503050406030204" pitchFamily="18" charset="0"/>
                      </a:rPr>
                      <m:t>𝜌</m:t>
                    </m:r>
                  </m:oMath>
                </a14:m>
                <a:r>
                  <a:rPr lang="en-PH" dirty="0"/>
                  <a:t> in the matrix,</a:t>
                </a:r>
                <a:r>
                  <a:rPr lang="en-PH" baseline="0" dirty="0"/>
                  <a:t> each being modified by student 10’s learning rate. This gives us the values of the second term in the product operator.</a:t>
                </a:r>
              </a:p>
              <a:p>
                <a:endParaRPr lang="en-PH" baseline="0" dirty="0"/>
              </a:p>
            </p:txBody>
          </p:sp>
        </mc:Choice>
        <mc:Fallback xmlns="">
          <p:sp>
            <p:nvSpPr>
              <p:cNvPr id="3" name="Notes Placeholder 2"/>
              <p:cNvSpPr>
                <a:spLocks noGrp="1"/>
              </p:cNvSpPr>
              <p:nvPr>
                <p:ph type="body" idx="1"/>
              </p:nvPr>
            </p:nvSpPr>
            <p:spPr/>
            <p:txBody>
              <a:bodyPr/>
              <a:lstStyle/>
              <a:p>
                <a:r>
                  <a:rPr lang="en-PH" dirty="0"/>
                  <a:t>In considering the neighbors, we also have to take into account the positional learning coefficient matrix which is a representation of how likely it is for a student to learn from their seatmates. If, for example, we want to model a system where the one student learns better from those seated beside them compared to those seated behind them, then we’d find higher values for </a:t>
                </a:r>
                <a:r>
                  <a:rPr lang="en-PH" b="0" i="0">
                    <a:latin typeface="Cambria Math" panose="02040503050406030204" pitchFamily="18" charset="0"/>
                  </a:rPr>
                  <a:t>𝜌_2</a:t>
                </a:r>
                <a:r>
                  <a:rPr lang="en-PH" dirty="0"/>
                  <a:t> and </a:t>
                </a:r>
                <a:r>
                  <a:rPr lang="en-PH" b="0" i="0">
                    <a:latin typeface="Cambria Math" panose="02040503050406030204" pitchFamily="18" charset="0"/>
                  </a:rPr>
                  <a:t>𝜌_8</a:t>
                </a:r>
                <a:r>
                  <a:rPr lang="en-PH" dirty="0"/>
                  <a:t> than </a:t>
                </a:r>
                <a:r>
                  <a:rPr lang="en-PH" b="0" i="0">
                    <a:latin typeface="Cambria Math" panose="02040503050406030204" pitchFamily="18" charset="0"/>
                  </a:rPr>
                  <a:t>𝜌_6</a:t>
                </a:r>
                <a:r>
                  <a:rPr lang="en-PH" dirty="0"/>
                  <a:t>.</a:t>
                </a:r>
              </a:p>
              <a:p>
                <a:endParaRPr lang="en-PH" dirty="0"/>
              </a:p>
              <a:p>
                <a:r>
                  <a:rPr lang="en-PH" dirty="0"/>
                  <a:t>In this example where we want to find the student 10’s probability of learning in one time step, we take the state of its neighbors and multiply element-wise with our chosen values of </a:t>
                </a:r>
                <a:r>
                  <a:rPr lang="en-PH" b="0" i="0">
                    <a:latin typeface="Cambria Math" panose="02040503050406030204" pitchFamily="18" charset="0"/>
                  </a:rPr>
                  <a:t>𝜌</a:t>
                </a:r>
                <a:r>
                  <a:rPr lang="en-PH" dirty="0"/>
                  <a:t> in the matrix,</a:t>
                </a:r>
                <a:r>
                  <a:rPr lang="en-PH" baseline="0" dirty="0"/>
                  <a:t> each being modified by student 10’s learning rate. This gives us the values of the second term in the product operator.</a:t>
                </a:r>
              </a:p>
              <a:p>
                <a:endParaRPr lang="en-PH" baseline="0"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16</a:t>
            </a:fld>
            <a:endParaRPr lang="en-PH"/>
          </a:p>
        </p:txBody>
      </p:sp>
    </p:spTree>
    <p:extLst>
      <p:ext uri="{BB962C8B-B14F-4D97-AF65-F5344CB8AC3E}">
        <p14:creationId xmlns:p14="http://schemas.microsoft.com/office/powerpoint/2010/main" val="1198717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To start with, we made two assumptions.</a:t>
            </a:r>
          </a:p>
          <a:p>
            <a:r>
              <a:rPr lang="en-PH" dirty="0"/>
              <a:t>First, that learning is isotropic, meaning that each student has equal chances to learn from each of their neighbors</a:t>
            </a:r>
          </a:p>
          <a:p>
            <a:r>
              <a:rPr lang="en-PH" dirty="0"/>
              <a:t>Second, is that all students have the same learning rate.</a:t>
            </a:r>
          </a:p>
        </p:txBody>
      </p:sp>
      <p:sp>
        <p:nvSpPr>
          <p:cNvPr id="4" name="Slide Number Placeholder 3"/>
          <p:cNvSpPr>
            <a:spLocks noGrp="1"/>
          </p:cNvSpPr>
          <p:nvPr>
            <p:ph type="sldNum" sz="quarter" idx="5"/>
          </p:nvPr>
        </p:nvSpPr>
        <p:spPr/>
        <p:txBody>
          <a:bodyPr/>
          <a:lstStyle/>
          <a:p>
            <a:fld id="{99E4DEC7-B541-49CD-9364-4AC7105E6440}" type="slidenum">
              <a:rPr lang="en-PH" smtClean="0"/>
              <a:t>17</a:t>
            </a:fld>
            <a:endParaRPr lang="en-PH"/>
          </a:p>
        </p:txBody>
      </p:sp>
    </p:spTree>
    <p:extLst>
      <p:ext uri="{BB962C8B-B14F-4D97-AF65-F5344CB8AC3E}">
        <p14:creationId xmlns:p14="http://schemas.microsoft.com/office/powerpoint/2010/main" val="1881778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After describing how the processes happen, this is an example of how learning might progress in the classroom.</a:t>
            </a:r>
          </a:p>
        </p:txBody>
      </p:sp>
      <p:sp>
        <p:nvSpPr>
          <p:cNvPr id="4" name="Slide Number Placeholder 3"/>
          <p:cNvSpPr>
            <a:spLocks noGrp="1"/>
          </p:cNvSpPr>
          <p:nvPr>
            <p:ph type="sldNum" sz="quarter" idx="5"/>
          </p:nvPr>
        </p:nvSpPr>
        <p:spPr/>
        <p:txBody>
          <a:bodyPr/>
          <a:lstStyle/>
          <a:p>
            <a:fld id="{99E4DEC7-B541-49CD-9364-4AC7105E6440}" type="slidenum">
              <a:rPr lang="en-PH" smtClean="0"/>
              <a:t>18</a:t>
            </a:fld>
            <a:endParaRPr lang="en-PH"/>
          </a:p>
        </p:txBody>
      </p:sp>
    </p:spTree>
    <p:extLst>
      <p:ext uri="{BB962C8B-B14F-4D97-AF65-F5344CB8AC3E}">
        <p14:creationId xmlns:p14="http://schemas.microsoft.com/office/powerpoint/2010/main" val="2109992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Repeating that processes several times gives us something like this. However, we used two different PCA rules for traditional instruction and peer instruction. </a:t>
            </a:r>
          </a:p>
        </p:txBody>
      </p:sp>
      <p:sp>
        <p:nvSpPr>
          <p:cNvPr id="4" name="Slide Number Placeholder 3"/>
          <p:cNvSpPr>
            <a:spLocks noGrp="1"/>
          </p:cNvSpPr>
          <p:nvPr>
            <p:ph type="sldNum" sz="quarter" idx="5"/>
          </p:nvPr>
        </p:nvSpPr>
        <p:spPr/>
        <p:txBody>
          <a:bodyPr/>
          <a:lstStyle/>
          <a:p>
            <a:fld id="{99E4DEC7-B541-49CD-9364-4AC7105E6440}" type="slidenum">
              <a:rPr lang="en-PH" smtClean="0"/>
              <a:t>19</a:t>
            </a:fld>
            <a:endParaRPr lang="en-PH"/>
          </a:p>
        </p:txBody>
      </p:sp>
    </p:spTree>
    <p:extLst>
      <p:ext uri="{BB962C8B-B14F-4D97-AF65-F5344CB8AC3E}">
        <p14:creationId xmlns:p14="http://schemas.microsoft.com/office/powerpoint/2010/main" val="1091678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side by side, they would look something like this. Traditional instruction being the one on the left side and peer instruction on the right.</a:t>
            </a:r>
          </a:p>
          <a:p>
            <a:endParaRPr lang="en-PH" dirty="0"/>
          </a:p>
          <a:p>
            <a:r>
              <a:rPr lang="en-PH" dirty="0"/>
              <a:t>Now that we have the simulations working, how would we then assess the performance of these methods of instruction?</a:t>
            </a:r>
          </a:p>
        </p:txBody>
      </p:sp>
      <p:sp>
        <p:nvSpPr>
          <p:cNvPr id="4" name="Slide Number Placeholder 3"/>
          <p:cNvSpPr>
            <a:spLocks noGrp="1"/>
          </p:cNvSpPr>
          <p:nvPr>
            <p:ph type="sldNum" sz="quarter" idx="5"/>
          </p:nvPr>
        </p:nvSpPr>
        <p:spPr/>
        <p:txBody>
          <a:bodyPr/>
          <a:lstStyle/>
          <a:p>
            <a:fld id="{99E4DEC7-B541-49CD-9364-4AC7105E6440}" type="slidenum">
              <a:rPr lang="en-PH" smtClean="0"/>
              <a:t>20</a:t>
            </a:fld>
            <a:endParaRPr lang="en-PH"/>
          </a:p>
        </p:txBody>
      </p:sp>
    </p:spTree>
    <p:extLst>
      <p:ext uri="{BB962C8B-B14F-4D97-AF65-F5344CB8AC3E}">
        <p14:creationId xmlns:p14="http://schemas.microsoft.com/office/powerpoint/2010/main" val="2656448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We introduce two performance parameters.</a:t>
                </a:r>
              </a:p>
              <a:p>
                <a:endParaRPr lang="en-PH" dirty="0"/>
              </a:p>
              <a:p>
                <a:r>
                  <a:rPr lang="en-PH" dirty="0"/>
                  <a:t>One is time to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which is simply measured by the number of time steps until all students in the class are learned.</a:t>
                </a:r>
              </a:p>
              <a:p>
                <a:endParaRPr lang="en-PH" dirty="0"/>
              </a:p>
              <a:p>
                <a:r>
                  <a:rPr lang="en-PH" dirty="0"/>
                  <a:t>The second is class learning rate m which describes the average initial rate of the class. This is obtained by fitting the fraction of learned students as a power law function of time steps.</a:t>
                </a:r>
              </a:p>
            </p:txBody>
          </p:sp>
        </mc:Choice>
        <mc:Fallback xmlns="">
          <p:sp>
            <p:nvSpPr>
              <p:cNvPr id="3" name="Notes Placeholder 2"/>
              <p:cNvSpPr>
                <a:spLocks noGrp="1"/>
              </p:cNvSpPr>
              <p:nvPr>
                <p:ph type="body" idx="1"/>
              </p:nvPr>
            </p:nvSpPr>
            <p:spPr/>
            <p:txBody>
              <a:bodyPr/>
              <a:lstStyle/>
              <a:p>
                <a:r>
                  <a:rPr lang="en-PH" dirty="0"/>
                  <a:t>We introduce two performance parameters.</a:t>
                </a:r>
              </a:p>
              <a:p>
                <a:endParaRPr lang="en-PH" dirty="0"/>
              </a:p>
              <a:p>
                <a:r>
                  <a:rPr lang="en-PH" dirty="0"/>
                  <a:t>One is time to learn (</a:t>
                </a:r>
                <a:r>
                  <a:rPr lang="en-PH" b="0" i="0">
                    <a:latin typeface="Cambria Math" panose="02040503050406030204" pitchFamily="18" charset="0"/>
                  </a:rPr>
                  <a:t>𝑡_𝑚𝑎𝑥</a:t>
                </a:r>
                <a:r>
                  <a:rPr lang="en-PH" dirty="0"/>
                  <a:t>) which is simply measured by the number of time steps until all students in the class are learned.</a:t>
                </a:r>
              </a:p>
              <a:p>
                <a:endParaRPr lang="en-PH" dirty="0"/>
              </a:p>
              <a:p>
                <a:r>
                  <a:rPr lang="en-PH" dirty="0"/>
                  <a:t>The second is class learning rate m which describes the average initial rate of the class. This is obtained by fitting the fraction of learned students as a power law function of time steps.</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21</a:t>
            </a:fld>
            <a:endParaRPr lang="en-PH"/>
          </a:p>
        </p:txBody>
      </p:sp>
    </p:spTree>
    <p:extLst>
      <p:ext uri="{BB962C8B-B14F-4D97-AF65-F5344CB8AC3E}">
        <p14:creationId xmlns:p14="http://schemas.microsoft.com/office/powerpoint/2010/main" val="174265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Over the years, learning in the academe has always been largely associated with the classroom. From chalk and talk to </a:t>
            </a:r>
            <a:r>
              <a:rPr lang="en-PH" dirty="0" err="1"/>
              <a:t>powerpoint</a:t>
            </a:r>
            <a:r>
              <a:rPr lang="en-PH" dirty="0"/>
              <a:t> presentations. But how do we really learn in the classroom?</a:t>
            </a:r>
          </a:p>
        </p:txBody>
      </p:sp>
      <p:sp>
        <p:nvSpPr>
          <p:cNvPr id="4" name="Slide Number Placeholder 3"/>
          <p:cNvSpPr>
            <a:spLocks noGrp="1"/>
          </p:cNvSpPr>
          <p:nvPr>
            <p:ph type="sldNum" sz="quarter" idx="5"/>
          </p:nvPr>
        </p:nvSpPr>
        <p:spPr/>
        <p:txBody>
          <a:bodyPr/>
          <a:lstStyle/>
          <a:p>
            <a:fld id="{99E4DEC7-B541-49CD-9364-4AC7105E6440}" type="slidenum">
              <a:rPr lang="en-PH" smtClean="0"/>
              <a:t>4</a:t>
            </a:fld>
            <a:endParaRPr lang="en-PH"/>
          </a:p>
        </p:txBody>
      </p:sp>
    </p:spTree>
    <p:extLst>
      <p:ext uri="{BB962C8B-B14F-4D97-AF65-F5344CB8AC3E}">
        <p14:creationId xmlns:p14="http://schemas.microsoft.com/office/powerpoint/2010/main" val="3305409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So applying this to our simulations, we can identify the </a:t>
                </a:r>
                <a:r>
                  <a:rPr lang="en-PH" dirty="0" err="1"/>
                  <a:t>tmax</a:t>
                </a:r>
                <a:r>
                  <a:rPr lang="en-PH" dirty="0"/>
                  <a:t> and m from the bottom plots. The fitted power law is represented by the orange line. In obtaining the learning rate, we truncate the data we fit to a fraction of the total data points acquired, the first 25% for traditional instruction and the first 50% for peer instruction. This is an attempt to make sure that we get the average class learning rate before the finite size effect starts to affect our data. We can also obtain time to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from just</a:t>
                </a:r>
                <a:r>
                  <a:rPr lang="en-PH" baseline="0" dirty="0"/>
                  <a:t> the number of data points present.</a:t>
                </a:r>
              </a:p>
              <a:p>
                <a:endParaRPr lang="en-PH" baseline="0" dirty="0"/>
              </a:p>
              <a:p>
                <a:r>
                  <a:rPr lang="en-PH" baseline="0" dirty="0"/>
                  <a:t>Now that we can obtain time to learn and class learning rate, we’d have to vary the different input parameters so that we can see how performance would vary with different sets of parameters.</a:t>
                </a:r>
              </a:p>
            </p:txBody>
          </p:sp>
        </mc:Choice>
        <mc:Fallback xmlns="">
          <p:sp>
            <p:nvSpPr>
              <p:cNvPr id="3" name="Notes Placeholder 2"/>
              <p:cNvSpPr>
                <a:spLocks noGrp="1"/>
              </p:cNvSpPr>
              <p:nvPr>
                <p:ph type="body" idx="1"/>
              </p:nvPr>
            </p:nvSpPr>
            <p:spPr/>
            <p:txBody>
              <a:bodyPr/>
              <a:lstStyle/>
              <a:p>
                <a:r>
                  <a:rPr lang="en-PH" dirty="0"/>
                  <a:t>So applying this to our simulations, we can identify the </a:t>
                </a:r>
                <a:r>
                  <a:rPr lang="en-PH" dirty="0" err="1"/>
                  <a:t>tmax</a:t>
                </a:r>
                <a:r>
                  <a:rPr lang="en-PH" dirty="0"/>
                  <a:t> and m from the bottom plots. The fitted power law is represented by the orange line. In obtaining the learning rate, we truncate the data we fit to a fraction of the total data points acquired, the first 25% for traditional instruction and the first 50% for peer instruction. This is an attempt to make sure that we get the average class learning rate before the finite size effect starts to affect our data. We can also obtain time to learn </a:t>
                </a:r>
                <a:r>
                  <a:rPr lang="en-PH" b="0" i="0">
                    <a:latin typeface="Cambria Math" panose="02040503050406030204" pitchFamily="18" charset="0"/>
                  </a:rPr>
                  <a:t>𝑡_𝑚𝑎𝑥</a:t>
                </a:r>
                <a:r>
                  <a:rPr lang="en-PH" dirty="0"/>
                  <a:t> from just</a:t>
                </a:r>
                <a:r>
                  <a:rPr lang="en-PH" baseline="0" dirty="0"/>
                  <a:t> the number of data points present.</a:t>
                </a:r>
              </a:p>
              <a:p>
                <a:endParaRPr lang="en-PH" baseline="0" dirty="0"/>
              </a:p>
              <a:p>
                <a:r>
                  <a:rPr lang="en-PH" baseline="0" dirty="0"/>
                  <a:t>Now that we can obtain time to learn and class learning rate, we’d have to vary the different input parameters so that we can see how performance would vary with different sets of parameters.</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22</a:t>
            </a:fld>
            <a:endParaRPr lang="en-PH"/>
          </a:p>
        </p:txBody>
      </p:sp>
    </p:spTree>
    <p:extLst>
      <p:ext uri="{BB962C8B-B14F-4D97-AF65-F5344CB8AC3E}">
        <p14:creationId xmlns:p14="http://schemas.microsoft.com/office/powerpoint/2010/main" val="3364169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BE513-9C28-AFAA-2B38-B3ABD0D02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FB53A-0FC6-8F6D-BC67-AC40E696C81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B6EF20A-4FA8-AF22-288B-EDB268F8D8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These plots show how time to learn varies with different position learning coefficients </a:t>
                </a:r>
                <a14:m>
                  <m:oMath xmlns:m="http://schemas.openxmlformats.org/officeDocument/2006/math">
                    <m:sSub>
                      <m:sSubPr>
                        <m:ctrlPr>
                          <a:rPr lang="en-PH" sz="1200" b="0" i="1" smtClean="0">
                            <a:latin typeface="Cambria Math" panose="02040503050406030204" pitchFamily="18" charset="0"/>
                          </a:rPr>
                        </m:ctrlPr>
                      </m:sSubPr>
                      <m:e>
                        <m:r>
                          <a:rPr lang="en-PH" sz="1200" b="0" i="1" smtClean="0">
                            <a:latin typeface="Cambria Math" panose="02040503050406030204" pitchFamily="18" charset="0"/>
                          </a:rPr>
                          <m:t>𝜌</m:t>
                        </m:r>
                      </m:e>
                      <m:sub>
                        <m:r>
                          <a:rPr lang="en-PH" sz="1200" b="0" i="1" smtClean="0">
                            <a:latin typeface="Cambria Math" panose="02040503050406030204" pitchFamily="18" charset="0"/>
                          </a:rPr>
                          <m:t>0</m:t>
                        </m:r>
                      </m:sub>
                    </m:sSub>
                  </m:oMath>
                </a14:m>
                <a:r>
                  <a:rPr lang="en-PH" sz="1200" dirty="0"/>
                  <a:t>. Different colored data points correspond to different seating arrangements and methods of instruction with the gold points and dashed lines corresponding to traditional instruction.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These plots show how among the different seating arrangements that we considered, the inner corner performs the for peer instruction.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dirty="0"/>
              </a:p>
              <a:p>
                <a:r>
                  <a:rPr lang="en-PH" sz="1200" dirty="0"/>
                  <a:t>…</a:t>
                </a:r>
                <a:endParaRPr lang="en-PH" dirty="0"/>
              </a:p>
            </p:txBody>
          </p:sp>
        </mc:Choice>
        <mc:Fallback xmlns="">
          <p:sp>
            <p:nvSpPr>
              <p:cNvPr id="3" name="Notes Placeholder 2">
                <a:extLst>
                  <a:ext uri="{FF2B5EF4-FFF2-40B4-BE49-F238E27FC236}">
                    <a16:creationId xmlns:a16="http://schemas.microsoft.com/office/drawing/2014/main" id="{2B6EF20A-4FA8-AF22-288B-EDB268F8D8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These plots show how time to learn varies with different position learning coefficients </a:t>
                </a:r>
                <a:r>
                  <a:rPr lang="en-PH" sz="1200" b="0" i="0">
                    <a:latin typeface="Cambria Math" panose="02040503050406030204" pitchFamily="18" charset="0"/>
                  </a:rPr>
                  <a:t>𝜌_0</a:t>
                </a:r>
                <a:r>
                  <a:rPr lang="en-PH" sz="1200" dirty="0"/>
                  <a:t>. Different colored data points correspond to different seating arrangements and methods of instruction with the gold points and dashed lines corresponding to traditional instruction.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dirty="0"/>
                  <a:t>These plots show how among the different seating arrangements that we considered, peer instruction performs the for peer instruction.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200" dirty="0"/>
              </a:p>
              <a:p>
                <a:r>
                  <a:rPr lang="en-PH" sz="1200" dirty="0"/>
                  <a:t>…</a:t>
                </a:r>
                <a:endParaRPr lang="en-PH" dirty="0"/>
              </a:p>
            </p:txBody>
          </p:sp>
        </mc:Fallback>
      </mc:AlternateContent>
      <p:sp>
        <p:nvSpPr>
          <p:cNvPr id="4" name="Slide Number Placeholder 3">
            <a:extLst>
              <a:ext uri="{FF2B5EF4-FFF2-40B4-BE49-F238E27FC236}">
                <a16:creationId xmlns:a16="http://schemas.microsoft.com/office/drawing/2014/main" id="{AEEB5F4D-C728-E20C-AB90-CEAA94469D6D}"/>
              </a:ext>
            </a:extLst>
          </p:cNvPr>
          <p:cNvSpPr>
            <a:spLocks noGrp="1"/>
          </p:cNvSpPr>
          <p:nvPr>
            <p:ph type="sldNum" sz="quarter" idx="5"/>
          </p:nvPr>
        </p:nvSpPr>
        <p:spPr/>
        <p:txBody>
          <a:bodyPr/>
          <a:lstStyle/>
          <a:p>
            <a:fld id="{99E4DEC7-B541-49CD-9364-4AC7105E6440}" type="slidenum">
              <a:rPr lang="en-PH" smtClean="0"/>
              <a:t>23</a:t>
            </a:fld>
            <a:endParaRPr lang="en-PH"/>
          </a:p>
        </p:txBody>
      </p:sp>
    </p:spTree>
    <p:extLst>
      <p:ext uri="{BB962C8B-B14F-4D97-AF65-F5344CB8AC3E}">
        <p14:creationId xmlns:p14="http://schemas.microsoft.com/office/powerpoint/2010/main" val="398541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200" baseline="0" dirty="0"/>
                  <a:t>The second things we notice that i</a:t>
                </a:r>
                <a:r>
                  <a:rPr lang="en-PH" sz="1200" dirty="0"/>
                  <a:t>n smaller classrooms with small learning coefficients </a:t>
                </a:r>
                <a14:m>
                  <m:oMath xmlns:m="http://schemas.openxmlformats.org/officeDocument/2006/math">
                    <m:sSub>
                      <m:sSubPr>
                        <m:ctrlPr>
                          <a:rPr lang="en-PH" sz="1200" b="0" i="1" smtClean="0">
                            <a:latin typeface="Cambria Math" panose="02040503050406030204" pitchFamily="18" charset="0"/>
                          </a:rPr>
                        </m:ctrlPr>
                      </m:sSubPr>
                      <m:e>
                        <m:r>
                          <a:rPr lang="en-PH" sz="1200" b="0" i="1" smtClean="0">
                            <a:latin typeface="Cambria Math" panose="02040503050406030204" pitchFamily="18" charset="0"/>
                          </a:rPr>
                          <m:t>𝜌</m:t>
                        </m:r>
                      </m:e>
                      <m:sub>
                        <m:r>
                          <a:rPr lang="en-PH" sz="1200" b="0" i="1" smtClean="0">
                            <a:latin typeface="Cambria Math" panose="02040503050406030204" pitchFamily="18" charset="0"/>
                          </a:rPr>
                          <m:t>0</m:t>
                        </m:r>
                      </m:sub>
                    </m:sSub>
                  </m:oMath>
                </a14:m>
                <a:r>
                  <a:rPr lang="en-PH" sz="1200" dirty="0"/>
                  <a:t>, the PI set-up can yield less time to learn compared to the traditional set up. In bigger classrooms, the traditional set ups are always better in terms of time to learn.</a:t>
                </a:r>
              </a:p>
              <a:p>
                <a:endParaRPr lang="en-PH"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200" baseline="0" dirty="0"/>
                  <a:t>We also see that i</a:t>
                </a:r>
                <a:r>
                  <a:rPr lang="en-PH" sz="1200" dirty="0"/>
                  <a:t>n smaller classrooms with small learning coefficients </a:t>
                </a:r>
                <a:r>
                  <a:rPr lang="en-PH" sz="1200" b="0" i="0">
                    <a:latin typeface="Cambria Math" panose="02040503050406030204" pitchFamily="18" charset="0"/>
                  </a:rPr>
                  <a:t>𝜌_0</a:t>
                </a:r>
                <a:r>
                  <a:rPr lang="en-PH" sz="1200" dirty="0"/>
                  <a:t>, the PI set-up can yield less time to learn compared to the traditional set up. In bigger classrooms, the traditional set ups are always better in terms of time to learn.</a:t>
                </a:r>
              </a:p>
              <a:p>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24</a:t>
            </a:fld>
            <a:endParaRPr lang="en-PH"/>
          </a:p>
        </p:txBody>
      </p:sp>
    </p:spTree>
    <p:extLst>
      <p:ext uri="{BB962C8B-B14F-4D97-AF65-F5344CB8AC3E}">
        <p14:creationId xmlns:p14="http://schemas.microsoft.com/office/powerpoint/2010/main" val="627807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The same conclusions can be drawn when we plot how class learning rate m varies with positional learning coefficient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r>
                      <a:rPr lang="en-PH" b="0" i="0" smtClean="0">
                        <a:latin typeface="Cambria Math" panose="02040503050406030204" pitchFamily="18" charset="0"/>
                      </a:rPr>
                      <m:t>.</m:t>
                    </m:r>
                  </m:oMath>
                </a14:m>
                <a:r>
                  <a:rPr lang="en-PH" baseline="0" dirty="0"/>
                  <a:t> We see that class </a:t>
                </a:r>
                <a:r>
                  <a:rPr lang="en-PH" baseline="0"/>
                  <a:t>learning rate </a:t>
                </a:r>
                <a14:m>
                  <m:oMath xmlns:m="http://schemas.openxmlformats.org/officeDocument/2006/math">
                    <a:fld id="{825F15A7-03F4-43D7-82C5-3E23DA2F108C}" type="mathplaceholder">
                      <a:rPr lang="en-PH" i="1" baseline="0" smtClean="0">
                        <a:latin typeface="Cambria Math" panose="02040503050406030204" pitchFamily="18" charset="0"/>
                      </a:rPr>
                      <a:t>Type equation here.</a:t>
                    </a:fld>
                  </m:oMath>
                </a14:m>
                <a:r>
                  <a:rPr lang="en-PH" baseline="0"/>
                  <a:t> </a:t>
                </a:r>
                <a:r>
                  <a:rPr lang="en-PH" baseline="0" dirty="0"/>
                  <a:t>is highest for the inner corner seating arrangement among the ones we’ve considered. Class learning rate </a:t>
                </a:r>
                <a14:m>
                  <m:oMath xmlns:m="http://schemas.openxmlformats.org/officeDocument/2006/math">
                    <m:r>
                      <a:rPr lang="en-PH" b="0" i="1" baseline="0" smtClean="0">
                        <a:latin typeface="Cambria Math" panose="02040503050406030204" pitchFamily="18" charset="0"/>
                      </a:rPr>
                      <m:t>𝑚</m:t>
                    </m:r>
                  </m:oMath>
                </a14:m>
                <a:r>
                  <a:rPr lang="en-PH" baseline="0" dirty="0"/>
                  <a:t> is higher for slower classes or those with low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𝜌</m:t>
                        </m:r>
                      </m:e>
                      <m:sub>
                        <m:r>
                          <a:rPr lang="en-PH" b="0" i="1" baseline="0" smtClean="0">
                            <a:latin typeface="Cambria Math" panose="02040503050406030204" pitchFamily="18" charset="0"/>
                          </a:rPr>
                          <m:t>0</m:t>
                        </m:r>
                      </m:sub>
                    </m:sSub>
                  </m:oMath>
                </a14:m>
                <a:r>
                  <a:rPr lang="en-PH" baseline="0" dirty="0"/>
                  <a:t> values. However, these plots don’t show the effect of class size since we only consider the average rate of learning.</a:t>
                </a:r>
                <a:endParaRPr lang="en-PH" dirty="0"/>
              </a:p>
            </p:txBody>
          </p:sp>
        </mc:Choice>
        <mc:Fallback xmlns="">
          <p:sp>
            <p:nvSpPr>
              <p:cNvPr id="3" name="Notes Placeholder 2"/>
              <p:cNvSpPr>
                <a:spLocks noGrp="1"/>
              </p:cNvSpPr>
              <p:nvPr>
                <p:ph type="body" idx="1"/>
              </p:nvPr>
            </p:nvSpPr>
            <p:spPr/>
            <p:txBody>
              <a:bodyPr/>
              <a:lstStyle/>
              <a:p>
                <a:r>
                  <a:rPr lang="en-PH" dirty="0"/>
                  <a:t>The same conclusions can be drawn when we plot how class learning rate m varies with positional learning coefficient </a:t>
                </a:r>
                <a:r>
                  <a:rPr lang="en-PH" b="0" i="0">
                    <a:latin typeface="Cambria Math" panose="02040503050406030204" pitchFamily="18" charset="0"/>
                  </a:rPr>
                  <a:t>𝜌_0.</a:t>
                </a:r>
                <a:r>
                  <a:rPr lang="en-PH" baseline="0" dirty="0"/>
                  <a:t> We see that class </a:t>
                </a:r>
                <a:r>
                  <a:rPr lang="en-PH" baseline="0"/>
                  <a:t>learning rate </a:t>
                </a:r>
                <a:r>
                  <a:rPr lang="en-PH" i="0" baseline="0">
                    <a:latin typeface="Cambria Math" panose="02040503050406030204" pitchFamily="18" charset="0"/>
                  </a:rPr>
                  <a:t>"Type equation here."</a:t>
                </a:r>
                <a:r>
                  <a:rPr lang="en-PH" baseline="0"/>
                  <a:t> </a:t>
                </a:r>
                <a:r>
                  <a:rPr lang="en-PH" baseline="0" dirty="0"/>
                  <a:t>is highest for the inner corner seating arrangement among the ones we’ve considered. Class learning rate </a:t>
                </a:r>
                <a:r>
                  <a:rPr lang="en-PH" b="0" i="0" baseline="0">
                    <a:latin typeface="Cambria Math" panose="02040503050406030204" pitchFamily="18" charset="0"/>
                  </a:rPr>
                  <a:t>𝑚</a:t>
                </a:r>
                <a:r>
                  <a:rPr lang="en-PH" baseline="0" dirty="0"/>
                  <a:t> is higher for slower classes or those with low </a:t>
                </a:r>
                <a:r>
                  <a:rPr lang="en-PH" b="0" i="0" baseline="0">
                    <a:latin typeface="Cambria Math" panose="02040503050406030204" pitchFamily="18" charset="0"/>
                  </a:rPr>
                  <a:t>𝜌_0</a:t>
                </a:r>
                <a:r>
                  <a:rPr lang="en-PH" baseline="0" dirty="0"/>
                  <a:t> values. However, these plots don’t show the effect of class size since we only consider the average rate of learning.</a:t>
                </a:r>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25</a:t>
            </a:fld>
            <a:endParaRPr lang="en-PH"/>
          </a:p>
        </p:txBody>
      </p:sp>
    </p:spTree>
    <p:extLst>
      <p:ext uri="{BB962C8B-B14F-4D97-AF65-F5344CB8AC3E}">
        <p14:creationId xmlns:p14="http://schemas.microsoft.com/office/powerpoint/2010/main" val="1071601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When we vary class size, our previous observations on the effect of class size becomes more apparent.</a:t>
                </a:r>
              </a:p>
              <a:p>
                <a:endParaRPr lang="en-PH" dirty="0"/>
              </a:p>
              <a:p>
                <a:r>
                  <a:rPr lang="en-PH" dirty="0"/>
                  <a:t>This plot shows how time to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varies with class size N. Each</a:t>
                </a:r>
                <a:r>
                  <a:rPr lang="en-PH" baseline="0" dirty="0"/>
                  <a:t> symbol represent a different class configuration – squares for the traditional set up and circles for the inner corner seating arrangement, representing peer instruction. Each color represents a different value of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𝜌</m:t>
                        </m:r>
                      </m:e>
                      <m:sub>
                        <m:r>
                          <a:rPr lang="en-PH" b="0" i="1" baseline="0" smtClean="0">
                            <a:latin typeface="Cambria Math" panose="02040503050406030204" pitchFamily="18" charset="0"/>
                          </a:rPr>
                          <m:t>0</m:t>
                        </m:r>
                      </m:sub>
                    </m:sSub>
                  </m:oMath>
                </a14:m>
                <a:endParaRPr lang="en-PH" baseline="0" dirty="0"/>
              </a:p>
              <a:p>
                <a:endParaRPr lang="en-PH" baseline="0" dirty="0"/>
              </a:p>
              <a:p>
                <a:r>
                  <a:rPr lang="en-PH" baseline="0" dirty="0"/>
                  <a:t>This shows us that peer instruction scales with class size while traditional instruction does not. This results is some lines crossing over. First considering the blue lines that represent low </a:t>
                </a:r>
                <a14:m>
                  <m:oMath xmlns:m="http://schemas.openxmlformats.org/officeDocument/2006/math">
                    <m:r>
                      <a:rPr lang="en-PH" b="0" i="1" baseline="0" smtClean="0">
                        <a:latin typeface="Cambria Math" panose="02040503050406030204" pitchFamily="18" charset="0"/>
                      </a:rPr>
                      <m:t>𝜌</m:t>
                    </m:r>
                  </m:oMath>
                </a14:m>
                <a:r>
                  <a:rPr lang="en-PH" baseline="0" dirty="0"/>
                  <a:t> values, we see how peer instruction performs better for lower class sizes but once the class size exceeds 96^2, traditional instruction starts to perform better. On the other hand, considering the green lines that represent high </a:t>
                </a:r>
                <a14:m>
                  <m:oMath xmlns:m="http://schemas.openxmlformats.org/officeDocument/2006/math">
                    <m:r>
                      <a:rPr lang="en-PH" b="0" i="1" baseline="0" smtClean="0">
                        <a:latin typeface="Cambria Math" panose="02040503050406030204" pitchFamily="18" charset="0"/>
                      </a:rPr>
                      <m:t>𝜌</m:t>
                    </m:r>
                  </m:oMath>
                </a14:m>
                <a:r>
                  <a:rPr lang="en-PH" baseline="0" dirty="0"/>
                  <a:t> values, we see that no matter the classroom size, traditional instruction always performs better then peer instruction.</a:t>
                </a:r>
              </a:p>
              <a:p>
                <a:endParaRPr lang="en-PH" baseline="0" dirty="0"/>
              </a:p>
              <a:p>
                <a:r>
                  <a:rPr lang="en-PH" baseline="0" dirty="0"/>
                  <a:t>All of our results so far only come from simulations where we considered learning rate to be homogenous across all the students, but this is too idealistic of an assumption.</a:t>
                </a:r>
              </a:p>
            </p:txBody>
          </p:sp>
        </mc:Choice>
        <mc:Fallback xmlns="">
          <p:sp>
            <p:nvSpPr>
              <p:cNvPr id="3" name="Notes Placeholder 2"/>
              <p:cNvSpPr>
                <a:spLocks noGrp="1"/>
              </p:cNvSpPr>
              <p:nvPr>
                <p:ph type="body" idx="1"/>
              </p:nvPr>
            </p:nvSpPr>
            <p:spPr/>
            <p:txBody>
              <a:bodyPr/>
              <a:lstStyle/>
              <a:p>
                <a:r>
                  <a:rPr lang="en-PH" dirty="0"/>
                  <a:t>When we vary class size, our previous observations on the effect of class size becomes more apparent.</a:t>
                </a:r>
              </a:p>
              <a:p>
                <a:endParaRPr lang="en-PH" dirty="0"/>
              </a:p>
              <a:p>
                <a:r>
                  <a:rPr lang="en-PH" dirty="0"/>
                  <a:t>This plot shows how time to learn </a:t>
                </a:r>
                <a:r>
                  <a:rPr lang="en-PH" b="0" i="0">
                    <a:latin typeface="Cambria Math" panose="02040503050406030204" pitchFamily="18" charset="0"/>
                  </a:rPr>
                  <a:t>𝑡_𝑚𝑎𝑥</a:t>
                </a:r>
                <a:r>
                  <a:rPr lang="en-PH" dirty="0"/>
                  <a:t> varies with class size N. Each</a:t>
                </a:r>
                <a:r>
                  <a:rPr lang="en-PH" baseline="0" dirty="0"/>
                  <a:t> symbol represent a different class configuration – squares for the traditional set up and circles for the inner corner seating arrangement, representing peer instruction. Each color represents a different value of </a:t>
                </a:r>
                <a:r>
                  <a:rPr lang="en-PH" b="0" i="0" baseline="0">
                    <a:latin typeface="Cambria Math" panose="02040503050406030204" pitchFamily="18" charset="0"/>
                  </a:rPr>
                  <a:t>𝜌_0</a:t>
                </a:r>
                <a:endParaRPr lang="en-PH" baseline="0" dirty="0"/>
              </a:p>
              <a:p>
                <a:endParaRPr lang="en-PH" baseline="0" dirty="0"/>
              </a:p>
              <a:p>
                <a:r>
                  <a:rPr lang="en-PH" baseline="0" dirty="0"/>
                  <a:t>This shows us that peer instruction scales with class size while traditional instruction does not. This results is some lines crossing over. First considering the blue lines that represent low </a:t>
                </a:r>
                <a:r>
                  <a:rPr lang="en-PH" b="0" i="0" baseline="0">
                    <a:latin typeface="Cambria Math" panose="02040503050406030204" pitchFamily="18" charset="0"/>
                  </a:rPr>
                  <a:t>𝜌</a:t>
                </a:r>
                <a:r>
                  <a:rPr lang="en-PH" baseline="0" dirty="0"/>
                  <a:t> values, we see how peer instruction performs better for lower class sizes but once the class size exceeds 96^2, traditional instruction starts to perform better. On the other hand, considering the green lines that represent high </a:t>
                </a:r>
                <a:r>
                  <a:rPr lang="en-PH" b="0" i="0" baseline="0">
                    <a:latin typeface="Cambria Math" panose="02040503050406030204" pitchFamily="18" charset="0"/>
                  </a:rPr>
                  <a:t>𝜌</a:t>
                </a:r>
                <a:r>
                  <a:rPr lang="en-PH" baseline="0" dirty="0"/>
                  <a:t> values, we see that no matter the classroom size, traditional instruction always performs better then peer instruction.</a:t>
                </a:r>
              </a:p>
              <a:p>
                <a:endParaRPr lang="en-PH" baseline="0" dirty="0"/>
              </a:p>
              <a:p>
                <a:r>
                  <a:rPr lang="en-PH" baseline="0" dirty="0"/>
                  <a:t>All of our results so far only come from simulations where we considered learning rate to be homogenous across all the students, but this is too idealistic of an assumption.</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26</a:t>
            </a:fld>
            <a:endParaRPr lang="en-PH"/>
          </a:p>
        </p:txBody>
      </p:sp>
    </p:spTree>
    <p:extLst>
      <p:ext uri="{BB962C8B-B14F-4D97-AF65-F5344CB8AC3E}">
        <p14:creationId xmlns:p14="http://schemas.microsoft.com/office/powerpoint/2010/main" val="3131977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To account for the differences among the students’ individual learning rate, we introduce a variable </a:t>
                </a:r>
                <a14:m>
                  <m:oMath xmlns:m="http://schemas.openxmlformats.org/officeDocument/2006/math">
                    <m:r>
                      <a:rPr lang="en-PH" b="0" i="1" smtClean="0">
                        <a:latin typeface="Cambria Math" panose="02040503050406030204" pitchFamily="18" charset="0"/>
                      </a:rPr>
                      <m:t>𝛿𝜆</m:t>
                    </m:r>
                  </m:oMath>
                </a14:m>
                <a:r>
                  <a:rPr lang="en-PH" dirty="0"/>
                  <a:t> to describe the level</a:t>
                </a:r>
                <a:r>
                  <a:rPr lang="en-PH" baseline="0" dirty="0"/>
                  <a:t> of disparity or heterogeneity among the students’ learning rates. In this study, we only consider binary heterogeneity centered around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𝜆</m:t>
                        </m:r>
                      </m:e>
                      <m:sub>
                        <m:r>
                          <a:rPr lang="en-PH" b="0" i="1" baseline="0" smtClean="0">
                            <a:latin typeface="Cambria Math" panose="02040503050406030204" pitchFamily="18" charset="0"/>
                          </a:rPr>
                          <m:t>0</m:t>
                        </m:r>
                      </m:sub>
                    </m:sSub>
                  </m:oMath>
                </a14:m>
                <a:r>
                  <a:rPr lang="en-PH" dirty="0"/>
                  <a:t>. When assigning the</a:t>
                </a:r>
                <a:r>
                  <a:rPr lang="en-PH" baseline="0" dirty="0"/>
                  <a:t> two resulting values uniformly randomly to students, it</a:t>
                </a:r>
                <a:r>
                  <a:rPr lang="en-PH" dirty="0"/>
                  <a:t> keeps the average</a:t>
                </a:r>
                <a:r>
                  <a:rPr lang="en-PH" baseline="0" dirty="0"/>
                  <a:t> of all students’ learning rates 0.5. This is important so that we can compare it to the homogenous case where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𝜆</m:t>
                        </m:r>
                      </m:e>
                      <m:sub>
                        <m:r>
                          <a:rPr lang="en-PH" b="0" i="1" baseline="0" smtClean="0">
                            <a:latin typeface="Cambria Math" panose="02040503050406030204" pitchFamily="18" charset="0"/>
                          </a:rPr>
                          <m:t>0</m:t>
                        </m:r>
                      </m:sub>
                    </m:sSub>
                  </m:oMath>
                </a14:m>
                <a:r>
                  <a:rPr lang="en-PH" dirty="0"/>
                  <a:t> is also 0.5</a:t>
                </a:r>
              </a:p>
            </p:txBody>
          </p:sp>
        </mc:Choice>
        <mc:Fallback xmlns="">
          <p:sp>
            <p:nvSpPr>
              <p:cNvPr id="3" name="Notes Placeholder 2"/>
              <p:cNvSpPr>
                <a:spLocks noGrp="1"/>
              </p:cNvSpPr>
              <p:nvPr>
                <p:ph type="body" idx="1"/>
              </p:nvPr>
            </p:nvSpPr>
            <p:spPr/>
            <p:txBody>
              <a:bodyPr/>
              <a:lstStyle/>
              <a:p>
                <a:r>
                  <a:rPr lang="en-PH" dirty="0"/>
                  <a:t>To account for the differences among the students’ individual learning rate, we introduce a variable </a:t>
                </a:r>
                <a:r>
                  <a:rPr lang="en-PH" b="0" i="0">
                    <a:latin typeface="Cambria Math" panose="02040503050406030204" pitchFamily="18" charset="0"/>
                  </a:rPr>
                  <a:t>𝛿𝜆</a:t>
                </a:r>
                <a:r>
                  <a:rPr lang="en-PH" dirty="0"/>
                  <a:t> to describe the level</a:t>
                </a:r>
                <a:r>
                  <a:rPr lang="en-PH" baseline="0" dirty="0"/>
                  <a:t> of disparity or heterogeneity among the students’ learning rates. In this study, we only consider binary heterogeneity centered around </a:t>
                </a:r>
                <a:r>
                  <a:rPr lang="en-PH" b="0" i="0" baseline="0">
                    <a:latin typeface="Cambria Math" panose="02040503050406030204" pitchFamily="18" charset="0"/>
                  </a:rPr>
                  <a:t>𝜆_0</a:t>
                </a:r>
                <a:r>
                  <a:rPr lang="en-PH" dirty="0"/>
                  <a:t>. When assigning the</a:t>
                </a:r>
                <a:r>
                  <a:rPr lang="en-PH" baseline="0" dirty="0"/>
                  <a:t> two resulting values uniformly randomly to students, it</a:t>
                </a:r>
                <a:r>
                  <a:rPr lang="en-PH" dirty="0"/>
                  <a:t> keeps the average</a:t>
                </a:r>
                <a:r>
                  <a:rPr lang="en-PH" baseline="0" dirty="0"/>
                  <a:t> of all students’ learning rates 0.5. This is important so that we can compare it to the homogenous case where </a:t>
                </a:r>
                <a:r>
                  <a:rPr lang="en-PH" b="0" i="0" baseline="0">
                    <a:latin typeface="Cambria Math" panose="02040503050406030204" pitchFamily="18" charset="0"/>
                  </a:rPr>
                  <a:t>𝜆_0</a:t>
                </a:r>
                <a:r>
                  <a:rPr lang="en-PH" dirty="0"/>
                  <a:t> is also 0.5</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27</a:t>
            </a:fld>
            <a:endParaRPr lang="en-PH"/>
          </a:p>
        </p:txBody>
      </p:sp>
    </p:spTree>
    <p:extLst>
      <p:ext uri="{BB962C8B-B14F-4D97-AF65-F5344CB8AC3E}">
        <p14:creationId xmlns:p14="http://schemas.microsoft.com/office/powerpoint/2010/main" val="2349584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Once we introduce heterogeneity to the traditional instruction model, we notice a 2-stage learning dynamic where fast students very fast and majority of them learn in the first few time steps while the rest of the simulation time is only spent waiting for slow students to learn. Because of this, the time to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for heterogenous</a:t>
                </a:r>
                <a:r>
                  <a:rPr lang="en-PH" baseline="0" dirty="0"/>
                  <a:t> traditional setups are heavily reliant on slow students.</a:t>
                </a:r>
                <a:endParaRPr lang="en-PH" dirty="0"/>
              </a:p>
            </p:txBody>
          </p:sp>
        </mc:Choice>
        <mc:Fallback xmlns="">
          <p:sp>
            <p:nvSpPr>
              <p:cNvPr id="3" name="Notes Placeholder 2"/>
              <p:cNvSpPr>
                <a:spLocks noGrp="1"/>
              </p:cNvSpPr>
              <p:nvPr>
                <p:ph type="body" idx="1"/>
              </p:nvPr>
            </p:nvSpPr>
            <p:spPr/>
            <p:txBody>
              <a:bodyPr/>
              <a:lstStyle/>
              <a:p>
                <a:r>
                  <a:rPr lang="en-PH" dirty="0"/>
                  <a:t>Once we introduce heterogeneity to the traditional instruction model, we notice a 2-stage learning dynamic where fast students very fast and majority of them learn in the first few time steps while the rest of the simulation time is only spent waiting for slow students to learn. Because of this, the time to learn </a:t>
                </a:r>
                <a:r>
                  <a:rPr lang="en-PH" b="0" i="0">
                    <a:latin typeface="Cambria Math" panose="02040503050406030204" pitchFamily="18" charset="0"/>
                  </a:rPr>
                  <a:t>𝑡_𝑚𝑎𝑥</a:t>
                </a:r>
                <a:r>
                  <a:rPr lang="en-PH" dirty="0"/>
                  <a:t> for heterogenous</a:t>
                </a:r>
                <a:r>
                  <a:rPr lang="en-PH" baseline="0" dirty="0"/>
                  <a:t> traditional setups are heavily reliant on slow students.</a:t>
                </a:r>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28</a:t>
            </a:fld>
            <a:endParaRPr lang="en-PH"/>
          </a:p>
        </p:txBody>
      </p:sp>
    </p:spTree>
    <p:extLst>
      <p:ext uri="{BB962C8B-B14F-4D97-AF65-F5344CB8AC3E}">
        <p14:creationId xmlns:p14="http://schemas.microsoft.com/office/powerpoint/2010/main" val="3937156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On the other hand, heterogeneity minimally impacts the dynamic of peer instruction. The biggest difference that we notice is that for high values of </a:t>
                </a:r>
                <a14:m>
                  <m:oMath xmlns:m="http://schemas.openxmlformats.org/officeDocument/2006/math">
                    <m:r>
                      <a:rPr lang="en-PH" b="0" i="1" smtClean="0">
                        <a:latin typeface="Cambria Math" panose="02040503050406030204" pitchFamily="18" charset="0"/>
                      </a:rPr>
                      <m:t>𝛿𝜆</m:t>
                    </m:r>
                  </m:oMath>
                </a14:m>
                <a:r>
                  <a:rPr lang="en-PH" dirty="0"/>
                  <a:t> and low</a:t>
                </a:r>
                <a:r>
                  <a:rPr lang="en-PH" baseline="0" dirty="0"/>
                  <a:t> values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𝜌</m:t>
                        </m:r>
                      </m:e>
                      <m:sub>
                        <m:r>
                          <a:rPr lang="en-PH" b="0" i="1" baseline="0" smtClean="0">
                            <a:latin typeface="Cambria Math" panose="02040503050406030204" pitchFamily="18" charset="0"/>
                          </a:rPr>
                          <m:t>0</m:t>
                        </m:r>
                      </m:sub>
                    </m:sSub>
                  </m:oMath>
                </a14:m>
                <a:r>
                  <a:rPr lang="en-PH" dirty="0"/>
                  <a:t> the shape of the “wave of learning” becomes</a:t>
                </a:r>
                <a:r>
                  <a:rPr lang="en-PH" baseline="0" dirty="0"/>
                  <a:t> less circular compared to the homogenous peer instruction model. For peer instruction then,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𝜌</m:t>
                        </m:r>
                      </m:e>
                      <m:sub>
                        <m:r>
                          <a:rPr lang="en-PH" b="0" i="1" baseline="0" smtClean="0">
                            <a:latin typeface="Cambria Math" panose="02040503050406030204" pitchFamily="18" charset="0"/>
                          </a:rPr>
                          <m:t>0</m:t>
                        </m:r>
                      </m:sub>
                    </m:sSub>
                  </m:oMath>
                </a14:m>
                <a:r>
                  <a:rPr lang="en-PH" dirty="0"/>
                  <a:t> is still more</a:t>
                </a:r>
                <a:r>
                  <a:rPr lang="en-PH" baseline="0" dirty="0"/>
                  <a:t> impactful than </a:t>
                </a:r>
                <a14:m>
                  <m:oMath xmlns:m="http://schemas.openxmlformats.org/officeDocument/2006/math">
                    <m:r>
                      <a:rPr lang="en-PH" b="0" i="1" baseline="0" smtClean="0">
                        <a:latin typeface="Cambria Math" panose="02040503050406030204" pitchFamily="18" charset="0"/>
                      </a:rPr>
                      <m:t>𝛿𝜆</m:t>
                    </m:r>
                  </m:oMath>
                </a14:m>
                <a:endParaRPr lang="en-PH" dirty="0"/>
              </a:p>
            </p:txBody>
          </p:sp>
        </mc:Choice>
        <mc:Fallback xmlns="">
          <p:sp>
            <p:nvSpPr>
              <p:cNvPr id="3" name="Notes Placeholder 2"/>
              <p:cNvSpPr>
                <a:spLocks noGrp="1"/>
              </p:cNvSpPr>
              <p:nvPr>
                <p:ph type="body" idx="1"/>
              </p:nvPr>
            </p:nvSpPr>
            <p:spPr/>
            <p:txBody>
              <a:bodyPr/>
              <a:lstStyle/>
              <a:p>
                <a:r>
                  <a:rPr lang="en-PH" dirty="0"/>
                  <a:t>On the other hand, heterogeneity minimally impacts the dynamic of peer instruction. The biggest difference that we notice is that for high values of </a:t>
                </a:r>
                <a:r>
                  <a:rPr lang="en-PH" b="0" i="0">
                    <a:latin typeface="Cambria Math" panose="02040503050406030204" pitchFamily="18" charset="0"/>
                  </a:rPr>
                  <a:t>𝛿𝜆</a:t>
                </a:r>
                <a:r>
                  <a:rPr lang="en-PH" dirty="0"/>
                  <a:t> and low</a:t>
                </a:r>
                <a:r>
                  <a:rPr lang="en-PH" baseline="0" dirty="0"/>
                  <a:t> values </a:t>
                </a:r>
                <a:r>
                  <a:rPr lang="en-PH" b="0" i="0" baseline="0">
                    <a:latin typeface="Cambria Math" panose="02040503050406030204" pitchFamily="18" charset="0"/>
                  </a:rPr>
                  <a:t>𝜌_0</a:t>
                </a:r>
                <a:r>
                  <a:rPr lang="en-PH" dirty="0"/>
                  <a:t> the shape of the “wave of learning” becomes</a:t>
                </a:r>
                <a:r>
                  <a:rPr lang="en-PH" baseline="0" dirty="0"/>
                  <a:t> less circular compared to the homogenous peer instruction model. For peer instruction then, </a:t>
                </a:r>
                <a:r>
                  <a:rPr lang="en-PH" b="0" i="0" baseline="0">
                    <a:latin typeface="Cambria Math" panose="02040503050406030204" pitchFamily="18" charset="0"/>
                  </a:rPr>
                  <a:t>𝜌_0</a:t>
                </a:r>
                <a:r>
                  <a:rPr lang="en-PH" dirty="0"/>
                  <a:t> is still more</a:t>
                </a:r>
                <a:r>
                  <a:rPr lang="en-PH" baseline="0" dirty="0"/>
                  <a:t> impactful than </a:t>
                </a:r>
                <a:r>
                  <a:rPr lang="en-PH" b="0" i="0" baseline="0">
                    <a:latin typeface="Cambria Math" panose="02040503050406030204" pitchFamily="18" charset="0"/>
                  </a:rPr>
                  <a:t>𝛿𝜆</a:t>
                </a:r>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29</a:t>
            </a:fld>
            <a:endParaRPr lang="en-PH"/>
          </a:p>
        </p:txBody>
      </p:sp>
    </p:spTree>
    <p:extLst>
      <p:ext uri="{BB962C8B-B14F-4D97-AF65-F5344CB8AC3E}">
        <p14:creationId xmlns:p14="http://schemas.microsoft.com/office/powerpoint/2010/main" val="4094568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Of course, we also want to compare how different values of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oMath>
                </a14:m>
                <a:r>
                  <a:rPr lang="en-PH" dirty="0"/>
                  <a:t> changes how the class learns over time. This plot shows the</a:t>
                </a:r>
                <a:r>
                  <a:rPr lang="en-PH" baseline="0" dirty="0"/>
                  <a:t> average fraction of learned students as a function of time step for different values of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𝜌</m:t>
                        </m:r>
                      </m:e>
                      <m:sub>
                        <m:r>
                          <a:rPr lang="en-PH" b="0" i="1" baseline="0" smtClean="0">
                            <a:latin typeface="Cambria Math" panose="02040503050406030204" pitchFamily="18" charset="0"/>
                          </a:rPr>
                          <m:t>0</m:t>
                        </m:r>
                      </m:sub>
                    </m:sSub>
                  </m:oMath>
                </a14:m>
                <a:r>
                  <a:rPr lang="en-PH" dirty="0"/>
                  <a:t> for both traditional instruction and</a:t>
                </a:r>
                <a:r>
                  <a:rPr lang="en-PH" baseline="0" dirty="0"/>
                  <a:t> the inner corner seating arrangement as a representative of peer instruction. We see that for traditional instruction, a change in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𝜌</m:t>
                        </m:r>
                      </m:e>
                      <m:sub>
                        <m:r>
                          <a:rPr lang="en-PH" b="0" i="1" baseline="0" smtClean="0">
                            <a:latin typeface="Cambria Math" panose="02040503050406030204" pitchFamily="18" charset="0"/>
                          </a:rPr>
                          <m:t>0</m:t>
                        </m:r>
                      </m:sub>
                    </m:sSub>
                  </m:oMath>
                </a14:m>
                <a:r>
                  <a:rPr lang="en-PH" dirty="0"/>
                  <a:t> changes the initial average learning rate and the initial number of learned students</a:t>
                </a:r>
                <a:r>
                  <a:rPr lang="en-PH" baseline="0" dirty="0"/>
                  <a:t>, while for peer instruction, changes in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𝜌</m:t>
                        </m:r>
                      </m:e>
                      <m:sub>
                        <m:r>
                          <a:rPr lang="en-PH" b="0" i="1" baseline="0" smtClean="0">
                            <a:latin typeface="Cambria Math" panose="02040503050406030204" pitchFamily="18" charset="0"/>
                          </a:rPr>
                          <m:t>0</m:t>
                        </m:r>
                      </m:sub>
                    </m:sSub>
                  </m:oMath>
                </a14:m>
                <a:r>
                  <a:rPr lang="en-PH" dirty="0"/>
                  <a:t> values only shift the curve</a:t>
                </a:r>
                <a:r>
                  <a:rPr lang="en-PH" baseline="0" dirty="0"/>
                  <a:t> along the time step axis. This shows us that classes under traditional instruction has more students learning earlier compared to peer instruction.</a:t>
                </a:r>
              </a:p>
              <a:p>
                <a:endParaRPr lang="en-PH" dirty="0"/>
              </a:p>
              <a:p>
                <a:endParaRPr lang="en-PH" dirty="0"/>
              </a:p>
              <a:p>
                <a:r>
                  <a:rPr lang="en-PH" dirty="0"/>
                  <a:t>---</a:t>
                </a:r>
              </a:p>
              <a:p>
                <a:r>
                  <a:rPr lang="en-PH" dirty="0"/>
                  <a:t>Same end effect for both: delays how long it takes for all students to learn</a:t>
                </a:r>
              </a:p>
              <a:p>
                <a:r>
                  <a:rPr lang="en-PH" dirty="0"/>
                  <a:t>For pi, needs patience, it takes time for the fast pick up of the class</a:t>
                </a:r>
              </a:p>
              <a:p>
                <a:r>
                  <a:rPr lang="en-PH" dirty="0"/>
                  <a:t>For traditional, mas evident and gradual </a:t>
                </a:r>
                <a:r>
                  <a:rPr lang="en-PH" dirty="0" err="1"/>
                  <a:t>yung</a:t>
                </a:r>
                <a:r>
                  <a:rPr lang="en-PH" dirty="0"/>
                  <a:t> learning</a:t>
                </a:r>
              </a:p>
              <a:p>
                <a:r>
                  <a:rPr lang="en-PH" dirty="0"/>
                  <a:t>Supports conclusion of traditional then PI</a:t>
                </a:r>
              </a:p>
              <a:p>
                <a:endParaRPr lang="en-PH" dirty="0"/>
              </a:p>
            </p:txBody>
          </p:sp>
        </mc:Choice>
        <mc:Fallback xmlns="">
          <p:sp>
            <p:nvSpPr>
              <p:cNvPr id="3" name="Notes Placeholder 2"/>
              <p:cNvSpPr>
                <a:spLocks noGrp="1"/>
              </p:cNvSpPr>
              <p:nvPr>
                <p:ph type="body" idx="1"/>
              </p:nvPr>
            </p:nvSpPr>
            <p:spPr/>
            <p:txBody>
              <a:bodyPr/>
              <a:lstStyle/>
              <a:p>
                <a:r>
                  <a:rPr lang="en-PH" dirty="0"/>
                  <a:t>Of course, we also want to compare how different values of </a:t>
                </a:r>
                <a:r>
                  <a:rPr lang="en-PH" b="0" i="0">
                    <a:latin typeface="Cambria Math" panose="02040503050406030204" pitchFamily="18" charset="0"/>
                  </a:rPr>
                  <a:t>𝜌_0</a:t>
                </a:r>
                <a:r>
                  <a:rPr lang="en-PH" dirty="0"/>
                  <a:t> changes how the class learns over time. This plot shows the</a:t>
                </a:r>
                <a:r>
                  <a:rPr lang="en-PH" baseline="0" dirty="0"/>
                  <a:t> average fraction of learned students as a function of time step for different values of </a:t>
                </a:r>
                <a:r>
                  <a:rPr lang="en-PH" b="0" i="0" baseline="0">
                    <a:latin typeface="Cambria Math" panose="02040503050406030204" pitchFamily="18" charset="0"/>
                  </a:rPr>
                  <a:t>𝜌_0</a:t>
                </a:r>
                <a:r>
                  <a:rPr lang="en-PH" dirty="0"/>
                  <a:t> for both traditional instruction and</a:t>
                </a:r>
                <a:r>
                  <a:rPr lang="en-PH" baseline="0" dirty="0"/>
                  <a:t> the inner corner seating arrangement as a representative of peer instruction. We see that for traditional instruction, a change in </a:t>
                </a:r>
                <a:r>
                  <a:rPr lang="en-PH" b="0" i="0" baseline="0">
                    <a:latin typeface="Cambria Math" panose="02040503050406030204" pitchFamily="18" charset="0"/>
                  </a:rPr>
                  <a:t>𝜌_0</a:t>
                </a:r>
                <a:r>
                  <a:rPr lang="en-PH" dirty="0"/>
                  <a:t> changes the initial average learning rate and the initial number of learned students</a:t>
                </a:r>
                <a:r>
                  <a:rPr lang="en-PH" baseline="0" dirty="0"/>
                  <a:t>, while for peer instruction, changes in </a:t>
                </a:r>
                <a:r>
                  <a:rPr lang="en-PH" b="0" i="0" baseline="0">
                    <a:latin typeface="Cambria Math" panose="02040503050406030204" pitchFamily="18" charset="0"/>
                  </a:rPr>
                  <a:t>𝜌_0</a:t>
                </a:r>
                <a:r>
                  <a:rPr lang="en-PH" dirty="0"/>
                  <a:t> values only shift the curve</a:t>
                </a:r>
                <a:r>
                  <a:rPr lang="en-PH" baseline="0" dirty="0"/>
                  <a:t> along the time step axis. This shows us that classes under traditional instruction has more students learning earlier compared to peer instruction.</a:t>
                </a:r>
              </a:p>
              <a:p>
                <a:endParaRPr lang="en-PH" dirty="0"/>
              </a:p>
              <a:p>
                <a:endParaRPr lang="en-PH" dirty="0"/>
              </a:p>
              <a:p>
                <a:r>
                  <a:rPr lang="en-PH" dirty="0"/>
                  <a:t>---</a:t>
                </a:r>
              </a:p>
              <a:p>
                <a:r>
                  <a:rPr lang="en-PH" dirty="0"/>
                  <a:t>Same end effect for both: delays how long it takes for all students to learn</a:t>
                </a:r>
              </a:p>
              <a:p>
                <a:r>
                  <a:rPr lang="en-PH" dirty="0"/>
                  <a:t>For pi, needs patience, it takes time for the fast pick up of the class</a:t>
                </a:r>
              </a:p>
              <a:p>
                <a:r>
                  <a:rPr lang="en-PH" dirty="0"/>
                  <a:t>For traditional, mas evident and gradual </a:t>
                </a:r>
                <a:r>
                  <a:rPr lang="en-PH" dirty="0" err="1"/>
                  <a:t>yung</a:t>
                </a:r>
                <a:r>
                  <a:rPr lang="en-PH" dirty="0"/>
                  <a:t> learning</a:t>
                </a:r>
              </a:p>
              <a:p>
                <a:r>
                  <a:rPr lang="en-PH" dirty="0"/>
                  <a:t>Supports conclusion of traditional then PI</a:t>
                </a:r>
              </a:p>
              <a:p>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30</a:t>
            </a:fld>
            <a:endParaRPr lang="en-PH"/>
          </a:p>
        </p:txBody>
      </p:sp>
    </p:spTree>
    <p:extLst>
      <p:ext uri="{BB962C8B-B14F-4D97-AF65-F5344CB8AC3E}">
        <p14:creationId xmlns:p14="http://schemas.microsoft.com/office/powerpoint/2010/main" val="3065355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EA0F-0292-C917-3291-9B89B336B0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7C941F-49F4-C232-4CFA-46E6F96D2D6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8E432E48-C512-3225-32E6-4139154D26A4}"/>
                  </a:ext>
                </a:extLst>
              </p:cNvPr>
              <p:cNvSpPr>
                <a:spLocks noGrp="1"/>
              </p:cNvSpPr>
              <p:nvPr>
                <p:ph type="body" idx="1"/>
              </p:nvPr>
            </p:nvSpPr>
            <p:spPr/>
            <p:txBody>
              <a:bodyPr/>
              <a:lstStyle/>
              <a:p>
                <a:r>
                  <a:rPr lang="en-PH" dirty="0"/>
                  <a:t>Following</a:t>
                </a:r>
                <a:r>
                  <a:rPr lang="en-PH" baseline="0" dirty="0"/>
                  <a:t> similar analysis but for</a:t>
                </a:r>
                <a:r>
                  <a:rPr lang="en-PH" dirty="0"/>
                  <a:t> heterogeneity </a:t>
                </a:r>
                <a14:m>
                  <m:oMath xmlns:m="http://schemas.openxmlformats.org/officeDocument/2006/math">
                    <m:r>
                      <a:rPr lang="en-PH" b="0" i="1" smtClean="0">
                        <a:latin typeface="Cambria Math" panose="02040503050406030204" pitchFamily="18" charset="0"/>
                      </a:rPr>
                      <m:t>𝛿𝜆</m:t>
                    </m:r>
                  </m:oMath>
                </a14:m>
                <a:r>
                  <a:rPr lang="en-PH" dirty="0"/>
                  <a:t> shows us that</a:t>
                </a:r>
                <a:r>
                  <a:rPr lang="en-PH" baseline="0" dirty="0"/>
                  <a:t> traditional instruction more sensitive to heterogeneity compared to peer instruction. The effect of heterogeneity on traditional instruction is that it changes the initial average learning rate. While for peer instruction, it shifts the curves along the time step axis. Both of these effects happen with less magnitude compared to the effects of positional learning coefficient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𝜌</m:t>
                        </m:r>
                      </m:e>
                      <m:sub>
                        <m:r>
                          <a:rPr lang="en-PH" b="0" i="1" baseline="0" smtClean="0">
                            <a:latin typeface="Cambria Math" panose="02040503050406030204" pitchFamily="18" charset="0"/>
                          </a:rPr>
                          <m:t>0</m:t>
                        </m:r>
                      </m:sub>
                    </m:sSub>
                  </m:oMath>
                </a14:m>
                <a:r>
                  <a:rPr lang="en-PH" baseline="0" dirty="0"/>
                  <a:t>. This lessened magnitude is even more noticeable for peer instruction where </a:t>
                </a:r>
                <a14:m>
                  <m:oMath xmlns:m="http://schemas.openxmlformats.org/officeDocument/2006/math">
                    <m:r>
                      <a:rPr lang="en-PH" b="0" i="1" baseline="0" smtClean="0">
                        <a:latin typeface="Cambria Math" panose="02040503050406030204" pitchFamily="18" charset="0"/>
                      </a:rPr>
                      <m:t>𝛿𝜆</m:t>
                    </m:r>
                    <m:r>
                      <a:rPr lang="en-PH" b="0" i="1" baseline="0" smtClean="0">
                        <a:latin typeface="Cambria Math" panose="02040503050406030204" pitchFamily="18" charset="0"/>
                      </a:rPr>
                      <m:t>=0, 0.2</m:t>
                    </m:r>
                  </m:oMath>
                </a14:m>
                <a:r>
                  <a:rPr lang="en-PH" dirty="0"/>
                  <a:t> basically have</a:t>
                </a:r>
                <a:r>
                  <a:rPr lang="en-PH" baseline="0" dirty="0"/>
                  <a:t> the same learning curve.</a:t>
                </a:r>
                <a:endParaRPr lang="en-PH" dirty="0"/>
              </a:p>
              <a:p>
                <a:endParaRPr lang="en-PH" dirty="0"/>
              </a:p>
              <a:p>
                <a:r>
                  <a:rPr lang="en-PH" dirty="0"/>
                  <a:t>PI – does not affect PI that much</a:t>
                </a:r>
              </a:p>
              <a:p>
                <a:r>
                  <a:rPr lang="en-PH" dirty="0"/>
                  <a:t>Traditional – similar effect to rho but does not change the initial value</a:t>
                </a:r>
              </a:p>
              <a:p>
                <a:endParaRPr lang="en-PH" dirty="0"/>
              </a:p>
            </p:txBody>
          </p:sp>
        </mc:Choice>
        <mc:Fallback xmlns="">
          <p:sp>
            <p:nvSpPr>
              <p:cNvPr id="3" name="Notes Placeholder 2">
                <a:extLst>
                  <a:ext uri="{FF2B5EF4-FFF2-40B4-BE49-F238E27FC236}">
                    <a16:creationId xmlns:a16="http://schemas.microsoft.com/office/drawing/2014/main" id="{8E432E48-C512-3225-32E6-4139154D26A4}"/>
                  </a:ext>
                </a:extLst>
              </p:cNvPr>
              <p:cNvSpPr>
                <a:spLocks noGrp="1"/>
              </p:cNvSpPr>
              <p:nvPr>
                <p:ph type="body" idx="1"/>
              </p:nvPr>
            </p:nvSpPr>
            <p:spPr/>
            <p:txBody>
              <a:bodyPr/>
              <a:lstStyle/>
              <a:p>
                <a:r>
                  <a:rPr lang="en-PH" dirty="0"/>
                  <a:t>Following</a:t>
                </a:r>
                <a:r>
                  <a:rPr lang="en-PH" baseline="0" dirty="0"/>
                  <a:t> similar analysis </a:t>
                </a:r>
                <a:r>
                  <a:rPr lang="en-PH" baseline="0"/>
                  <a:t>but for</a:t>
                </a:r>
                <a:r>
                  <a:rPr lang="en-PH"/>
                  <a:t> </a:t>
                </a:r>
                <a:r>
                  <a:rPr lang="en-PH" dirty="0"/>
                  <a:t>heterogeneity </a:t>
                </a:r>
                <a:r>
                  <a:rPr lang="en-PH" b="0" i="0">
                    <a:latin typeface="Cambria Math" panose="02040503050406030204" pitchFamily="18" charset="0"/>
                  </a:rPr>
                  <a:t>𝛿𝜆</a:t>
                </a:r>
                <a:r>
                  <a:rPr lang="en-PH" dirty="0"/>
                  <a:t> shows us that</a:t>
                </a:r>
                <a:r>
                  <a:rPr lang="en-PH" baseline="0" dirty="0"/>
                  <a:t> traditional instruction more sensitive to heterogeneity compared to peer instruction. The effect of heterogeneity on traditional instruction is that it changes the initial average learning rate. For peer instruction, it shifts the curves along the time step axis. Both of these effects happen with less magnitude compared to the effects of positional learning coefficient </a:t>
                </a:r>
                <a:r>
                  <a:rPr lang="en-PH" b="0" i="0" baseline="0">
                    <a:latin typeface="Cambria Math" panose="02040503050406030204" pitchFamily="18" charset="0"/>
                  </a:rPr>
                  <a:t>𝜌_0</a:t>
                </a:r>
                <a:r>
                  <a:rPr lang="en-PH" baseline="0" dirty="0"/>
                  <a:t>. </a:t>
                </a:r>
                <a:endParaRPr lang="en-PH" dirty="0"/>
              </a:p>
              <a:p>
                <a:endParaRPr lang="en-PH" dirty="0"/>
              </a:p>
              <a:p>
                <a:r>
                  <a:rPr lang="en-PH" dirty="0"/>
                  <a:t>PI – does not affect PI that much</a:t>
                </a:r>
              </a:p>
              <a:p>
                <a:r>
                  <a:rPr lang="en-PH" dirty="0"/>
                  <a:t>Traditional – similar effect to rho but does not change the initial value</a:t>
                </a:r>
              </a:p>
              <a:p>
                <a:endParaRPr lang="en-PH" dirty="0"/>
              </a:p>
            </p:txBody>
          </p:sp>
        </mc:Fallback>
      </mc:AlternateContent>
      <p:sp>
        <p:nvSpPr>
          <p:cNvPr id="4" name="Slide Number Placeholder 3">
            <a:extLst>
              <a:ext uri="{FF2B5EF4-FFF2-40B4-BE49-F238E27FC236}">
                <a16:creationId xmlns:a16="http://schemas.microsoft.com/office/drawing/2014/main" id="{371701B5-BCEB-F4F1-2624-CAAD035C9C1A}"/>
              </a:ext>
            </a:extLst>
          </p:cNvPr>
          <p:cNvSpPr>
            <a:spLocks noGrp="1"/>
          </p:cNvSpPr>
          <p:nvPr>
            <p:ph type="sldNum" sz="quarter" idx="5"/>
          </p:nvPr>
        </p:nvSpPr>
        <p:spPr/>
        <p:txBody>
          <a:bodyPr/>
          <a:lstStyle/>
          <a:p>
            <a:fld id="{99E4DEC7-B541-49CD-9364-4AC7105E6440}" type="slidenum">
              <a:rPr lang="en-PH" smtClean="0"/>
              <a:t>31</a:t>
            </a:fld>
            <a:endParaRPr lang="en-PH"/>
          </a:p>
        </p:txBody>
      </p:sp>
    </p:spTree>
    <p:extLst>
      <p:ext uri="{BB962C8B-B14F-4D97-AF65-F5344CB8AC3E}">
        <p14:creationId xmlns:p14="http://schemas.microsoft.com/office/powerpoint/2010/main" val="3428132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Among many methods of instruction, we want to focus on two. </a:t>
            </a:r>
          </a:p>
          <a:p>
            <a:endParaRPr lang="en-PH" dirty="0"/>
          </a:p>
          <a:p>
            <a:r>
              <a:rPr lang="en-PH" dirty="0"/>
              <a:t>First is traditional instruction where the instructor delivers a lecture to the entire class for the entirety of the class time. </a:t>
            </a:r>
          </a:p>
          <a:p>
            <a:endParaRPr lang="en-PH" dirty="0"/>
          </a:p>
          <a:p>
            <a:r>
              <a:rPr lang="en-PH" dirty="0"/>
              <a:t>Second is peer instruction. Although there are many ways to employ peer instruction in the classroom, one of the most famous methods is for the instructor to deliver a short lecture, expecting students to have read up on the material beforehand, to be followed by a concept test. From here students are given the opportunity to discuss their answers and learn from each other. After peer discussion, the instructor gives a similar concept test to gauge whether the students know the topic enough before moving on.</a:t>
            </a:r>
          </a:p>
          <a:p>
            <a:endParaRPr lang="en-PH" dirty="0"/>
          </a:p>
          <a:p>
            <a:r>
              <a:rPr lang="en-PH" dirty="0"/>
              <a:t>From this, one might think that peer instruction sounds much more elaborate than traditional instruction, so why should we bother doing it?</a:t>
            </a:r>
          </a:p>
        </p:txBody>
      </p:sp>
      <p:sp>
        <p:nvSpPr>
          <p:cNvPr id="4" name="Slide Number Placeholder 3"/>
          <p:cNvSpPr>
            <a:spLocks noGrp="1"/>
          </p:cNvSpPr>
          <p:nvPr>
            <p:ph type="sldNum" sz="quarter" idx="5"/>
          </p:nvPr>
        </p:nvSpPr>
        <p:spPr/>
        <p:txBody>
          <a:bodyPr/>
          <a:lstStyle/>
          <a:p>
            <a:fld id="{99E4DEC7-B541-49CD-9364-4AC7105E6440}" type="slidenum">
              <a:rPr lang="en-PH" smtClean="0"/>
              <a:t>5</a:t>
            </a:fld>
            <a:endParaRPr lang="en-PH"/>
          </a:p>
        </p:txBody>
      </p:sp>
    </p:spTree>
    <p:extLst>
      <p:ext uri="{BB962C8B-B14F-4D97-AF65-F5344CB8AC3E}">
        <p14:creationId xmlns:p14="http://schemas.microsoft.com/office/powerpoint/2010/main" val="876771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PH" dirty="0"/>
                  <a:t>Going back to using time to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to</a:t>
                </a:r>
                <a:r>
                  <a:rPr lang="en-PH" baseline="0" dirty="0"/>
                  <a:t> gauge class performance. This graph shows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𝑡</m:t>
                        </m:r>
                      </m:e>
                      <m:sub>
                        <m:r>
                          <a:rPr lang="en-PH" b="0" i="1" baseline="0" smtClean="0">
                            <a:latin typeface="Cambria Math" panose="02040503050406030204" pitchFamily="18" charset="0"/>
                          </a:rPr>
                          <m:t>𝑚𝑎𝑥</m:t>
                        </m:r>
                      </m:sub>
                    </m:sSub>
                  </m:oMath>
                </a14:m>
                <a:r>
                  <a:rPr lang="en-PH" dirty="0"/>
                  <a:t> as a function</a:t>
                </a:r>
                <a:r>
                  <a:rPr lang="en-PH" baseline="0" dirty="0"/>
                  <a:t> of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𝜌</m:t>
                        </m:r>
                      </m:e>
                      <m:sub>
                        <m:r>
                          <a:rPr lang="en-PH" b="0" i="1" baseline="0" smtClean="0">
                            <a:latin typeface="Cambria Math" panose="02040503050406030204" pitchFamily="18" charset="0"/>
                          </a:rPr>
                          <m:t>0</m:t>
                        </m:r>
                      </m:sub>
                    </m:sSub>
                  </m:oMath>
                </a14:m>
                <a:r>
                  <a:rPr lang="en-PH" dirty="0"/>
                  <a:t> where each band represents</a:t>
                </a:r>
                <a:r>
                  <a:rPr lang="en-PH" baseline="0" dirty="0"/>
                  <a:t> the range of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𝑡</m:t>
                        </m:r>
                      </m:e>
                      <m:sub>
                        <m:r>
                          <a:rPr lang="en-PH" b="0" i="1" baseline="0" smtClean="0">
                            <a:latin typeface="Cambria Math" panose="02040503050406030204" pitchFamily="18" charset="0"/>
                          </a:rPr>
                          <m:t>𝑚𝑎𝑥</m:t>
                        </m:r>
                      </m:sub>
                    </m:sSub>
                  </m:oMath>
                </a14:m>
                <a:r>
                  <a:rPr lang="en-PH" dirty="0"/>
                  <a:t> values of</a:t>
                </a:r>
                <a:r>
                  <a:rPr lang="en-PH" baseline="0" dirty="0"/>
                  <a:t> each configuration with different values of heterogeneity </a:t>
                </a:r>
                <a14:m>
                  <m:oMath xmlns:m="http://schemas.openxmlformats.org/officeDocument/2006/math">
                    <m:r>
                      <a:rPr lang="en-PH" b="0" i="1" baseline="0" smtClean="0">
                        <a:latin typeface="Cambria Math" panose="02040503050406030204" pitchFamily="18" charset="0"/>
                      </a:rPr>
                      <m:t>𝛿𝜆</m:t>
                    </m:r>
                  </m:oMath>
                </a14:m>
                <a:r>
                  <a:rPr lang="en-PH" dirty="0"/>
                  <a:t>, and each color represents a different classroom configuration. We</a:t>
                </a:r>
                <a:r>
                  <a:rPr lang="en-PH" baseline="0" dirty="0"/>
                  <a:t> can observe that besides following a similar trend as the homogenous model, the bands for traditional instruction are much thicker than those for peer instruction meaning that traditional instruction is more sensitive to class heterogeneity than peer instruction – just as our previous observations have shown.</a:t>
                </a:r>
              </a:p>
            </p:txBody>
          </p:sp>
        </mc:Choice>
        <mc:Fallback>
          <p:sp>
            <p:nvSpPr>
              <p:cNvPr id="3" name="Notes Placeholder 2"/>
              <p:cNvSpPr>
                <a:spLocks noGrp="1"/>
              </p:cNvSpPr>
              <p:nvPr>
                <p:ph type="body" idx="1"/>
              </p:nvPr>
            </p:nvSpPr>
            <p:spPr/>
            <p:txBody>
              <a:bodyPr/>
              <a:lstStyle/>
              <a:p>
                <a:r>
                  <a:rPr lang="en-PH" dirty="0"/>
                  <a:t>Going back to using time to learn </a:t>
                </a:r>
                <a:r>
                  <a:rPr lang="en-PH" b="0" i="0">
                    <a:latin typeface="Cambria Math" panose="02040503050406030204" pitchFamily="18" charset="0"/>
                  </a:rPr>
                  <a:t>𝑡_𝑚𝑎𝑥</a:t>
                </a:r>
                <a:r>
                  <a:rPr lang="en-PH" dirty="0"/>
                  <a:t> to</a:t>
                </a:r>
                <a:r>
                  <a:rPr lang="en-PH" baseline="0" dirty="0"/>
                  <a:t> gauge class performance. This graph shows </a:t>
                </a:r>
                <a:r>
                  <a:rPr lang="en-PH" b="0" i="0" baseline="0">
                    <a:latin typeface="Cambria Math" panose="02040503050406030204" pitchFamily="18" charset="0"/>
                  </a:rPr>
                  <a:t>𝑡_𝑚𝑎𝑥</a:t>
                </a:r>
                <a:r>
                  <a:rPr lang="en-PH" dirty="0"/>
                  <a:t> as a function</a:t>
                </a:r>
                <a:r>
                  <a:rPr lang="en-PH" baseline="0" dirty="0"/>
                  <a:t> of </a:t>
                </a:r>
                <a:r>
                  <a:rPr lang="en-PH" b="0" i="0" baseline="0">
                    <a:latin typeface="Cambria Math" panose="02040503050406030204" pitchFamily="18" charset="0"/>
                  </a:rPr>
                  <a:t>𝜌_0</a:t>
                </a:r>
                <a:r>
                  <a:rPr lang="en-PH" dirty="0"/>
                  <a:t> where each band represents</a:t>
                </a:r>
                <a:r>
                  <a:rPr lang="en-PH" baseline="0" dirty="0"/>
                  <a:t> the range of </a:t>
                </a:r>
                <a:r>
                  <a:rPr lang="en-PH" b="0" i="0" baseline="0">
                    <a:latin typeface="Cambria Math" panose="02040503050406030204" pitchFamily="18" charset="0"/>
                  </a:rPr>
                  <a:t>𝑡_𝑚𝑎𝑥</a:t>
                </a:r>
                <a:r>
                  <a:rPr lang="en-PH" dirty="0"/>
                  <a:t> values of</a:t>
                </a:r>
                <a:r>
                  <a:rPr lang="en-PH" baseline="0" dirty="0"/>
                  <a:t> each configuration with different values of heterogeneity </a:t>
                </a:r>
                <a:r>
                  <a:rPr lang="en-PH" b="0" i="0" baseline="0">
                    <a:latin typeface="Cambria Math" panose="02040503050406030204" pitchFamily="18" charset="0"/>
                  </a:rPr>
                  <a:t>𝛿𝜆</a:t>
                </a:r>
                <a:r>
                  <a:rPr lang="en-PH" dirty="0"/>
                  <a:t>, and each color represents a different classroom configuration. We</a:t>
                </a:r>
                <a:r>
                  <a:rPr lang="en-PH" baseline="0" dirty="0"/>
                  <a:t> can observe that besides following a similar trend as the homogenous model, the bands for traditional instruction are much thicker than those for peer instruction meaning that traditional instruction is more sensitive to class heterogeneity than peer instruction – just as our previous observations have shown.</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32</a:t>
            </a:fld>
            <a:endParaRPr lang="en-PH"/>
          </a:p>
        </p:txBody>
      </p:sp>
    </p:spTree>
    <p:extLst>
      <p:ext uri="{BB962C8B-B14F-4D97-AF65-F5344CB8AC3E}">
        <p14:creationId xmlns:p14="http://schemas.microsoft.com/office/powerpoint/2010/main" val="2598777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PH" dirty="0"/>
                  <a:t>However, when we use class learning rate to measure class performance, we see a different story. The trends for the traditional model become really clean and straightforward – it even shows us that there are no intersections between the lines representing different </a:t>
                </a:r>
                <a14:m>
                  <m:oMath xmlns:m="http://schemas.openxmlformats.org/officeDocument/2006/math">
                    <m:r>
                      <a:rPr lang="en-PH" b="0" i="1" smtClean="0">
                        <a:latin typeface="Cambria Math" panose="02040503050406030204" pitchFamily="18" charset="0"/>
                      </a:rPr>
                      <m:t>𝛿𝜆</m:t>
                    </m:r>
                  </m:oMath>
                </a14:m>
                <a:r>
                  <a:rPr lang="en-PH" dirty="0"/>
                  <a:t> values,</a:t>
                </a:r>
                <a:r>
                  <a:rPr lang="en-PH" baseline="0" dirty="0"/>
                  <a:t> meaning that across the different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𝜌</m:t>
                        </m:r>
                      </m:e>
                      <m:sub>
                        <m:r>
                          <a:rPr lang="en-PH" b="0" i="1" baseline="0" smtClean="0">
                            <a:latin typeface="Cambria Math" panose="02040503050406030204" pitchFamily="18" charset="0"/>
                          </a:rPr>
                          <m:t>0</m:t>
                        </m:r>
                      </m:sub>
                    </m:sSub>
                  </m:oMath>
                </a14:m>
                <a:r>
                  <a:rPr lang="en-PH" dirty="0"/>
                  <a:t> values we’ve considered, lower values</a:t>
                </a:r>
                <a:r>
                  <a:rPr lang="en-PH" baseline="0" dirty="0"/>
                  <a:t> of </a:t>
                </a:r>
                <a14:m>
                  <m:oMath xmlns:m="http://schemas.openxmlformats.org/officeDocument/2006/math">
                    <m:r>
                      <a:rPr lang="en-PH" b="0" i="1" baseline="0" smtClean="0">
                        <a:latin typeface="Cambria Math" panose="02040503050406030204" pitchFamily="18" charset="0"/>
                      </a:rPr>
                      <m:t>𝛿𝜆</m:t>
                    </m:r>
                  </m:oMath>
                </a14:m>
                <a:r>
                  <a:rPr lang="en-PH" dirty="0"/>
                  <a:t> will always perform</a:t>
                </a:r>
                <a:r>
                  <a:rPr lang="en-PH" baseline="0" dirty="0"/>
                  <a:t> better. On the other hand, t</a:t>
                </a:r>
                <a:r>
                  <a:rPr lang="en-PH" dirty="0"/>
                  <a:t>he learning rate for peer instruction becomes chaotic, with seemingly no trends and having large errors.</a:t>
                </a:r>
                <a:endParaRPr lang="en-PH" baseline="0" dirty="0"/>
              </a:p>
            </p:txBody>
          </p:sp>
        </mc:Choice>
        <mc:Fallback>
          <p:sp>
            <p:nvSpPr>
              <p:cNvPr id="3" name="Notes Placeholder 2"/>
              <p:cNvSpPr>
                <a:spLocks noGrp="1"/>
              </p:cNvSpPr>
              <p:nvPr>
                <p:ph type="body" idx="1"/>
              </p:nvPr>
            </p:nvSpPr>
            <p:spPr/>
            <p:txBody>
              <a:bodyPr/>
              <a:lstStyle/>
              <a:p>
                <a:r>
                  <a:rPr lang="en-PH" dirty="0"/>
                  <a:t>However, when we use class learning rate to measure class performance, we see a different story. The trends for the traditional model become really clean and straightforward – it even shows us that there are no intersections between the lines representing different </a:t>
                </a:r>
                <a:r>
                  <a:rPr lang="en-PH" b="0" i="0">
                    <a:latin typeface="Cambria Math" panose="02040503050406030204" pitchFamily="18" charset="0"/>
                  </a:rPr>
                  <a:t>𝛿𝜆</a:t>
                </a:r>
                <a:r>
                  <a:rPr lang="en-PH" dirty="0"/>
                  <a:t> values,</a:t>
                </a:r>
                <a:r>
                  <a:rPr lang="en-PH" baseline="0" dirty="0"/>
                  <a:t> meaning that across the different </a:t>
                </a:r>
                <a:r>
                  <a:rPr lang="en-PH" b="0" i="0" baseline="0">
                    <a:latin typeface="Cambria Math" panose="02040503050406030204" pitchFamily="18" charset="0"/>
                  </a:rPr>
                  <a:t>𝜌_0</a:t>
                </a:r>
                <a:r>
                  <a:rPr lang="en-PH" dirty="0"/>
                  <a:t> values we’ve considered, lower values</a:t>
                </a:r>
                <a:r>
                  <a:rPr lang="en-PH" baseline="0" dirty="0"/>
                  <a:t> of </a:t>
                </a:r>
                <a:r>
                  <a:rPr lang="en-PH" b="0" i="0" baseline="0">
                    <a:latin typeface="Cambria Math" panose="02040503050406030204" pitchFamily="18" charset="0"/>
                  </a:rPr>
                  <a:t>𝛿𝜆</a:t>
                </a:r>
                <a:r>
                  <a:rPr lang="en-PH" dirty="0"/>
                  <a:t> will always perform</a:t>
                </a:r>
                <a:r>
                  <a:rPr lang="en-PH" baseline="0" dirty="0"/>
                  <a:t> better. On the other hand, t</a:t>
                </a:r>
                <a:r>
                  <a:rPr lang="en-PH" dirty="0"/>
                  <a:t>he learning rate for peer instruction becomes chaotic, with seemingly no trends and having large errors.</a:t>
                </a:r>
                <a:endParaRPr lang="en-PH" baseline="0"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33</a:t>
            </a:fld>
            <a:endParaRPr lang="en-PH"/>
          </a:p>
        </p:txBody>
      </p:sp>
    </p:spTree>
    <p:extLst>
      <p:ext uri="{BB962C8B-B14F-4D97-AF65-F5344CB8AC3E}">
        <p14:creationId xmlns:p14="http://schemas.microsoft.com/office/powerpoint/2010/main" val="2535957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2FAE8-9500-1622-2F53-CF24A3771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5474B-6EAF-AD17-B2CE-E32EDB496751}"/>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a:extLst>
                  <a:ext uri="{FF2B5EF4-FFF2-40B4-BE49-F238E27FC236}">
                    <a16:creationId xmlns:a16="http://schemas.microsoft.com/office/drawing/2014/main" id="{82276E3A-1AA9-A1DA-82D3-274747C13A2A}"/>
                  </a:ext>
                </a:extLst>
              </p:cNvPr>
              <p:cNvSpPr>
                <a:spLocks noGrp="1"/>
              </p:cNvSpPr>
              <p:nvPr>
                <p:ph type="body" idx="1"/>
              </p:nvPr>
            </p:nvSpPr>
            <p:spPr/>
            <p:txBody>
              <a:bodyPr/>
              <a:lstStyle/>
              <a:p>
                <a:r>
                  <a:rPr lang="en-PH" dirty="0"/>
                  <a:t>Another possible reason is that it’s possible that there really that much of a difference for PI when varying heterogeneity. The major difference between these two plots is the scale of the y-axis. The left side graph has steps of 1, while the right side graph has steps of 0.1. Zooming out to the same scale would lead us to the same conclusions as with the homogenous model and previous investigations of the effects of heterogeneity. Heterogeneity does not impact peer instruction as much as traditional instruction.</a:t>
                </a:r>
              </a:p>
              <a:p>
                <a:endParaRPr lang="en-PH" dirty="0"/>
              </a:p>
              <a:p>
                <a:r>
                  <a:rPr lang="en-PH" dirty="0"/>
                  <a:t>Still, this is only a possible explanation and we still can’t rule out possible errors with methodology such as having a equal cut-off points for fitting in all simulations. Because of this, we’ve decided not to use class learning rate </a:t>
                </a:r>
                <a14:m>
                  <m:oMath xmlns:m="http://schemas.openxmlformats.org/officeDocument/2006/math">
                    <m:r>
                      <a:rPr lang="en-PH" b="0" i="1" smtClean="0">
                        <a:latin typeface="Cambria Math" panose="02040503050406030204" pitchFamily="18" charset="0"/>
                      </a:rPr>
                      <m:t>𝑚</m:t>
                    </m:r>
                  </m:oMath>
                </a14:m>
                <a:r>
                  <a:rPr lang="en-PH" dirty="0"/>
                  <a:t> as a metric for class performance</a:t>
                </a:r>
                <a:r>
                  <a:rPr lang="en-PH" baseline="0" dirty="0"/>
                  <a:t> moving forward.</a:t>
                </a:r>
                <a:endParaRPr lang="en-PH" dirty="0"/>
              </a:p>
            </p:txBody>
          </p:sp>
        </mc:Choice>
        <mc:Fallback>
          <p:sp>
            <p:nvSpPr>
              <p:cNvPr id="3" name="Notes Placeholder 2">
                <a:extLst>
                  <a:ext uri="{FF2B5EF4-FFF2-40B4-BE49-F238E27FC236}">
                    <a16:creationId xmlns:a16="http://schemas.microsoft.com/office/drawing/2014/main" id="{82276E3A-1AA9-A1DA-82D3-274747C13A2A}"/>
                  </a:ext>
                </a:extLst>
              </p:cNvPr>
              <p:cNvSpPr>
                <a:spLocks noGrp="1"/>
              </p:cNvSpPr>
              <p:nvPr>
                <p:ph type="body" idx="1"/>
              </p:nvPr>
            </p:nvSpPr>
            <p:spPr/>
            <p:txBody>
              <a:bodyPr/>
              <a:lstStyle/>
              <a:p>
                <a:r>
                  <a:rPr lang="en-PH" dirty="0"/>
                  <a:t>Another possible reason is that it’s possible that there really that much of a difference for PI when varying heterogeneity. The major difference between these two plots is the scale of the y-axis. The left side graph has steps of 1, while the right side graph has steps of 0.1. Zooming out to the same scale would lead us to the same conclusions as with the homogenous model and previous investigations of the effects of heterogeneity. Heterogeneity does not impact peer instruction as much as traditional instruction.</a:t>
                </a:r>
              </a:p>
              <a:p>
                <a:endParaRPr lang="en-PH" dirty="0"/>
              </a:p>
              <a:p>
                <a:r>
                  <a:rPr lang="en-PH" dirty="0"/>
                  <a:t>Still, this is only a possible explanation and we still can’t rule out possible errors with methodology such as having a equal cut-off points for fitting in all simulations. Because of this, we’ve decided not to use class learning rate </a:t>
                </a:r>
                <a:r>
                  <a:rPr lang="en-PH" b="0" i="0">
                    <a:latin typeface="Cambria Math" panose="02040503050406030204" pitchFamily="18" charset="0"/>
                  </a:rPr>
                  <a:t>𝑚</a:t>
                </a:r>
                <a:r>
                  <a:rPr lang="en-PH" dirty="0"/>
                  <a:t> as a metric for class performance</a:t>
                </a:r>
                <a:r>
                  <a:rPr lang="en-PH" baseline="0" dirty="0"/>
                  <a:t> moving forward.</a:t>
                </a:r>
                <a:endParaRPr lang="en-PH" dirty="0"/>
              </a:p>
            </p:txBody>
          </p:sp>
        </mc:Fallback>
      </mc:AlternateContent>
      <p:sp>
        <p:nvSpPr>
          <p:cNvPr id="4" name="Slide Number Placeholder 3">
            <a:extLst>
              <a:ext uri="{FF2B5EF4-FFF2-40B4-BE49-F238E27FC236}">
                <a16:creationId xmlns:a16="http://schemas.microsoft.com/office/drawing/2014/main" id="{10084D3D-3610-5C5F-24D6-CEACCCC71432}"/>
              </a:ext>
            </a:extLst>
          </p:cNvPr>
          <p:cNvSpPr>
            <a:spLocks noGrp="1"/>
          </p:cNvSpPr>
          <p:nvPr>
            <p:ph type="sldNum" sz="quarter" idx="5"/>
          </p:nvPr>
        </p:nvSpPr>
        <p:spPr/>
        <p:txBody>
          <a:bodyPr/>
          <a:lstStyle/>
          <a:p>
            <a:fld id="{99E4DEC7-B541-49CD-9364-4AC7105E6440}" type="slidenum">
              <a:rPr lang="en-PH" smtClean="0"/>
              <a:t>34</a:t>
            </a:fld>
            <a:endParaRPr lang="en-PH"/>
          </a:p>
        </p:txBody>
      </p:sp>
    </p:spTree>
    <p:extLst>
      <p:ext uri="{BB962C8B-B14F-4D97-AF65-F5344CB8AC3E}">
        <p14:creationId xmlns:p14="http://schemas.microsoft.com/office/powerpoint/2010/main" val="1700898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PH" dirty="0"/>
                  <a:t>Just as we did for the homogenous model, we can investigate the effect of class size </a:t>
                </a:r>
                <a14:m>
                  <m:oMath xmlns:m="http://schemas.openxmlformats.org/officeDocument/2006/math">
                    <m:r>
                      <a:rPr lang="en-PH" b="0" i="1" smtClean="0">
                        <a:latin typeface="Cambria Math" panose="02040503050406030204" pitchFamily="18" charset="0"/>
                      </a:rPr>
                      <m:t>𝑁</m:t>
                    </m:r>
                  </m:oMath>
                </a14:m>
                <a:r>
                  <a:rPr lang="en-PH" dirty="0"/>
                  <a:t> with</a:t>
                </a:r>
                <a:r>
                  <a:rPr lang="en-PH" baseline="0" dirty="0"/>
                  <a:t> time to learn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𝑡</m:t>
                        </m:r>
                      </m:e>
                      <m:sub>
                        <m:r>
                          <a:rPr lang="en-PH" b="0" i="1" baseline="0" smtClean="0">
                            <a:latin typeface="Cambria Math" panose="02040503050406030204" pitchFamily="18" charset="0"/>
                          </a:rPr>
                          <m:t>𝑚𝑎𝑥</m:t>
                        </m:r>
                      </m:sub>
                    </m:sSub>
                  </m:oMath>
                </a14:m>
                <a:r>
                  <a:rPr lang="en-PH" dirty="0"/>
                  <a:t>. The</a:t>
                </a:r>
                <a:r>
                  <a:rPr lang="en-PH" baseline="0" dirty="0"/>
                  <a:t> plot on the left show results for a homogenous case, while the plot on the right shows the results for a highly heterogenous case. For both plots, square symbols represent peer instruction’s inner corner seating arrangement and circles represent traditional instruction. Different colors also correspond to different </a:t>
                </a:r>
                <a14:m>
                  <m:oMath xmlns:m="http://schemas.openxmlformats.org/officeDocument/2006/math">
                    <m:sSub>
                      <m:sSubPr>
                        <m:ctrlPr>
                          <a:rPr lang="en-PH" b="0" i="1" baseline="0" smtClean="0">
                            <a:latin typeface="Cambria Math" panose="02040503050406030204" pitchFamily="18" charset="0"/>
                          </a:rPr>
                        </m:ctrlPr>
                      </m:sSubPr>
                      <m:e>
                        <m:r>
                          <a:rPr lang="en-PH" b="0" i="1" baseline="0" smtClean="0">
                            <a:latin typeface="Cambria Math" panose="02040503050406030204" pitchFamily="18" charset="0"/>
                          </a:rPr>
                          <m:t>𝜌</m:t>
                        </m:r>
                      </m:e>
                      <m:sub>
                        <m:r>
                          <a:rPr lang="en-PH" b="0" i="1" baseline="0" smtClean="0">
                            <a:latin typeface="Cambria Math" panose="02040503050406030204" pitchFamily="18" charset="0"/>
                          </a:rPr>
                          <m:t>0</m:t>
                        </m:r>
                      </m:sub>
                    </m:sSub>
                  </m:oMath>
                </a14:m>
                <a:r>
                  <a:rPr lang="en-PH" baseline="0" dirty="0"/>
                  <a:t> values. </a:t>
                </a:r>
              </a:p>
              <a:p>
                <a:endParaRPr lang="en-PH" baseline="0" dirty="0"/>
              </a:p>
              <a:p>
                <a:r>
                  <a:rPr lang="en-PH" baseline="0" dirty="0"/>
                  <a:t>Here we can observe two effects stemming from heterogeneity: </a:t>
                </a:r>
              </a:p>
              <a:p>
                <a:endParaRPr lang="en-PH" baseline="0" dirty="0"/>
              </a:p>
              <a:p>
                <a:pPr marL="228600" indent="-228600">
                  <a:buAutoNum type="arabicParenBoth"/>
                </a:pPr>
                <a:r>
                  <a:rPr lang="en-PH" baseline="0" dirty="0"/>
                  <a:t>First, traditional instruction shifts up compared to their peer instruction counterparts, even to the point where we no longer see the cross over points that we see in the homogenous case. This means that for highly heterogenous classrooms, regardless of class size, peer instruction will always perform better.</a:t>
                </a:r>
              </a:p>
              <a:p>
                <a:pPr marL="228600" indent="-228600">
                  <a:buAutoNum type="arabicParenBoth"/>
                </a:pPr>
                <a:endParaRPr lang="en-PH" baseline="0" dirty="0"/>
              </a:p>
              <a:p>
                <a:pPr marL="228600" indent="-228600">
                  <a:buAutoNum type="arabicParenBoth"/>
                </a:pPr>
                <a:r>
                  <a:rPr lang="en-PH" baseline="0" dirty="0"/>
                  <a:t>Second, that slopes for these lines become more uniform compared to the homogenous case. The slopes of traditional and peer instruction start to look the same, even despite the observed advantage of traditional instruction in its size invariability.</a:t>
                </a:r>
                <a:endParaRPr lang="en-PH" dirty="0"/>
              </a:p>
            </p:txBody>
          </p:sp>
        </mc:Choice>
        <mc:Fallback>
          <p:sp>
            <p:nvSpPr>
              <p:cNvPr id="3" name="Notes Placeholder 2"/>
              <p:cNvSpPr>
                <a:spLocks noGrp="1"/>
              </p:cNvSpPr>
              <p:nvPr>
                <p:ph type="body" idx="1"/>
              </p:nvPr>
            </p:nvSpPr>
            <p:spPr/>
            <p:txBody>
              <a:bodyPr/>
              <a:lstStyle/>
              <a:p>
                <a:r>
                  <a:rPr lang="en-PH" dirty="0"/>
                  <a:t>Just as we did for the homogenous model, we can investigate the effect of class size </a:t>
                </a:r>
                <a:r>
                  <a:rPr lang="en-PH" b="0" i="0">
                    <a:latin typeface="Cambria Math" panose="02040503050406030204" pitchFamily="18" charset="0"/>
                  </a:rPr>
                  <a:t>𝑁</a:t>
                </a:r>
                <a:r>
                  <a:rPr lang="en-PH" dirty="0"/>
                  <a:t> with</a:t>
                </a:r>
                <a:r>
                  <a:rPr lang="en-PH" baseline="0" dirty="0"/>
                  <a:t> time to learn </a:t>
                </a:r>
                <a:r>
                  <a:rPr lang="en-PH" b="0" i="0" baseline="0">
                    <a:latin typeface="Cambria Math" panose="02040503050406030204" pitchFamily="18" charset="0"/>
                  </a:rPr>
                  <a:t>𝑡_𝑚𝑎𝑥</a:t>
                </a:r>
                <a:r>
                  <a:rPr lang="en-PH" dirty="0"/>
                  <a:t>. The</a:t>
                </a:r>
                <a:r>
                  <a:rPr lang="en-PH" baseline="0" dirty="0"/>
                  <a:t> plot on the left show results for a homogenous case, while the plot on the right shows the results for a highly heterogenous case. For both plots, square symbols represent peer instruction’s inner corner seating arrangement and circles represent traditional instruction. Different colors also correspond to different </a:t>
                </a:r>
                <a:r>
                  <a:rPr lang="en-PH" b="0" i="0" baseline="0">
                    <a:latin typeface="Cambria Math" panose="02040503050406030204" pitchFamily="18" charset="0"/>
                  </a:rPr>
                  <a:t>𝜌_0</a:t>
                </a:r>
                <a:r>
                  <a:rPr lang="en-PH" baseline="0" dirty="0"/>
                  <a:t> values. </a:t>
                </a:r>
              </a:p>
              <a:p>
                <a:endParaRPr lang="en-PH" baseline="0" dirty="0"/>
              </a:p>
              <a:p>
                <a:r>
                  <a:rPr lang="en-PH" baseline="0" dirty="0"/>
                  <a:t>Here we can observe two effects stemming from heterogeneity: </a:t>
                </a:r>
              </a:p>
              <a:p>
                <a:endParaRPr lang="en-PH" baseline="0" dirty="0"/>
              </a:p>
              <a:p>
                <a:pPr marL="228600" indent="-228600">
                  <a:buAutoNum type="arabicParenBoth"/>
                </a:pPr>
                <a:r>
                  <a:rPr lang="en-PH" baseline="0" dirty="0"/>
                  <a:t>First, traditional instruction shifts up compared to their peer instruction counterparts, even to the point where we no longer see the cross over points that we see in the homogenous case. This means that for highly heterogenous classrooms, regardless of class size, peer instruction will always perform better.</a:t>
                </a:r>
              </a:p>
              <a:p>
                <a:pPr marL="228600" indent="-228600">
                  <a:buAutoNum type="arabicParenBoth"/>
                </a:pPr>
                <a:endParaRPr lang="en-PH" baseline="0" dirty="0"/>
              </a:p>
              <a:p>
                <a:pPr marL="228600" indent="-228600">
                  <a:buAutoNum type="arabicParenBoth"/>
                </a:pPr>
                <a:r>
                  <a:rPr lang="en-PH" baseline="0" dirty="0"/>
                  <a:t>Second, that slopes for these lines become more uniform compared to the homogenous case. The slopes of traditional and peer instruction start to look the same, even despite the observed advantage of traditional instruction in its size invariability.</a:t>
                </a:r>
                <a:endParaRPr lang="en-PH"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35</a:t>
            </a:fld>
            <a:endParaRPr lang="en-PH"/>
          </a:p>
        </p:txBody>
      </p:sp>
    </p:spTree>
    <p:extLst>
      <p:ext uri="{BB962C8B-B14F-4D97-AF65-F5344CB8AC3E}">
        <p14:creationId xmlns:p14="http://schemas.microsoft.com/office/powerpoint/2010/main" val="1566326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PH" dirty="0"/>
                  <a:t>These plots give an overview of how our input parameters for the heterogenous case </a:t>
                </a:r>
                <a14:m>
                  <m:oMath xmlns:m="http://schemas.openxmlformats.org/officeDocument/2006/math">
                    <m:r>
                      <a:rPr lang="en-PH" b="0" i="1" smtClean="0">
                        <a:latin typeface="Cambria Math" panose="02040503050406030204" pitchFamily="18" charset="0"/>
                      </a:rPr>
                      <m:t>𝐿</m:t>
                    </m:r>
                  </m:oMath>
                </a14:m>
                <a:r>
                  <a:rPr lang="en-PH" dirty="0"/>
                  <a:t>,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oMath>
                </a14:m>
                <a:r>
                  <a:rPr lang="en-PH" dirty="0"/>
                  <a:t>, and </a:t>
                </a:r>
                <a14:m>
                  <m:oMath xmlns:m="http://schemas.openxmlformats.org/officeDocument/2006/math">
                    <m:r>
                      <a:rPr lang="en-PH" b="0" i="1" smtClean="0">
                        <a:latin typeface="Cambria Math" panose="02040503050406030204" pitchFamily="18" charset="0"/>
                      </a:rPr>
                      <m:t>𝛿𝜆</m:t>
                    </m:r>
                  </m:oMath>
                </a14:m>
                <a:r>
                  <a:rPr lang="en-PH" dirty="0"/>
                  <a:t> affect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The blue surface</a:t>
                </a:r>
                <a:r>
                  <a:rPr lang="en-PH" baseline="0" dirty="0"/>
                  <a:t> represents the inner corner SA as a representative of peer instruction, while the orange surface represents traditional instruction.</a:t>
                </a:r>
              </a:p>
              <a:p>
                <a:endParaRPr lang="en-PH" baseline="0" dirty="0"/>
              </a:p>
              <a:p>
                <a:r>
                  <a:rPr lang="en-PH" dirty="0"/>
                  <a:t>This confirms our previous findings that peer instruction is better for small, slow, and highly heterogenous classes. However, it also shows us how peer instruction can be a safe option if one has to decide between one method of instruction over the other. While traditional instruction can sometimes be advantageous over peer instruction, the difference between them in terms of time to learn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𝑡</m:t>
                        </m:r>
                      </m:e>
                      <m:sub>
                        <m:r>
                          <a:rPr lang="en-PH" b="0" i="1" smtClean="0">
                            <a:latin typeface="Cambria Math" panose="02040503050406030204" pitchFamily="18" charset="0"/>
                          </a:rPr>
                          <m:t>𝑚𝑎𝑥</m:t>
                        </m:r>
                      </m:sub>
                    </m:sSub>
                  </m:oMath>
                </a14:m>
                <a:r>
                  <a:rPr lang="en-PH" dirty="0"/>
                  <a:t> is never that big. However in cases where peer instruction is advantageous</a:t>
                </a:r>
                <a:r>
                  <a:rPr lang="en-PH" baseline="0" dirty="0"/>
                  <a:t>, it could prove to be hugely advantageous – such is what we see in the corner of high </a:t>
                </a:r>
                <a14:m>
                  <m:oMath xmlns:m="http://schemas.openxmlformats.org/officeDocument/2006/math">
                    <m:r>
                      <a:rPr lang="en-PH" b="0" i="1" baseline="0" smtClean="0">
                        <a:latin typeface="Cambria Math" panose="02040503050406030204" pitchFamily="18" charset="0"/>
                      </a:rPr>
                      <m:t>𝛿𝜆</m:t>
                    </m:r>
                  </m:oMath>
                </a14:m>
                <a:r>
                  <a:rPr lang="en-PH" dirty="0"/>
                  <a:t> and low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oMath>
                </a14:m>
                <a:r>
                  <a:rPr lang="en-PH" dirty="0"/>
                  <a:t> values.</a:t>
                </a:r>
              </a:p>
            </p:txBody>
          </p:sp>
        </mc:Choice>
        <mc:Fallback>
          <p:sp>
            <p:nvSpPr>
              <p:cNvPr id="3" name="Notes Placeholder 2"/>
              <p:cNvSpPr>
                <a:spLocks noGrp="1"/>
              </p:cNvSpPr>
              <p:nvPr>
                <p:ph type="body" idx="1"/>
              </p:nvPr>
            </p:nvSpPr>
            <p:spPr/>
            <p:txBody>
              <a:bodyPr/>
              <a:lstStyle/>
              <a:p>
                <a:r>
                  <a:rPr lang="en-PH" dirty="0"/>
                  <a:t>These plots give an overview of how our input parameters for the heterogenous case </a:t>
                </a:r>
                <a:r>
                  <a:rPr lang="en-PH" b="0" i="0">
                    <a:latin typeface="Cambria Math" panose="02040503050406030204" pitchFamily="18" charset="0"/>
                  </a:rPr>
                  <a:t>𝐿</a:t>
                </a:r>
                <a:r>
                  <a:rPr lang="en-PH" dirty="0"/>
                  <a:t>, </a:t>
                </a:r>
                <a:r>
                  <a:rPr lang="en-PH" b="0" i="0">
                    <a:latin typeface="Cambria Math" panose="02040503050406030204" pitchFamily="18" charset="0"/>
                  </a:rPr>
                  <a:t>𝜌_0</a:t>
                </a:r>
                <a:r>
                  <a:rPr lang="en-PH" dirty="0"/>
                  <a:t>, and </a:t>
                </a:r>
                <a:r>
                  <a:rPr lang="en-PH" b="0" i="0">
                    <a:latin typeface="Cambria Math" panose="02040503050406030204" pitchFamily="18" charset="0"/>
                  </a:rPr>
                  <a:t>𝛿𝜆</a:t>
                </a:r>
                <a:r>
                  <a:rPr lang="en-PH" dirty="0"/>
                  <a:t> affect </a:t>
                </a:r>
                <a:r>
                  <a:rPr lang="en-PH" b="0" i="0">
                    <a:latin typeface="Cambria Math" panose="02040503050406030204" pitchFamily="18" charset="0"/>
                  </a:rPr>
                  <a:t>𝑡_𝑚𝑎𝑥</a:t>
                </a:r>
                <a:r>
                  <a:rPr lang="en-PH" dirty="0"/>
                  <a:t>. The blue surface</a:t>
                </a:r>
                <a:r>
                  <a:rPr lang="en-PH" baseline="0" dirty="0"/>
                  <a:t> represents the inner corner SA as a representative of peer instruction, while the orange surface represents traditional instruction.</a:t>
                </a:r>
              </a:p>
              <a:p>
                <a:endParaRPr lang="en-PH" baseline="0" dirty="0"/>
              </a:p>
              <a:p>
                <a:r>
                  <a:rPr lang="en-PH" dirty="0"/>
                  <a:t>This confirms our previous findings that peer instruction is better for small, slow, and highly heterogenous classes. However, it also shows us how peer instruction can be a safe option if one has to decide between one method of instruction over the other. While traditional instruction can sometimes be advantageous over peer instruction, the difference between them in terms of time to learn </a:t>
                </a:r>
                <a:r>
                  <a:rPr lang="en-PH" b="0" i="0">
                    <a:latin typeface="Cambria Math" panose="02040503050406030204" pitchFamily="18" charset="0"/>
                  </a:rPr>
                  <a:t>𝑡_𝑚𝑎𝑥</a:t>
                </a:r>
                <a:r>
                  <a:rPr lang="en-PH" dirty="0"/>
                  <a:t> is never that big. However in cases where peer instruction is advantageous</a:t>
                </a:r>
                <a:r>
                  <a:rPr lang="en-PH" baseline="0" dirty="0"/>
                  <a:t>, it could prove to be hugely advantageous – such is what we see in the corner of high </a:t>
                </a:r>
                <a:r>
                  <a:rPr lang="en-PH" b="0" i="0" baseline="0">
                    <a:latin typeface="Cambria Math" panose="02040503050406030204" pitchFamily="18" charset="0"/>
                  </a:rPr>
                  <a:t>𝛿𝜆</a:t>
                </a:r>
                <a:r>
                  <a:rPr lang="en-PH" dirty="0"/>
                  <a:t> and low </a:t>
                </a:r>
                <a:r>
                  <a:rPr lang="en-PH" b="0" i="0">
                    <a:latin typeface="Cambria Math" panose="02040503050406030204" pitchFamily="18" charset="0"/>
                  </a:rPr>
                  <a:t>𝜌_0</a:t>
                </a:r>
                <a:r>
                  <a:rPr lang="en-PH" dirty="0"/>
                  <a:t> values.</a:t>
                </a:r>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36</a:t>
            </a:fld>
            <a:endParaRPr lang="en-PH"/>
          </a:p>
        </p:txBody>
      </p:sp>
    </p:spTree>
    <p:extLst>
      <p:ext uri="{BB962C8B-B14F-4D97-AF65-F5344CB8AC3E}">
        <p14:creationId xmlns:p14="http://schemas.microsoft.com/office/powerpoint/2010/main" val="1360680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2D983-0484-F919-AF75-F3F3D2890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3FABB5-E74A-6094-6DB7-B574378BC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DC51B-497A-90EE-7A7B-0E412D3A1827}"/>
              </a:ext>
            </a:extLst>
          </p:cNvPr>
          <p:cNvSpPr>
            <a:spLocks noGrp="1"/>
          </p:cNvSpPr>
          <p:nvPr>
            <p:ph type="body" idx="1"/>
          </p:nvPr>
        </p:nvSpPr>
        <p:spPr/>
        <p:txBody>
          <a:bodyPr/>
          <a:lstStyle/>
          <a:p>
            <a:r>
              <a:rPr lang="en-PH" dirty="0"/>
              <a:t>To conclude, we found that</a:t>
            </a:r>
          </a:p>
          <a:p>
            <a:pPr marL="228600" indent="-228600">
              <a:buAutoNum type="arabicPeriod"/>
            </a:pPr>
            <a:r>
              <a:rPr lang="en-PH" dirty="0"/>
              <a:t>Traditional instruction is more sensitive to variations in the students’ individual learning rate</a:t>
            </a:r>
          </a:p>
          <a:p>
            <a:pPr marL="228600" indent="-228600">
              <a:buAutoNum type="arabicPeriod"/>
            </a:pPr>
            <a:r>
              <a:rPr lang="en-PH" dirty="0"/>
              <a:t>Traditional instruction has more students learning earlier but takes more time to get all the students in class to learn</a:t>
            </a:r>
          </a:p>
          <a:p>
            <a:pPr marL="228600" indent="-228600">
              <a:buAutoNum type="arabicPeriod"/>
            </a:pPr>
            <a:r>
              <a:rPr lang="en-PH" dirty="0"/>
              <a:t>Peer instruction is not so dependent on students’ individual learning rate but is dependent on initial conditions and classroom geometry</a:t>
            </a:r>
          </a:p>
          <a:p>
            <a:pPr marL="228600" indent="-228600">
              <a:buAutoNum type="arabicPeriod"/>
            </a:pPr>
            <a:r>
              <a:rPr lang="en-PH" dirty="0"/>
              <a:t>Among the seating arrangements considered, the inner corner arrangement performed the best</a:t>
            </a:r>
          </a:p>
          <a:p>
            <a:pPr marL="228600" indent="-228600">
              <a:buAutoNum type="arabicPeriod"/>
            </a:pPr>
            <a:r>
              <a:rPr lang="en-PH" dirty="0"/>
              <a:t>Peer instruction has a lower class learning rate but takes less time to get all the students in the class to learn</a:t>
            </a:r>
          </a:p>
          <a:p>
            <a:pPr marL="228600" indent="-228600">
              <a:buAutoNum type="arabicPeriod"/>
            </a:pPr>
            <a:r>
              <a:rPr lang="en-PH" dirty="0"/>
              <a:t>Peer instruction proves to be a safe option when choosing only one method of instruction</a:t>
            </a:r>
          </a:p>
        </p:txBody>
      </p:sp>
      <p:sp>
        <p:nvSpPr>
          <p:cNvPr id="4" name="Slide Number Placeholder 3">
            <a:extLst>
              <a:ext uri="{FF2B5EF4-FFF2-40B4-BE49-F238E27FC236}">
                <a16:creationId xmlns:a16="http://schemas.microsoft.com/office/drawing/2014/main" id="{7C14F431-1109-8939-C7C6-9B39967F1420}"/>
              </a:ext>
            </a:extLst>
          </p:cNvPr>
          <p:cNvSpPr>
            <a:spLocks noGrp="1"/>
          </p:cNvSpPr>
          <p:nvPr>
            <p:ph type="sldNum" sz="quarter" idx="5"/>
          </p:nvPr>
        </p:nvSpPr>
        <p:spPr/>
        <p:txBody>
          <a:bodyPr/>
          <a:lstStyle/>
          <a:p>
            <a:fld id="{99E4DEC7-B541-49CD-9364-4AC7105E6440}" type="slidenum">
              <a:rPr lang="en-PH" smtClean="0"/>
              <a:t>37</a:t>
            </a:fld>
            <a:endParaRPr lang="en-PH"/>
          </a:p>
        </p:txBody>
      </p:sp>
    </p:spTree>
    <p:extLst>
      <p:ext uri="{BB962C8B-B14F-4D97-AF65-F5344CB8AC3E}">
        <p14:creationId xmlns:p14="http://schemas.microsoft.com/office/powerpoint/2010/main" val="420280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Of course, in the end, our model does not perfectly model reality. Our model only deals with binary state agents. Besides adding granularity, it also hinders us from implementing a similarity effect mentioned in some papers where students learn better when grouped together with others who have the same aptitude regardless of their actual aptitude. We also did not consider anisotropy in learning which could very well be something that happens in the classroom.</a:t>
            </a:r>
          </a:p>
          <a:p>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 few of the big differences we have when compared to other research are our choice of metrics and our findings on the optimal seating arrangements. Our focus in this research was on class learning instead of individual learning as many others have focused on and measured via pre-tests and post-tests. Our findings regarding the optimal SA actually differs from the findings of Dr. Roxas-Villanueva et. al. in their 2010 paper. We suspect this is because of the mentioned limitations, specifically the lack of implementation of the similarity effect.</a:t>
            </a:r>
          </a:p>
          <a:p>
            <a:endParaRPr lang="en-PH" dirty="0"/>
          </a:p>
          <a:p>
            <a:r>
              <a:rPr lang="en-PH" dirty="0"/>
              <a:t>But even with these limitations and differences, we were still able to arrive at the same conclusions as many other researches – that peer instruction can perform as good as or even better than traditional instruction, and that both methods are more effective with homogenous classes.</a:t>
            </a:r>
          </a:p>
          <a:p>
            <a:endParaRPr lang="en-PH" dirty="0"/>
          </a:p>
          <a:p>
            <a:endParaRPr lang="en-PH" dirty="0"/>
          </a:p>
          <a:p>
            <a:endParaRPr lang="en-PH" dirty="0"/>
          </a:p>
          <a:p>
            <a:endParaRPr lang="en-PH" dirty="0"/>
          </a:p>
          <a:p>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38</a:t>
            </a:fld>
            <a:endParaRPr lang="en-PH"/>
          </a:p>
        </p:txBody>
      </p:sp>
    </p:spTree>
    <p:extLst>
      <p:ext uri="{BB962C8B-B14F-4D97-AF65-F5344CB8AC3E}">
        <p14:creationId xmlns:p14="http://schemas.microsoft.com/office/powerpoint/2010/main" val="1879102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FB129-2C0A-06E9-96BA-BEAC05969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4DD3E1-C0F9-4B1C-2829-394B4C140B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779C7-A266-9D78-3AB5-77AE7AD83D6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0AC13DB0-263D-83E4-482D-20BEC9381BB8}"/>
              </a:ext>
            </a:extLst>
          </p:cNvPr>
          <p:cNvSpPr>
            <a:spLocks noGrp="1"/>
          </p:cNvSpPr>
          <p:nvPr>
            <p:ph type="sldNum" sz="quarter" idx="5"/>
          </p:nvPr>
        </p:nvSpPr>
        <p:spPr/>
        <p:txBody>
          <a:bodyPr/>
          <a:lstStyle/>
          <a:p>
            <a:fld id="{99E4DEC7-B541-49CD-9364-4AC7105E6440}" type="slidenum">
              <a:rPr lang="en-PH" smtClean="0"/>
              <a:t>39</a:t>
            </a:fld>
            <a:endParaRPr lang="en-PH"/>
          </a:p>
        </p:txBody>
      </p:sp>
    </p:spTree>
    <p:extLst>
      <p:ext uri="{BB962C8B-B14F-4D97-AF65-F5344CB8AC3E}">
        <p14:creationId xmlns:p14="http://schemas.microsoft.com/office/powerpoint/2010/main" val="2303682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Left:</a:t>
            </a:r>
          </a:p>
          <a:p>
            <a:r>
              <a:rPr lang="en-PH" dirty="0"/>
              <a:t>Size does not affect traditional</a:t>
            </a:r>
          </a:p>
          <a:p>
            <a:r>
              <a:rPr lang="en-PH" dirty="0"/>
              <a:t>Delay ulit </a:t>
            </a:r>
            <a:r>
              <a:rPr lang="en-PH" dirty="0" err="1"/>
              <a:t>yung</a:t>
            </a:r>
            <a:r>
              <a:rPr lang="en-PH" dirty="0"/>
              <a:t> effect </a:t>
            </a:r>
            <a:r>
              <a:rPr lang="en-PH" dirty="0" err="1"/>
              <a:t>sa</a:t>
            </a:r>
            <a:r>
              <a:rPr lang="en-PH" dirty="0"/>
              <a:t> PI. Scales with size</a:t>
            </a:r>
          </a:p>
        </p:txBody>
      </p:sp>
      <p:sp>
        <p:nvSpPr>
          <p:cNvPr id="4" name="Slide Number Placeholder 3"/>
          <p:cNvSpPr>
            <a:spLocks noGrp="1"/>
          </p:cNvSpPr>
          <p:nvPr>
            <p:ph type="sldNum" sz="quarter" idx="5"/>
          </p:nvPr>
        </p:nvSpPr>
        <p:spPr/>
        <p:txBody>
          <a:bodyPr/>
          <a:lstStyle/>
          <a:p>
            <a:fld id="{99E4DEC7-B541-49CD-9364-4AC7105E6440}" type="slidenum">
              <a:rPr lang="en-PH" smtClean="0"/>
              <a:t>41</a:t>
            </a:fld>
            <a:endParaRPr lang="en-PH"/>
          </a:p>
        </p:txBody>
      </p:sp>
    </p:spTree>
    <p:extLst>
      <p:ext uri="{BB962C8B-B14F-4D97-AF65-F5344CB8AC3E}">
        <p14:creationId xmlns:p14="http://schemas.microsoft.com/office/powerpoint/2010/main" val="29497292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882E2-05D8-F7F8-4942-768031E78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868E1-24F2-9EB8-D5B0-17FE23F13C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E05AC2-BC56-A2F6-4BFF-A2565212ECAF}"/>
              </a:ext>
            </a:extLst>
          </p:cNvPr>
          <p:cNvSpPr>
            <a:spLocks noGrp="1"/>
          </p:cNvSpPr>
          <p:nvPr>
            <p:ph type="body" idx="1"/>
          </p:nvPr>
        </p:nvSpPr>
        <p:spPr/>
        <p:txBody>
          <a:bodyPr/>
          <a:lstStyle/>
          <a:p>
            <a:r>
              <a:rPr lang="en-PH" dirty="0"/>
              <a:t>Random: mixes both – least extreme of OC and C</a:t>
            </a:r>
          </a:p>
          <a:p>
            <a:r>
              <a:rPr lang="en-PH" dirty="0"/>
              <a:t>IC: optimized</a:t>
            </a:r>
          </a:p>
          <a:p>
            <a:r>
              <a:rPr lang="en-PH" dirty="0"/>
              <a:t>T: baseline</a:t>
            </a:r>
          </a:p>
        </p:txBody>
      </p:sp>
      <p:sp>
        <p:nvSpPr>
          <p:cNvPr id="4" name="Slide Number Placeholder 3">
            <a:extLst>
              <a:ext uri="{FF2B5EF4-FFF2-40B4-BE49-F238E27FC236}">
                <a16:creationId xmlns:a16="http://schemas.microsoft.com/office/drawing/2014/main" id="{8FA31F61-C445-DFAE-A90D-3C25E5D4F9E1}"/>
              </a:ext>
            </a:extLst>
          </p:cNvPr>
          <p:cNvSpPr>
            <a:spLocks noGrp="1"/>
          </p:cNvSpPr>
          <p:nvPr>
            <p:ph type="sldNum" sz="quarter" idx="5"/>
          </p:nvPr>
        </p:nvSpPr>
        <p:spPr/>
        <p:txBody>
          <a:bodyPr/>
          <a:lstStyle/>
          <a:p>
            <a:fld id="{99E4DEC7-B541-49CD-9364-4AC7105E6440}" type="slidenum">
              <a:rPr lang="en-PH" smtClean="0"/>
              <a:t>42</a:t>
            </a:fld>
            <a:endParaRPr lang="en-PH"/>
          </a:p>
        </p:txBody>
      </p:sp>
    </p:spTree>
    <p:extLst>
      <p:ext uri="{BB962C8B-B14F-4D97-AF65-F5344CB8AC3E}">
        <p14:creationId xmlns:p14="http://schemas.microsoft.com/office/powerpoint/2010/main" val="2530617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Well, peer instruction has proven to yield higher test scores. More students scored higher for both conceptual and problem-solving problems, and less students scored extremely low scores.</a:t>
            </a:r>
          </a:p>
          <a:p>
            <a:endParaRPr lang="en-PH" dirty="0"/>
          </a:p>
          <a:p>
            <a:r>
              <a:rPr lang="en-PH" dirty="0"/>
              <a:t>Research has also shown that students can learn even when nobody in their peer discussion group knew the answer to the concept test, dismissing the notion that peer instruction is purely </a:t>
            </a:r>
            <a:r>
              <a:rPr lang="en-PH" dirty="0" err="1"/>
              <a:t>transmissionist</a:t>
            </a:r>
            <a:r>
              <a:rPr lang="en-PH" dirty="0"/>
              <a:t>. This goes hand-in-hand with a lack of background knowledge not negatively impacting the effectiveness of peer instruction.</a:t>
            </a:r>
          </a:p>
          <a:p>
            <a:endParaRPr lang="en-PH" dirty="0"/>
          </a:p>
          <a:p>
            <a:r>
              <a:rPr lang="en-PH" dirty="0"/>
              <a:t>Having a student centered method of instruction also reduced student attrition, meaning less students dropped their courses.</a:t>
            </a:r>
          </a:p>
          <a:p>
            <a:endParaRPr lang="en-PH" dirty="0"/>
          </a:p>
          <a:p>
            <a:r>
              <a:rPr lang="en-PH" dirty="0"/>
              <a:t>Surely a method of instruction that has all these benefits is worth digging deeper into.</a:t>
            </a:r>
          </a:p>
          <a:p>
            <a:r>
              <a:rPr lang="en-PH" dirty="0"/>
              <a:t> </a:t>
            </a:r>
          </a:p>
          <a:p>
            <a:endParaRPr lang="en-PH" dirty="0"/>
          </a:p>
          <a:p>
            <a:r>
              <a:rPr lang="en-PH" dirty="0"/>
              <a:t>Details left unwritten:</a:t>
            </a:r>
          </a:p>
          <a:p>
            <a:pPr marL="171450" indent="-171450">
              <a:buFontTx/>
              <a:buChar char="-"/>
            </a:pPr>
            <a:r>
              <a:rPr lang="en-PH" dirty="0"/>
              <a:t>Students did good in isomorphic questions</a:t>
            </a:r>
          </a:p>
          <a:p>
            <a:pPr marL="171450" indent="-171450">
              <a:buFontTx/>
              <a:buChar char="-"/>
            </a:pPr>
            <a:r>
              <a:rPr lang="en-PH" dirty="0"/>
              <a:t>Some learned better when no one in the group knew the answer </a:t>
            </a:r>
            <a:r>
              <a:rPr lang="en-PH" dirty="0" err="1"/>
              <a:t>bec</a:t>
            </a:r>
            <a:r>
              <a:rPr lang="en-PH" dirty="0"/>
              <a:t> they were forced to engage with the material</a:t>
            </a:r>
          </a:p>
          <a:p>
            <a:pPr marL="171450" lvl="0" indent="-171450">
              <a:buFontTx/>
              <a:buChar char="-"/>
            </a:pPr>
            <a:r>
              <a:rPr lang="en-PH" dirty="0"/>
              <a:t>PI is not </a:t>
            </a:r>
            <a:r>
              <a:rPr lang="en-PH" dirty="0" err="1"/>
              <a:t>transmissionist</a:t>
            </a:r>
            <a:endParaRPr lang="en-PH" dirty="0"/>
          </a:p>
        </p:txBody>
      </p:sp>
      <p:sp>
        <p:nvSpPr>
          <p:cNvPr id="4" name="Slide Number Placeholder 3"/>
          <p:cNvSpPr>
            <a:spLocks noGrp="1"/>
          </p:cNvSpPr>
          <p:nvPr>
            <p:ph type="sldNum" sz="quarter" idx="5"/>
          </p:nvPr>
        </p:nvSpPr>
        <p:spPr/>
        <p:txBody>
          <a:bodyPr/>
          <a:lstStyle/>
          <a:p>
            <a:fld id="{99E4DEC7-B541-49CD-9364-4AC7105E6440}" type="slidenum">
              <a:rPr lang="en-PH" smtClean="0"/>
              <a:t>6</a:t>
            </a:fld>
            <a:endParaRPr lang="en-PH"/>
          </a:p>
        </p:txBody>
      </p:sp>
    </p:spTree>
    <p:extLst>
      <p:ext uri="{BB962C8B-B14F-4D97-AF65-F5344CB8AC3E}">
        <p14:creationId xmlns:p14="http://schemas.microsoft.com/office/powerpoint/2010/main" val="4281602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And people have!</a:t>
            </a:r>
          </a:p>
          <a:p>
            <a:endParaRPr lang="en-PH" dirty="0"/>
          </a:p>
          <a:p>
            <a:r>
              <a:rPr lang="en-PH" dirty="0"/>
              <a:t>Nitta et al in 2001 have devised differential equations to model learning in the classroom for peer instruction. However, differential equations fail to take into account spatial effects and dynamics that might affect the system</a:t>
            </a:r>
          </a:p>
          <a:p>
            <a:endParaRPr lang="en-PH" dirty="0"/>
          </a:p>
          <a:p>
            <a:r>
              <a:rPr lang="en-PH" dirty="0"/>
              <a:t>There have also been works that modelled learning in the classroom as an </a:t>
            </a:r>
            <a:r>
              <a:rPr lang="en-PH" dirty="0" err="1"/>
              <a:t>Ising</a:t>
            </a:r>
            <a:r>
              <a:rPr lang="en-PH" dirty="0"/>
              <a:t> model – something very familiar with us physicist. However, using the </a:t>
            </a:r>
            <a:r>
              <a:rPr lang="en-PH" dirty="0" err="1"/>
              <a:t>ising</a:t>
            </a:r>
            <a:r>
              <a:rPr lang="en-PH" dirty="0"/>
              <a:t> model makes it hard to dictate how agents interact with each other in the model.</a:t>
            </a:r>
          </a:p>
          <a:p>
            <a:endParaRPr lang="en-PH" dirty="0"/>
          </a:p>
          <a:p>
            <a:r>
              <a:rPr lang="en-PH" dirty="0"/>
              <a:t>Neural networks and machine learning has proven very useful nowadays – it’s usefulness has also extended in similar works such as with the work of Dr. Roxas-Villanueva and her colleagues in 2010 where there were able to use a convolutional neural network to model and predict how a class under peer instruction would perform, even taking into account factors such as seating arrangements. The drawbacks of using models like these though, are it’s hard to peer into the underlying dynamics of the system even if we’re able to predict what’s going to happen. It also often relies on real-world data or an objective function to give the best results which are often hard to obtain here in the Philippines.</a:t>
            </a:r>
          </a:p>
          <a:p>
            <a:endParaRPr lang="en-PH" dirty="0"/>
          </a:p>
          <a:p>
            <a:r>
              <a:rPr lang="en-PH" dirty="0"/>
              <a:t>I would like to propose an alternative to all these existing mathematical models for PI, but before we can choose a model, we have to first establish what we want to investigate.</a:t>
            </a:r>
          </a:p>
        </p:txBody>
      </p:sp>
      <p:sp>
        <p:nvSpPr>
          <p:cNvPr id="4" name="Slide Number Placeholder 3"/>
          <p:cNvSpPr>
            <a:spLocks noGrp="1"/>
          </p:cNvSpPr>
          <p:nvPr>
            <p:ph type="sldNum" sz="quarter" idx="5"/>
          </p:nvPr>
        </p:nvSpPr>
        <p:spPr/>
        <p:txBody>
          <a:bodyPr/>
          <a:lstStyle/>
          <a:p>
            <a:fld id="{99E4DEC7-B541-49CD-9364-4AC7105E6440}" type="slidenum">
              <a:rPr lang="en-PH" smtClean="0"/>
              <a:t>7</a:t>
            </a:fld>
            <a:endParaRPr lang="en-PH"/>
          </a:p>
        </p:txBody>
      </p:sp>
    </p:spTree>
    <p:extLst>
      <p:ext uri="{BB962C8B-B14F-4D97-AF65-F5344CB8AC3E}">
        <p14:creationId xmlns:p14="http://schemas.microsoft.com/office/powerpoint/2010/main" val="169494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PH" dirty="0"/>
              <a:t>First, I want to find out how learning develops in the classroom over time</a:t>
            </a:r>
          </a:p>
          <a:p>
            <a:pPr marL="171450" indent="-171450">
              <a:buFontTx/>
              <a:buChar char="-"/>
            </a:pPr>
            <a:r>
              <a:rPr lang="en-PH" dirty="0"/>
              <a:t>Second, I want to find out when peer instruction performs better than traditional instruction and what factors can sway the advantage</a:t>
            </a:r>
          </a:p>
          <a:p>
            <a:pPr marL="171450" indent="-171450">
              <a:buFontTx/>
              <a:buChar char="-"/>
            </a:pPr>
            <a:r>
              <a:rPr lang="en-PH" dirty="0"/>
              <a:t>Last, I want to find out how different seating arrangements can affect peer instruction</a:t>
            </a:r>
          </a:p>
        </p:txBody>
      </p:sp>
      <p:sp>
        <p:nvSpPr>
          <p:cNvPr id="4" name="Slide Number Placeholder 3"/>
          <p:cNvSpPr>
            <a:spLocks noGrp="1"/>
          </p:cNvSpPr>
          <p:nvPr>
            <p:ph type="sldNum" sz="quarter" idx="5"/>
          </p:nvPr>
        </p:nvSpPr>
        <p:spPr/>
        <p:txBody>
          <a:bodyPr/>
          <a:lstStyle/>
          <a:p>
            <a:fld id="{99E4DEC7-B541-49CD-9364-4AC7105E6440}" type="slidenum">
              <a:rPr lang="en-PH" smtClean="0"/>
              <a:t>8</a:t>
            </a:fld>
            <a:endParaRPr lang="en-PH"/>
          </a:p>
        </p:txBody>
      </p:sp>
    </p:spTree>
    <p:extLst>
      <p:ext uri="{BB962C8B-B14F-4D97-AF65-F5344CB8AC3E}">
        <p14:creationId xmlns:p14="http://schemas.microsoft.com/office/powerpoint/2010/main" val="236352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We chose to use the probabilistic cellular automata model to simulate our classroom. </a:t>
            </a:r>
          </a:p>
          <a:p>
            <a:r>
              <a:rPr lang="en-PH" dirty="0"/>
              <a:t>To do this, we set up a 2D square grid with varying lengths to simulate different classroom sizes. </a:t>
            </a:r>
          </a:p>
          <a:p>
            <a:r>
              <a:rPr lang="en-PH" dirty="0"/>
              <a:t>Our agents, or students in this case, can be of two states – learned or not learned. Each student is also assign an individual learning rate. </a:t>
            </a:r>
          </a:p>
          <a:p>
            <a:r>
              <a:rPr lang="en-PH" dirty="0"/>
              <a:t>To simulate the learning process, we update the state of the students based on set PCA rules that describe the interactions that we want to consider.</a:t>
            </a:r>
          </a:p>
          <a:p>
            <a:r>
              <a:rPr lang="en-PH" dirty="0"/>
              <a:t>Finally, we consider the simulation to be done when all students are learned.</a:t>
            </a:r>
          </a:p>
        </p:txBody>
      </p:sp>
      <p:sp>
        <p:nvSpPr>
          <p:cNvPr id="4" name="Slide Number Placeholder 3"/>
          <p:cNvSpPr>
            <a:spLocks noGrp="1"/>
          </p:cNvSpPr>
          <p:nvPr>
            <p:ph type="sldNum" sz="quarter" idx="5"/>
          </p:nvPr>
        </p:nvSpPr>
        <p:spPr/>
        <p:txBody>
          <a:bodyPr/>
          <a:lstStyle/>
          <a:p>
            <a:fld id="{99E4DEC7-B541-49CD-9364-4AC7105E6440}" type="slidenum">
              <a:rPr lang="en-PH" smtClean="0"/>
              <a:t>9</a:t>
            </a:fld>
            <a:endParaRPr lang="en-PH"/>
          </a:p>
        </p:txBody>
      </p:sp>
    </p:spTree>
    <p:extLst>
      <p:ext uri="{BB962C8B-B14F-4D97-AF65-F5344CB8AC3E}">
        <p14:creationId xmlns:p14="http://schemas.microsoft.com/office/powerpoint/2010/main" val="3814791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For peer instruction, we set different seating arrangements which describe where the initially learned students are positioned in the classroom. These seating arrangements are the same as those considered in Dr. Roxas-Villanueva’s paper in 2010. This slide gives a visual representation of the learned students’ positions at the start of each simulation.</a:t>
            </a:r>
          </a:p>
          <a:p>
            <a:endParaRPr lang="en-PH" dirty="0"/>
          </a:p>
          <a:p>
            <a:r>
              <a:rPr lang="en-PH" dirty="0"/>
              <a:t>After getting the initial conditions all set up, we then move on to describing how students can actually learn in the classroom.</a:t>
            </a:r>
          </a:p>
        </p:txBody>
      </p:sp>
      <p:sp>
        <p:nvSpPr>
          <p:cNvPr id="4" name="Slide Number Placeholder 3"/>
          <p:cNvSpPr>
            <a:spLocks noGrp="1"/>
          </p:cNvSpPr>
          <p:nvPr>
            <p:ph type="sldNum" sz="quarter" idx="5"/>
          </p:nvPr>
        </p:nvSpPr>
        <p:spPr/>
        <p:txBody>
          <a:bodyPr/>
          <a:lstStyle/>
          <a:p>
            <a:fld id="{99E4DEC7-B541-49CD-9364-4AC7105E6440}" type="slidenum">
              <a:rPr lang="en-PH" smtClean="0"/>
              <a:t>10</a:t>
            </a:fld>
            <a:endParaRPr lang="en-PH"/>
          </a:p>
        </p:txBody>
      </p:sp>
    </p:spTree>
    <p:extLst>
      <p:ext uri="{BB962C8B-B14F-4D97-AF65-F5344CB8AC3E}">
        <p14:creationId xmlns:p14="http://schemas.microsoft.com/office/powerpoint/2010/main" val="4176743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PH" dirty="0"/>
                  <a:t>For our model to reflect the reality of the classroom learning experience, we introduce two parameters that affect student learning.</a:t>
                </a:r>
              </a:p>
              <a:p>
                <a:endParaRPr lang="en-PH" dirty="0"/>
              </a:p>
              <a:p>
                <a:r>
                  <a:rPr lang="en-PH" dirty="0"/>
                  <a:t>First is the positional learning factor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oMath>
                </a14:m>
                <a:r>
                  <a:rPr lang="en-PH" dirty="0"/>
                  <a:t>, which describes how</a:t>
                </a:r>
                <a:r>
                  <a:rPr lang="en-PH" baseline="0" dirty="0"/>
                  <a:t> easy it is for a student to learn based on their relative position from a learned source. For traditional instruction, this allows us to model the students seated in front of the class to learn faster than those at the back. In peer instruction, we can make it so that the students can learn from their seatmates easier than from someone who is seated behind them.</a:t>
                </a:r>
              </a:p>
              <a:p>
                <a:endParaRPr lang="en-PH" baseline="0" dirty="0"/>
              </a:p>
              <a:p>
                <a:r>
                  <a:rPr lang="en-PH" baseline="0" dirty="0"/>
                  <a:t>To consider that each student has a unique rate of learning, we also introduce student learning rate </a:t>
                </a:r>
                <a14:m>
                  <m:oMath xmlns:m="http://schemas.openxmlformats.org/officeDocument/2006/math">
                    <m:r>
                      <a:rPr lang="en-PH" b="0" i="1" baseline="0" smtClean="0">
                        <a:latin typeface="Cambria Math" panose="02040503050406030204" pitchFamily="18" charset="0"/>
                      </a:rPr>
                      <m:t>𝜆</m:t>
                    </m:r>
                  </m:oMath>
                </a14:m>
                <a:r>
                  <a:rPr lang="en-PH" baseline="0" dirty="0"/>
                  <a:t>, which is assigned to each student and describes how fast that students learn in general.</a:t>
                </a:r>
              </a:p>
              <a:p>
                <a:endParaRPr lang="en-PH" baseline="0" dirty="0"/>
              </a:p>
            </p:txBody>
          </p:sp>
        </mc:Choice>
        <mc:Fallback xmlns="">
          <p:sp>
            <p:nvSpPr>
              <p:cNvPr id="3" name="Notes Placeholder 2"/>
              <p:cNvSpPr>
                <a:spLocks noGrp="1"/>
              </p:cNvSpPr>
              <p:nvPr>
                <p:ph type="body" idx="1"/>
              </p:nvPr>
            </p:nvSpPr>
            <p:spPr/>
            <p:txBody>
              <a:bodyPr/>
              <a:lstStyle/>
              <a:p>
                <a:r>
                  <a:rPr lang="en-PH" dirty="0"/>
                  <a:t>For our model to reflect the reality of the classroom learning experience, we introduce two parameters that affect student learning.</a:t>
                </a:r>
              </a:p>
              <a:p>
                <a:endParaRPr lang="en-PH" dirty="0"/>
              </a:p>
              <a:p>
                <a:r>
                  <a:rPr lang="en-PH" dirty="0"/>
                  <a:t>First is the positional learning factor </a:t>
                </a:r>
                <a:r>
                  <a:rPr lang="en-PH" b="0" i="0">
                    <a:latin typeface="Cambria Math" panose="02040503050406030204" pitchFamily="18" charset="0"/>
                  </a:rPr>
                  <a:t>𝜌_0</a:t>
                </a:r>
                <a:r>
                  <a:rPr lang="en-PH" dirty="0"/>
                  <a:t>, which describes how</a:t>
                </a:r>
                <a:r>
                  <a:rPr lang="en-PH" baseline="0" dirty="0"/>
                  <a:t> easy it is for a student to learn based on their relative position from a learned source. For traditional instruction, this allows us to model the students seated in front of the class to learn faster than those at the back. In peer instruction, we can make it so that the students can learn from their seatmates easier than from someone who is seated behind them.</a:t>
                </a:r>
              </a:p>
              <a:p>
                <a:endParaRPr lang="en-PH" baseline="0" dirty="0"/>
              </a:p>
              <a:p>
                <a:r>
                  <a:rPr lang="en-PH" baseline="0" dirty="0"/>
                  <a:t>To consider that each student has a unique rate of learning, we also introduce student learning rate </a:t>
                </a:r>
                <a:r>
                  <a:rPr lang="en-PH" b="0" i="0" baseline="0">
                    <a:latin typeface="Cambria Math" panose="02040503050406030204" pitchFamily="18" charset="0"/>
                  </a:rPr>
                  <a:t>𝜆</a:t>
                </a:r>
                <a:r>
                  <a:rPr lang="en-PH" baseline="0" dirty="0"/>
                  <a:t>, which is assigned to each student and describes how fast that students learn in general.</a:t>
                </a:r>
              </a:p>
              <a:p>
                <a:endParaRPr lang="en-PH" baseline="0" dirty="0"/>
              </a:p>
            </p:txBody>
          </p:sp>
        </mc:Fallback>
      </mc:AlternateContent>
      <p:sp>
        <p:nvSpPr>
          <p:cNvPr id="4" name="Slide Number Placeholder 3"/>
          <p:cNvSpPr>
            <a:spLocks noGrp="1"/>
          </p:cNvSpPr>
          <p:nvPr>
            <p:ph type="sldNum" sz="quarter" idx="5"/>
          </p:nvPr>
        </p:nvSpPr>
        <p:spPr/>
        <p:txBody>
          <a:bodyPr/>
          <a:lstStyle/>
          <a:p>
            <a:fld id="{99E4DEC7-B541-49CD-9364-4AC7105E6440}" type="slidenum">
              <a:rPr lang="en-PH" smtClean="0"/>
              <a:t>11</a:t>
            </a:fld>
            <a:endParaRPr lang="en-PH"/>
          </a:p>
        </p:txBody>
      </p:sp>
    </p:spTree>
    <p:extLst>
      <p:ext uri="{BB962C8B-B14F-4D97-AF65-F5344CB8AC3E}">
        <p14:creationId xmlns:p14="http://schemas.microsoft.com/office/powerpoint/2010/main" val="3825512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1F65-3F11-FD5D-739D-5D072CDA903F}"/>
              </a:ext>
            </a:extLst>
          </p:cNvPr>
          <p:cNvSpPr>
            <a:spLocks noGrp="1"/>
          </p:cNvSpPr>
          <p:nvPr>
            <p:ph type="ctrTitle"/>
          </p:nvPr>
        </p:nvSpPr>
        <p:spPr>
          <a:xfrm>
            <a:off x="340514" y="1742002"/>
            <a:ext cx="11510174" cy="1856469"/>
          </a:xfrm>
        </p:spPr>
        <p:txBody>
          <a:bodyPr anchor="b"/>
          <a:lstStyle>
            <a:lvl1pPr algn="l">
              <a:defRPr sz="6000"/>
            </a:lvl1pPr>
          </a:lstStyle>
          <a:p>
            <a:r>
              <a:rPr lang="en-US" dirty="0"/>
              <a:t>Click to edit Master title style</a:t>
            </a:r>
            <a:endParaRPr lang="en-PH" dirty="0"/>
          </a:p>
        </p:txBody>
      </p:sp>
      <p:sp>
        <p:nvSpPr>
          <p:cNvPr id="12" name="Text Placeholder 11">
            <a:extLst>
              <a:ext uri="{FF2B5EF4-FFF2-40B4-BE49-F238E27FC236}">
                <a16:creationId xmlns:a16="http://schemas.microsoft.com/office/drawing/2014/main" id="{E7C60D4C-31A7-24EA-FE54-1C44B7CFB84A}"/>
              </a:ext>
            </a:extLst>
          </p:cNvPr>
          <p:cNvSpPr>
            <a:spLocks noGrp="1"/>
          </p:cNvSpPr>
          <p:nvPr>
            <p:ph type="body" sz="quarter" idx="10" hasCustomPrompt="1"/>
          </p:nvPr>
        </p:nvSpPr>
        <p:spPr>
          <a:xfrm>
            <a:off x="341312" y="4154878"/>
            <a:ext cx="11509376" cy="2168857"/>
          </a:xfrm>
        </p:spPr>
        <p:txBody>
          <a:bodyPr>
            <a:normAutofit/>
          </a:bodyPr>
          <a:lstStyle>
            <a:lvl1pPr marL="0" indent="0" algn="l">
              <a:buNone/>
              <a:defRPr sz="2400" b="0" i="0"/>
            </a:lvl1pPr>
          </a:lstStyle>
          <a:p>
            <a:pPr>
              <a:spcBef>
                <a:spcPts val="0"/>
              </a:spcBef>
            </a:pPr>
            <a:r>
              <a:rPr lang="en-PH" b="1" dirty="0"/>
              <a:t>Name</a:t>
            </a:r>
            <a:r>
              <a:rPr lang="en-PH" sz="2400" b="1" i="1" dirty="0"/>
              <a:t> &amp; affiliations</a:t>
            </a:r>
            <a:endParaRPr lang="en-PH" b="1" dirty="0"/>
          </a:p>
        </p:txBody>
      </p:sp>
      <p:grpSp>
        <p:nvGrpSpPr>
          <p:cNvPr id="36" name="Group 35">
            <a:extLst>
              <a:ext uri="{FF2B5EF4-FFF2-40B4-BE49-F238E27FC236}">
                <a16:creationId xmlns:a16="http://schemas.microsoft.com/office/drawing/2014/main" id="{58023407-6BAA-5E85-8BAD-5E4AC681CDC3}"/>
              </a:ext>
            </a:extLst>
          </p:cNvPr>
          <p:cNvGrpSpPr>
            <a:grpSpLocks noChangeAspect="1"/>
          </p:cNvGrpSpPr>
          <p:nvPr userDrawn="1"/>
        </p:nvGrpSpPr>
        <p:grpSpPr>
          <a:xfrm>
            <a:off x="6784332" y="5466618"/>
            <a:ext cx="2531876" cy="772857"/>
            <a:chOff x="4894990" y="4453717"/>
            <a:chExt cx="4127756" cy="1260000"/>
          </a:xfrm>
        </p:grpSpPr>
        <p:pic>
          <p:nvPicPr>
            <p:cNvPr id="29" name="Picture 28" descr="A logo with a bird and a shield&#10;&#10;Description automatically generated">
              <a:extLst>
                <a:ext uri="{FF2B5EF4-FFF2-40B4-BE49-F238E27FC236}">
                  <a16:creationId xmlns:a16="http://schemas.microsoft.com/office/drawing/2014/main" id="{93868C57-1DE6-FEDD-B1CA-926B02815A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31" name="Picture 30" descr="A blue and yellow logo&#10;&#10;Description automatically generated">
              <a:extLst>
                <a:ext uri="{FF2B5EF4-FFF2-40B4-BE49-F238E27FC236}">
                  <a16:creationId xmlns:a16="http://schemas.microsoft.com/office/drawing/2014/main" id="{741DA45E-CD6A-925D-B98B-078F57155D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33" name="Picture 32" descr="A logo with text and symbols&#10;&#10;Description automatically generated">
              <a:extLst>
                <a:ext uri="{FF2B5EF4-FFF2-40B4-BE49-F238E27FC236}">
                  <a16:creationId xmlns:a16="http://schemas.microsoft.com/office/drawing/2014/main" id="{94FD9878-5DC9-20C3-D550-A5FC69B53A4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39" name="Group 38">
            <a:extLst>
              <a:ext uri="{FF2B5EF4-FFF2-40B4-BE49-F238E27FC236}">
                <a16:creationId xmlns:a16="http://schemas.microsoft.com/office/drawing/2014/main" id="{5A9B0666-3AFC-E886-7DFB-29E4718A8002}"/>
              </a:ext>
            </a:extLst>
          </p:cNvPr>
          <p:cNvGrpSpPr>
            <a:grpSpLocks noChangeAspect="1"/>
          </p:cNvGrpSpPr>
          <p:nvPr userDrawn="1"/>
        </p:nvGrpSpPr>
        <p:grpSpPr>
          <a:xfrm>
            <a:off x="9411857" y="5466618"/>
            <a:ext cx="2438831" cy="772857"/>
            <a:chOff x="5388673" y="4809551"/>
            <a:chExt cx="4260068" cy="1350000"/>
          </a:xfrm>
        </p:grpSpPr>
        <p:pic>
          <p:nvPicPr>
            <p:cNvPr id="35" name="Picture 34" descr="A close up of a blue and grey circle&#10;&#10;Description automatically generated">
              <a:extLst>
                <a:ext uri="{FF2B5EF4-FFF2-40B4-BE49-F238E27FC236}">
                  <a16:creationId xmlns:a16="http://schemas.microsoft.com/office/drawing/2014/main" id="{B73220F5-8226-6025-D3A5-AE00D822FE4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38" name="Picture 37" descr="A red green and blue triangle with lines and dots&#10;&#10;Description automatically generated">
              <a:extLst>
                <a:ext uri="{FF2B5EF4-FFF2-40B4-BE49-F238E27FC236}">
                  <a16:creationId xmlns:a16="http://schemas.microsoft.com/office/drawing/2014/main" id="{0264EBD6-06AD-01C2-046E-71AED91FFE4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sp>
        <p:nvSpPr>
          <p:cNvPr id="44" name="Rectangle: Rounded Corners 43">
            <a:extLst>
              <a:ext uri="{FF2B5EF4-FFF2-40B4-BE49-F238E27FC236}">
                <a16:creationId xmlns:a16="http://schemas.microsoft.com/office/drawing/2014/main" id="{EE1B99A5-BD9B-4CE9-F0BE-CAE5CAF7FD85}"/>
              </a:ext>
            </a:extLst>
          </p:cNvPr>
          <p:cNvSpPr/>
          <p:nvPr userDrawn="1"/>
        </p:nvSpPr>
        <p:spPr>
          <a:xfrm flipV="1">
            <a:off x="340514" y="3767041"/>
            <a:ext cx="11510174" cy="45719"/>
          </a:xfrm>
          <a:prstGeom prst="roundRect">
            <a:avLst>
              <a:gd name="adj" fmla="val 50000"/>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Date Placeholder 45">
            <a:extLst>
              <a:ext uri="{FF2B5EF4-FFF2-40B4-BE49-F238E27FC236}">
                <a16:creationId xmlns:a16="http://schemas.microsoft.com/office/drawing/2014/main" id="{FBE2F23A-6579-17A9-8BD8-C63797F89623}"/>
              </a:ext>
            </a:extLst>
          </p:cNvPr>
          <p:cNvSpPr>
            <a:spLocks noGrp="1"/>
          </p:cNvSpPr>
          <p:nvPr userDrawn="1">
            <p:ph type="dt" sz="half" idx="13"/>
          </p:nvPr>
        </p:nvSpPr>
        <p:spPr>
          <a:xfrm>
            <a:off x="11060104" y="0"/>
            <a:ext cx="1131895" cy="360000"/>
          </a:xfrm>
          <a:prstGeom prst="rect">
            <a:avLst/>
          </a:prstGeom>
        </p:spPr>
        <p:txBody>
          <a:bodyPr/>
          <a:lstStyle/>
          <a:p>
            <a:fld id="{843CB0FE-86D9-4EF0-AD61-3F5691C83FED}" type="datetimeFigureOut">
              <a:rPr lang="en-PH" smtClean="0"/>
              <a:t>12/08/2024</a:t>
            </a:fld>
            <a:endParaRPr lang="en-PH"/>
          </a:p>
        </p:txBody>
      </p:sp>
      <p:sp>
        <p:nvSpPr>
          <p:cNvPr id="47" name="Footer Placeholder 46">
            <a:extLst>
              <a:ext uri="{FF2B5EF4-FFF2-40B4-BE49-F238E27FC236}">
                <a16:creationId xmlns:a16="http://schemas.microsoft.com/office/drawing/2014/main" id="{6F7A4C69-6890-CCBA-596E-A4E7F4681869}"/>
              </a:ext>
            </a:extLst>
          </p:cNvPr>
          <p:cNvSpPr>
            <a:spLocks noGrp="1"/>
          </p:cNvSpPr>
          <p:nvPr userDrawn="1">
            <p:ph type="ftr" sz="quarter" idx="14"/>
          </p:nvPr>
        </p:nvSpPr>
        <p:spPr>
          <a:xfrm>
            <a:off x="77410" y="6451565"/>
            <a:ext cx="11219543" cy="360000"/>
          </a:xfrm>
          <a:prstGeom prst="rect">
            <a:avLst/>
          </a:prstGeom>
        </p:spPr>
        <p:txBody>
          <a:bodyPr/>
          <a:lstStyle/>
          <a:p>
            <a:endParaRPr lang="en-PH"/>
          </a:p>
        </p:txBody>
      </p:sp>
      <p:sp>
        <p:nvSpPr>
          <p:cNvPr id="48" name="Slide Number Placeholder 47">
            <a:extLst>
              <a:ext uri="{FF2B5EF4-FFF2-40B4-BE49-F238E27FC236}">
                <a16:creationId xmlns:a16="http://schemas.microsoft.com/office/drawing/2014/main" id="{6C03F247-B4BD-7000-85F2-ECF8C67C596E}"/>
              </a:ext>
            </a:extLst>
          </p:cNvPr>
          <p:cNvSpPr>
            <a:spLocks noGrp="1"/>
          </p:cNvSpPr>
          <p:nvPr userDrawn="1">
            <p:ph type="sldNum" sz="quarter" idx="15"/>
          </p:nvPr>
        </p:nvSpPr>
        <p:spPr/>
        <p:txBody>
          <a:bodyPr/>
          <a:lstStyle/>
          <a:p>
            <a:fld id="{D90E601A-06FB-4B5D-BA68-AF2F7B7563F8}" type="slidenum">
              <a:rPr lang="en-PH" smtClean="0"/>
              <a:t>‹#›</a:t>
            </a:fld>
            <a:endParaRPr lang="en-PH"/>
          </a:p>
        </p:txBody>
      </p:sp>
      <p:sp>
        <p:nvSpPr>
          <p:cNvPr id="45" name="Rectangle 44">
            <a:extLst>
              <a:ext uri="{FF2B5EF4-FFF2-40B4-BE49-F238E27FC236}">
                <a16:creationId xmlns:a16="http://schemas.microsoft.com/office/drawing/2014/main" id="{5FB76BDC-CC57-7747-7990-C93624FC6C45}"/>
              </a:ext>
            </a:extLst>
          </p:cNvPr>
          <p:cNvSpPr/>
          <p:nvPr userDrawn="1"/>
        </p:nvSpPr>
        <p:spPr>
          <a:xfrm>
            <a:off x="0" y="0"/>
            <a:ext cx="12192000" cy="360000"/>
          </a:xfrm>
          <a:prstGeom prst="rect">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 Placeholder 11">
            <a:extLst>
              <a:ext uri="{FF2B5EF4-FFF2-40B4-BE49-F238E27FC236}">
                <a16:creationId xmlns:a16="http://schemas.microsoft.com/office/drawing/2014/main" id="{E3DCD549-50B5-32CA-588A-F9ED2027E4E3}"/>
              </a:ext>
            </a:extLst>
          </p:cNvPr>
          <p:cNvSpPr>
            <a:spLocks noGrp="1"/>
          </p:cNvSpPr>
          <p:nvPr>
            <p:ph type="body" sz="quarter" idx="16" hasCustomPrompt="1"/>
          </p:nvPr>
        </p:nvSpPr>
        <p:spPr>
          <a:xfrm>
            <a:off x="340514" y="487830"/>
            <a:ext cx="11509376" cy="1085602"/>
          </a:xfrm>
        </p:spPr>
        <p:txBody>
          <a:bodyPr>
            <a:normAutofit/>
          </a:bodyPr>
          <a:lstStyle>
            <a:lvl1pPr marL="0" indent="0" algn="l">
              <a:buNone/>
              <a:defRPr sz="2400" b="0" i="0"/>
            </a:lvl1pPr>
          </a:lstStyle>
          <a:p>
            <a:pPr>
              <a:spcBef>
                <a:spcPts val="0"/>
              </a:spcBef>
            </a:pPr>
            <a:r>
              <a:rPr lang="en-PH" sz="2400" i="1" dirty="0"/>
              <a:t>Event</a:t>
            </a:r>
          </a:p>
          <a:p>
            <a:pPr>
              <a:spcBef>
                <a:spcPts val="0"/>
              </a:spcBef>
            </a:pPr>
            <a:r>
              <a:rPr lang="en-PH" sz="2400" i="1" dirty="0"/>
              <a:t>Venue</a:t>
            </a:r>
          </a:p>
          <a:p>
            <a:pPr>
              <a:spcBef>
                <a:spcPts val="0"/>
              </a:spcBef>
            </a:pPr>
            <a:r>
              <a:rPr lang="en-PH" sz="2400" i="1" dirty="0"/>
              <a:t>Date</a:t>
            </a:r>
          </a:p>
        </p:txBody>
      </p:sp>
    </p:spTree>
    <p:extLst>
      <p:ext uri="{BB962C8B-B14F-4D97-AF65-F5344CB8AC3E}">
        <p14:creationId xmlns:p14="http://schemas.microsoft.com/office/powerpoint/2010/main" val="2921836991"/>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1F65-3F11-FD5D-739D-5D072CDA903F}"/>
              </a:ext>
            </a:extLst>
          </p:cNvPr>
          <p:cNvSpPr>
            <a:spLocks noGrp="1"/>
          </p:cNvSpPr>
          <p:nvPr>
            <p:ph type="ctrTitle"/>
          </p:nvPr>
        </p:nvSpPr>
        <p:spPr>
          <a:xfrm>
            <a:off x="340913" y="618525"/>
            <a:ext cx="11510174" cy="2053771"/>
          </a:xfrm>
        </p:spPr>
        <p:txBody>
          <a:bodyPr anchor="b"/>
          <a:lstStyle>
            <a:lvl1pPr algn="ctr">
              <a:defRPr sz="6000"/>
            </a:lvl1pPr>
          </a:lstStyle>
          <a:p>
            <a:r>
              <a:rPr lang="en-US"/>
              <a:t>Click to edit Master title style</a:t>
            </a:r>
            <a:endParaRPr lang="en-PH" dirty="0"/>
          </a:p>
        </p:txBody>
      </p:sp>
      <p:sp>
        <p:nvSpPr>
          <p:cNvPr id="3" name="Subtitle 2">
            <a:extLst>
              <a:ext uri="{FF2B5EF4-FFF2-40B4-BE49-F238E27FC236}">
                <a16:creationId xmlns:a16="http://schemas.microsoft.com/office/drawing/2014/main" id="{7A2FD963-2FAF-A23E-C57B-EA0F47352B19}"/>
              </a:ext>
            </a:extLst>
          </p:cNvPr>
          <p:cNvSpPr>
            <a:spLocks noGrp="1"/>
          </p:cNvSpPr>
          <p:nvPr>
            <p:ph type="subTitle" idx="1" hasCustomPrompt="1"/>
          </p:nvPr>
        </p:nvSpPr>
        <p:spPr>
          <a:xfrm>
            <a:off x="340912" y="2888273"/>
            <a:ext cx="5670000" cy="170210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a:t>
            </a:r>
            <a:endParaRPr lang="en-PH" dirty="0"/>
          </a:p>
        </p:txBody>
      </p:sp>
      <p:sp>
        <p:nvSpPr>
          <p:cNvPr id="12" name="Text Placeholder 11">
            <a:extLst>
              <a:ext uri="{FF2B5EF4-FFF2-40B4-BE49-F238E27FC236}">
                <a16:creationId xmlns:a16="http://schemas.microsoft.com/office/drawing/2014/main" id="{E7C60D4C-31A7-24EA-FE54-1C44B7CFB84A}"/>
              </a:ext>
            </a:extLst>
          </p:cNvPr>
          <p:cNvSpPr>
            <a:spLocks noGrp="1"/>
          </p:cNvSpPr>
          <p:nvPr>
            <p:ph type="body" sz="quarter" idx="10" hasCustomPrompt="1"/>
          </p:nvPr>
        </p:nvSpPr>
        <p:spPr>
          <a:xfrm>
            <a:off x="341313" y="4746609"/>
            <a:ext cx="8536178" cy="1577126"/>
          </a:xfrm>
        </p:spPr>
        <p:txBody>
          <a:bodyPr>
            <a:normAutofit/>
          </a:bodyPr>
          <a:lstStyle>
            <a:lvl1pPr marL="0" indent="0" algn="ctr">
              <a:buNone/>
              <a:defRPr sz="2400"/>
            </a:lvl1pPr>
          </a:lstStyle>
          <a:p>
            <a:pPr lvl="0"/>
            <a:r>
              <a:rPr lang="en-PH" dirty="0"/>
              <a:t>All about me + Event details</a:t>
            </a:r>
          </a:p>
        </p:txBody>
      </p:sp>
      <p:sp>
        <p:nvSpPr>
          <p:cNvPr id="16" name="Text Placeholder 15">
            <a:extLst>
              <a:ext uri="{FF2B5EF4-FFF2-40B4-BE49-F238E27FC236}">
                <a16:creationId xmlns:a16="http://schemas.microsoft.com/office/drawing/2014/main" id="{5971FF8C-C37A-AB61-CB50-7C67E5DB06BA}"/>
              </a:ext>
            </a:extLst>
          </p:cNvPr>
          <p:cNvSpPr>
            <a:spLocks noGrp="1"/>
          </p:cNvSpPr>
          <p:nvPr>
            <p:ph type="body" sz="quarter" idx="12" hasCustomPrompt="1"/>
          </p:nvPr>
        </p:nvSpPr>
        <p:spPr>
          <a:xfrm>
            <a:off x="6181090" y="2888273"/>
            <a:ext cx="5670000" cy="1702107"/>
          </a:xfrm>
        </p:spPr>
        <p:txBody>
          <a:bodyPr>
            <a:normAutofit/>
          </a:bodyPr>
          <a:lstStyle>
            <a:lvl1pPr marL="0" indent="0" algn="l">
              <a:buNone/>
              <a:defRPr sz="2400"/>
            </a:lvl1pPr>
          </a:lstStyle>
          <a:p>
            <a:pPr lvl="0"/>
            <a:r>
              <a:rPr lang="en-PH" dirty="0"/>
              <a:t>Publication details</a:t>
            </a:r>
          </a:p>
        </p:txBody>
      </p:sp>
      <p:grpSp>
        <p:nvGrpSpPr>
          <p:cNvPr id="41" name="Group 40">
            <a:extLst>
              <a:ext uri="{FF2B5EF4-FFF2-40B4-BE49-F238E27FC236}">
                <a16:creationId xmlns:a16="http://schemas.microsoft.com/office/drawing/2014/main" id="{BD8856D8-6C60-31A7-919F-F6652B62A2F2}"/>
              </a:ext>
            </a:extLst>
          </p:cNvPr>
          <p:cNvGrpSpPr/>
          <p:nvPr userDrawn="1"/>
        </p:nvGrpSpPr>
        <p:grpSpPr>
          <a:xfrm>
            <a:off x="9130089" y="4704708"/>
            <a:ext cx="2720598" cy="1660928"/>
            <a:chOff x="9130089" y="4704708"/>
            <a:chExt cx="2720598" cy="1660928"/>
          </a:xfrm>
        </p:grpSpPr>
        <p:grpSp>
          <p:nvGrpSpPr>
            <p:cNvPr id="36" name="Group 35">
              <a:extLst>
                <a:ext uri="{FF2B5EF4-FFF2-40B4-BE49-F238E27FC236}">
                  <a16:creationId xmlns:a16="http://schemas.microsoft.com/office/drawing/2014/main" id="{58023407-6BAA-5E85-8BAD-5E4AC681CDC3}"/>
                </a:ext>
              </a:extLst>
            </p:cNvPr>
            <p:cNvGrpSpPr>
              <a:grpSpLocks noChangeAspect="1"/>
            </p:cNvGrpSpPr>
            <p:nvPr userDrawn="1"/>
          </p:nvGrpSpPr>
          <p:grpSpPr>
            <a:xfrm>
              <a:off x="9130089" y="4704708"/>
              <a:ext cx="2720598" cy="830464"/>
              <a:chOff x="4894990" y="4453717"/>
              <a:chExt cx="4127756" cy="1260000"/>
            </a:xfrm>
          </p:grpSpPr>
          <p:pic>
            <p:nvPicPr>
              <p:cNvPr id="29" name="Picture 28" descr="A logo with a bird and a shield&#10;&#10;Description automatically generated">
                <a:extLst>
                  <a:ext uri="{FF2B5EF4-FFF2-40B4-BE49-F238E27FC236}">
                    <a16:creationId xmlns:a16="http://schemas.microsoft.com/office/drawing/2014/main" id="{93868C57-1DE6-FEDD-B1CA-926B02815A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31" name="Picture 30" descr="A blue and yellow logo&#10;&#10;Description automatically generated">
                <a:extLst>
                  <a:ext uri="{FF2B5EF4-FFF2-40B4-BE49-F238E27FC236}">
                    <a16:creationId xmlns:a16="http://schemas.microsoft.com/office/drawing/2014/main" id="{741DA45E-CD6A-925D-B98B-078F57155D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33" name="Picture 32" descr="A logo with text and symbols&#10;&#10;Description automatically generated">
                <a:extLst>
                  <a:ext uri="{FF2B5EF4-FFF2-40B4-BE49-F238E27FC236}">
                    <a16:creationId xmlns:a16="http://schemas.microsoft.com/office/drawing/2014/main" id="{94FD9878-5DC9-20C3-D550-A5FC69B53A4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39" name="Group 38">
              <a:extLst>
                <a:ext uri="{FF2B5EF4-FFF2-40B4-BE49-F238E27FC236}">
                  <a16:creationId xmlns:a16="http://schemas.microsoft.com/office/drawing/2014/main" id="{5A9B0666-3AFC-E886-7DFB-29E4718A8002}"/>
                </a:ext>
              </a:extLst>
            </p:cNvPr>
            <p:cNvGrpSpPr>
              <a:grpSpLocks noChangeAspect="1"/>
            </p:cNvGrpSpPr>
            <p:nvPr userDrawn="1"/>
          </p:nvGrpSpPr>
          <p:grpSpPr>
            <a:xfrm>
              <a:off x="9180079" y="5535172"/>
              <a:ext cx="2620618" cy="830464"/>
              <a:chOff x="5388673" y="4809551"/>
              <a:chExt cx="4260068" cy="1350000"/>
            </a:xfrm>
          </p:grpSpPr>
          <p:pic>
            <p:nvPicPr>
              <p:cNvPr id="35" name="Picture 34" descr="A close up of a blue and grey circle&#10;&#10;Description automatically generated">
                <a:extLst>
                  <a:ext uri="{FF2B5EF4-FFF2-40B4-BE49-F238E27FC236}">
                    <a16:creationId xmlns:a16="http://schemas.microsoft.com/office/drawing/2014/main" id="{B73220F5-8226-6025-D3A5-AE00D822FE4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38" name="Picture 37" descr="A red green and blue triangle with lines and dots&#10;&#10;Description automatically generated">
                <a:extLst>
                  <a:ext uri="{FF2B5EF4-FFF2-40B4-BE49-F238E27FC236}">
                    <a16:creationId xmlns:a16="http://schemas.microsoft.com/office/drawing/2014/main" id="{0264EBD6-06AD-01C2-046E-71AED91FFE4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44" name="Rectangle: Rounded Corners 43">
            <a:extLst>
              <a:ext uri="{FF2B5EF4-FFF2-40B4-BE49-F238E27FC236}">
                <a16:creationId xmlns:a16="http://schemas.microsoft.com/office/drawing/2014/main" id="{EE1B99A5-BD9B-4CE9-F0BE-CAE5CAF7FD85}"/>
              </a:ext>
            </a:extLst>
          </p:cNvPr>
          <p:cNvSpPr/>
          <p:nvPr userDrawn="1"/>
        </p:nvSpPr>
        <p:spPr>
          <a:xfrm flipV="1">
            <a:off x="340913" y="2738839"/>
            <a:ext cx="11510174" cy="45719"/>
          </a:xfrm>
          <a:prstGeom prst="roundRect">
            <a:avLst>
              <a:gd name="adj" fmla="val 50000"/>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Date Placeholder 45">
            <a:extLst>
              <a:ext uri="{FF2B5EF4-FFF2-40B4-BE49-F238E27FC236}">
                <a16:creationId xmlns:a16="http://schemas.microsoft.com/office/drawing/2014/main" id="{FBE2F23A-6579-17A9-8BD8-C63797F89623}"/>
              </a:ext>
            </a:extLst>
          </p:cNvPr>
          <p:cNvSpPr>
            <a:spLocks noGrp="1"/>
          </p:cNvSpPr>
          <p:nvPr>
            <p:ph type="dt" sz="half" idx="13"/>
          </p:nvPr>
        </p:nvSpPr>
        <p:spPr>
          <a:xfrm>
            <a:off x="11060104" y="0"/>
            <a:ext cx="1131895" cy="360000"/>
          </a:xfrm>
          <a:prstGeom prst="rect">
            <a:avLst/>
          </a:prstGeom>
        </p:spPr>
        <p:txBody>
          <a:bodyPr/>
          <a:lstStyle/>
          <a:p>
            <a:r>
              <a:rPr lang="en-US"/>
              <a:t>2024.02.27</a:t>
            </a:r>
            <a:endParaRPr lang="en-PH" dirty="0"/>
          </a:p>
        </p:txBody>
      </p:sp>
      <p:sp>
        <p:nvSpPr>
          <p:cNvPr id="47" name="Footer Placeholder 46">
            <a:extLst>
              <a:ext uri="{FF2B5EF4-FFF2-40B4-BE49-F238E27FC236}">
                <a16:creationId xmlns:a16="http://schemas.microsoft.com/office/drawing/2014/main" id="{6F7A4C69-6890-CCBA-596E-A4E7F4681869}"/>
              </a:ext>
            </a:extLst>
          </p:cNvPr>
          <p:cNvSpPr>
            <a:spLocks noGrp="1"/>
          </p:cNvSpPr>
          <p:nvPr>
            <p:ph type="ftr" sz="quarter" idx="14"/>
          </p:nvPr>
        </p:nvSpPr>
        <p:spPr>
          <a:xfrm>
            <a:off x="77410" y="6451565"/>
            <a:ext cx="11219543" cy="360000"/>
          </a:xfrm>
          <a:prstGeom prst="rect">
            <a:avLst/>
          </a:prstGeom>
        </p:spPr>
        <p:txBody>
          <a:bodyPr/>
          <a:lstStyle/>
          <a:p>
            <a:endParaRPr lang="en-PH" dirty="0"/>
          </a:p>
        </p:txBody>
      </p:sp>
      <p:sp>
        <p:nvSpPr>
          <p:cNvPr id="48" name="Slide Number Placeholder 47">
            <a:extLst>
              <a:ext uri="{FF2B5EF4-FFF2-40B4-BE49-F238E27FC236}">
                <a16:creationId xmlns:a16="http://schemas.microsoft.com/office/drawing/2014/main" id="{6C03F247-B4BD-7000-85F2-ECF8C67C596E}"/>
              </a:ext>
            </a:extLst>
          </p:cNvPr>
          <p:cNvSpPr>
            <a:spLocks noGrp="1"/>
          </p:cNvSpPr>
          <p:nvPr>
            <p:ph type="sldNum" sz="quarter" idx="15"/>
          </p:nvPr>
        </p:nvSpPr>
        <p:spPr>
          <a:xfrm>
            <a:off x="11356219" y="6451565"/>
            <a:ext cx="739019" cy="360000"/>
          </a:xfrm>
          <a:prstGeom prst="rect">
            <a:avLst/>
          </a:prstGeom>
        </p:spPr>
        <p:txBody>
          <a:bodyPr/>
          <a:lstStyle/>
          <a:p>
            <a:fld id="{32177519-FDB5-46C8-A273-662D2447F0A4}" type="slidenum">
              <a:rPr lang="en-PH" smtClean="0"/>
              <a:pPr/>
              <a:t>‹#›</a:t>
            </a:fld>
            <a:endParaRPr lang="en-PH" dirty="0"/>
          </a:p>
        </p:txBody>
      </p:sp>
      <p:sp>
        <p:nvSpPr>
          <p:cNvPr id="45" name="Rectangle 44">
            <a:extLst>
              <a:ext uri="{FF2B5EF4-FFF2-40B4-BE49-F238E27FC236}">
                <a16:creationId xmlns:a16="http://schemas.microsoft.com/office/drawing/2014/main" id="{5FB76BDC-CC57-7747-7990-C93624FC6C45}"/>
              </a:ext>
            </a:extLst>
          </p:cNvPr>
          <p:cNvSpPr/>
          <p:nvPr userDrawn="1"/>
        </p:nvSpPr>
        <p:spPr>
          <a:xfrm>
            <a:off x="0" y="0"/>
            <a:ext cx="12192000" cy="360000"/>
          </a:xfrm>
          <a:prstGeom prst="rect">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6139728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C92E-3E22-1810-9C19-42F28149629C}"/>
              </a:ext>
            </a:extLst>
          </p:cNvPr>
          <p:cNvSpPr>
            <a:spLocks noGrp="1"/>
          </p:cNvSpPr>
          <p:nvPr>
            <p:ph type="title"/>
          </p:nvPr>
        </p:nvSpPr>
        <p:spPr>
          <a:xfrm>
            <a:off x="283265" y="694620"/>
            <a:ext cx="9983415" cy="776288"/>
          </a:xfrm>
        </p:spPr>
        <p:txBody>
          <a:bodyPr/>
          <a:lstStyle/>
          <a:p>
            <a:r>
              <a:rPr lang="en-US"/>
              <a:t>Click to edit Master title style</a:t>
            </a:r>
            <a:endParaRPr lang="en-PH" dirty="0"/>
          </a:p>
        </p:txBody>
      </p:sp>
      <p:sp>
        <p:nvSpPr>
          <p:cNvPr id="3" name="Content Placeholder 2">
            <a:extLst>
              <a:ext uri="{FF2B5EF4-FFF2-40B4-BE49-F238E27FC236}">
                <a16:creationId xmlns:a16="http://schemas.microsoft.com/office/drawing/2014/main" id="{33F75A83-3AC3-23EA-1648-A6A24A72153B}"/>
              </a:ext>
            </a:extLst>
          </p:cNvPr>
          <p:cNvSpPr>
            <a:spLocks noGrp="1"/>
          </p:cNvSpPr>
          <p:nvPr>
            <p:ph idx="1"/>
          </p:nvPr>
        </p:nvSpPr>
        <p:spPr/>
        <p:txBody>
          <a:bodyPr>
            <a:normAutofit/>
          </a:bodyPr>
          <a:lstStyle>
            <a:lvl1pPr>
              <a:defRPr sz="3600"/>
            </a:lvl1pPr>
            <a:lvl2pPr>
              <a:defRPr sz="3200"/>
            </a:lvl2pPr>
            <a:lvl3pPr>
              <a:defRPr sz="28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A13478F0-30D2-BA3B-53C4-7FB9587541E8}"/>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7" name="Rectangle: Rounded Corners 6">
            <a:extLst>
              <a:ext uri="{FF2B5EF4-FFF2-40B4-BE49-F238E27FC236}">
                <a16:creationId xmlns:a16="http://schemas.microsoft.com/office/drawing/2014/main" id="{B653C3E0-31AE-5C25-C3A7-CA8EBFD298C3}"/>
              </a:ext>
            </a:extLst>
          </p:cNvPr>
          <p:cNvSpPr/>
          <p:nvPr userDrawn="1"/>
        </p:nvSpPr>
        <p:spPr>
          <a:xfrm flipV="1">
            <a:off x="284335" y="1550304"/>
            <a:ext cx="11624400" cy="45719"/>
          </a:xfrm>
          <a:prstGeom prst="roundRect">
            <a:avLst>
              <a:gd name="adj" fmla="val 50000"/>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3" name="Group 12">
            <a:extLst>
              <a:ext uri="{FF2B5EF4-FFF2-40B4-BE49-F238E27FC236}">
                <a16:creationId xmlns:a16="http://schemas.microsoft.com/office/drawing/2014/main" id="{34769E84-D3A5-B787-DEF8-4A8D8F0EA435}"/>
              </a:ext>
            </a:extLst>
          </p:cNvPr>
          <p:cNvGrpSpPr/>
          <p:nvPr userDrawn="1"/>
        </p:nvGrpSpPr>
        <p:grpSpPr>
          <a:xfrm>
            <a:off x="10452104" y="648174"/>
            <a:ext cx="1456631" cy="889275"/>
            <a:chOff x="9130089" y="4704708"/>
            <a:chExt cx="2720598" cy="1660928"/>
          </a:xfrm>
        </p:grpSpPr>
        <p:grpSp>
          <p:nvGrpSpPr>
            <p:cNvPr id="14" name="Group 13">
              <a:extLst>
                <a:ext uri="{FF2B5EF4-FFF2-40B4-BE49-F238E27FC236}">
                  <a16:creationId xmlns:a16="http://schemas.microsoft.com/office/drawing/2014/main" id="{43A72F79-8497-9428-B761-B3123887C676}"/>
                </a:ext>
              </a:extLst>
            </p:cNvPr>
            <p:cNvGrpSpPr>
              <a:grpSpLocks noChangeAspect="1"/>
            </p:cNvGrpSpPr>
            <p:nvPr userDrawn="1"/>
          </p:nvGrpSpPr>
          <p:grpSpPr>
            <a:xfrm>
              <a:off x="9130089" y="4704708"/>
              <a:ext cx="2720598" cy="830464"/>
              <a:chOff x="4894990" y="4453717"/>
              <a:chExt cx="4127756" cy="1260000"/>
            </a:xfrm>
          </p:grpSpPr>
          <p:pic>
            <p:nvPicPr>
              <p:cNvPr id="18" name="Picture 17" descr="A logo with a bird and a shield&#10;&#10;Description automatically generated">
                <a:extLst>
                  <a:ext uri="{FF2B5EF4-FFF2-40B4-BE49-F238E27FC236}">
                    <a16:creationId xmlns:a16="http://schemas.microsoft.com/office/drawing/2014/main" id="{7F3324CF-0FD9-820A-F52D-FD7BDC3CDC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19" name="Picture 18" descr="A blue and yellow logo&#10;&#10;Description automatically generated">
                <a:extLst>
                  <a:ext uri="{FF2B5EF4-FFF2-40B4-BE49-F238E27FC236}">
                    <a16:creationId xmlns:a16="http://schemas.microsoft.com/office/drawing/2014/main" id="{51606284-B648-AEEA-BCB4-F659B03366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20" name="Picture 19" descr="A logo with text and symbols&#10;&#10;Description automatically generated">
                <a:extLst>
                  <a:ext uri="{FF2B5EF4-FFF2-40B4-BE49-F238E27FC236}">
                    <a16:creationId xmlns:a16="http://schemas.microsoft.com/office/drawing/2014/main" id="{09F77736-A73E-253E-74DA-55E4EE575F5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15" name="Group 14">
              <a:extLst>
                <a:ext uri="{FF2B5EF4-FFF2-40B4-BE49-F238E27FC236}">
                  <a16:creationId xmlns:a16="http://schemas.microsoft.com/office/drawing/2014/main" id="{3F11ACF8-CD61-12E4-3586-F7283521869D}"/>
                </a:ext>
              </a:extLst>
            </p:cNvPr>
            <p:cNvGrpSpPr>
              <a:grpSpLocks noChangeAspect="1"/>
            </p:cNvGrpSpPr>
            <p:nvPr userDrawn="1"/>
          </p:nvGrpSpPr>
          <p:grpSpPr>
            <a:xfrm>
              <a:off x="9180079" y="5535172"/>
              <a:ext cx="2620618" cy="830464"/>
              <a:chOff x="5388673" y="4809551"/>
              <a:chExt cx="4260068" cy="1350000"/>
            </a:xfrm>
          </p:grpSpPr>
          <p:pic>
            <p:nvPicPr>
              <p:cNvPr id="16" name="Picture 15" descr="A close up of a blue and grey circle&#10;&#10;Description automatically generated">
                <a:extLst>
                  <a:ext uri="{FF2B5EF4-FFF2-40B4-BE49-F238E27FC236}">
                    <a16:creationId xmlns:a16="http://schemas.microsoft.com/office/drawing/2014/main" id="{E49277AB-8558-4AC9-DA68-957D20C1148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17" name="Picture 16" descr="A red green and blue triangle with lines and dots&#10;&#10;Description automatically generated">
                <a:extLst>
                  <a:ext uri="{FF2B5EF4-FFF2-40B4-BE49-F238E27FC236}">
                    <a16:creationId xmlns:a16="http://schemas.microsoft.com/office/drawing/2014/main" id="{FF764FA4-D910-76AA-96F8-09690ACA6E6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21" name="Footer Placeholder 4">
            <a:extLst>
              <a:ext uri="{FF2B5EF4-FFF2-40B4-BE49-F238E27FC236}">
                <a16:creationId xmlns:a16="http://schemas.microsoft.com/office/drawing/2014/main" id="{D2926047-A0AA-90DF-4CBB-7C8D51A9811A}"/>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5" name="Date Placeholder 4">
            <a:extLst>
              <a:ext uri="{FF2B5EF4-FFF2-40B4-BE49-F238E27FC236}">
                <a16:creationId xmlns:a16="http://schemas.microsoft.com/office/drawing/2014/main" id="{877317B9-8D95-3509-9E62-54197511EC2C}"/>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2024.12.12</a:t>
            </a:r>
            <a:endParaRPr lang="en-PH" dirty="0"/>
          </a:p>
        </p:txBody>
      </p:sp>
    </p:spTree>
    <p:extLst>
      <p:ext uri="{BB962C8B-B14F-4D97-AF65-F5344CB8AC3E}">
        <p14:creationId xmlns:p14="http://schemas.microsoft.com/office/powerpoint/2010/main" val="3370872580"/>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4BF6-6457-24D3-A67C-2436BB23A344}"/>
              </a:ext>
            </a:extLst>
          </p:cNvPr>
          <p:cNvSpPr>
            <a:spLocks noGrp="1"/>
          </p:cNvSpPr>
          <p:nvPr>
            <p:ph type="title"/>
          </p:nvPr>
        </p:nvSpPr>
        <p:spPr/>
        <p:txBody>
          <a:bodyPr/>
          <a:lstStyle/>
          <a:p>
            <a:r>
              <a:rPr lang="en-US"/>
              <a:t>Click to edit Master title style</a:t>
            </a:r>
            <a:endParaRPr lang="en-PH"/>
          </a:p>
        </p:txBody>
      </p:sp>
      <p:sp>
        <p:nvSpPr>
          <p:cNvPr id="10" name="Rectangle: Rounded Corners 9">
            <a:extLst>
              <a:ext uri="{FF2B5EF4-FFF2-40B4-BE49-F238E27FC236}">
                <a16:creationId xmlns:a16="http://schemas.microsoft.com/office/drawing/2014/main" id="{288863B3-F4AE-1F04-7D9A-2CEBF52AC951}"/>
              </a:ext>
            </a:extLst>
          </p:cNvPr>
          <p:cNvSpPr/>
          <p:nvPr userDrawn="1"/>
        </p:nvSpPr>
        <p:spPr>
          <a:xfrm flipV="1">
            <a:off x="284335" y="1550304"/>
            <a:ext cx="11624400" cy="45719"/>
          </a:xfrm>
          <a:prstGeom prst="roundRect">
            <a:avLst>
              <a:gd name="adj" fmla="val 50000"/>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1C7F25BB-E932-D835-1A81-732C627FECA2}"/>
              </a:ext>
            </a:extLst>
          </p:cNvPr>
          <p:cNvGrpSpPr/>
          <p:nvPr userDrawn="1"/>
        </p:nvGrpSpPr>
        <p:grpSpPr>
          <a:xfrm>
            <a:off x="10452104" y="648174"/>
            <a:ext cx="1456631" cy="889275"/>
            <a:chOff x="9130089" y="4704708"/>
            <a:chExt cx="2720598" cy="1660928"/>
          </a:xfrm>
        </p:grpSpPr>
        <p:grpSp>
          <p:nvGrpSpPr>
            <p:cNvPr id="13" name="Group 12">
              <a:extLst>
                <a:ext uri="{FF2B5EF4-FFF2-40B4-BE49-F238E27FC236}">
                  <a16:creationId xmlns:a16="http://schemas.microsoft.com/office/drawing/2014/main" id="{53F3AFF6-A139-8FEF-26D9-67EBA57A5D30}"/>
                </a:ext>
              </a:extLst>
            </p:cNvPr>
            <p:cNvGrpSpPr>
              <a:grpSpLocks noChangeAspect="1"/>
            </p:cNvGrpSpPr>
            <p:nvPr userDrawn="1"/>
          </p:nvGrpSpPr>
          <p:grpSpPr>
            <a:xfrm>
              <a:off x="9130089" y="4704708"/>
              <a:ext cx="2720598" cy="830464"/>
              <a:chOff x="4894990" y="4453717"/>
              <a:chExt cx="4127756" cy="1260000"/>
            </a:xfrm>
          </p:grpSpPr>
          <p:pic>
            <p:nvPicPr>
              <p:cNvPr id="17" name="Picture 16" descr="A logo with a bird and a shield&#10;&#10;Description automatically generated">
                <a:extLst>
                  <a:ext uri="{FF2B5EF4-FFF2-40B4-BE49-F238E27FC236}">
                    <a16:creationId xmlns:a16="http://schemas.microsoft.com/office/drawing/2014/main" id="{67B4F36E-60DC-1AB9-A9F4-618A088747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4990" y="4453717"/>
                <a:ext cx="1260000" cy="1260000"/>
              </a:xfrm>
              <a:prstGeom prst="rect">
                <a:avLst/>
              </a:prstGeom>
            </p:spPr>
          </p:pic>
          <p:pic>
            <p:nvPicPr>
              <p:cNvPr id="18" name="Picture 17" descr="A blue and yellow logo&#10;&#10;Description automatically generated">
                <a:extLst>
                  <a:ext uri="{FF2B5EF4-FFF2-40B4-BE49-F238E27FC236}">
                    <a16:creationId xmlns:a16="http://schemas.microsoft.com/office/drawing/2014/main" id="{DB55C02B-F0DE-6E95-0D51-570797501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3474" y="4453717"/>
                <a:ext cx="1330788" cy="1260000"/>
              </a:xfrm>
              <a:prstGeom prst="rect">
                <a:avLst/>
              </a:prstGeom>
            </p:spPr>
          </p:pic>
          <p:pic>
            <p:nvPicPr>
              <p:cNvPr id="19" name="Picture 18" descr="A logo with text and symbols&#10;&#10;Description automatically generated">
                <a:extLst>
                  <a:ext uri="{FF2B5EF4-FFF2-40B4-BE49-F238E27FC236}">
                    <a16:creationId xmlns:a16="http://schemas.microsoft.com/office/drawing/2014/main" id="{5604EECF-F3C9-F06E-DC76-B6FFD7C5612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62746" y="4453717"/>
                <a:ext cx="1260000" cy="1260000"/>
              </a:xfrm>
              <a:prstGeom prst="rect">
                <a:avLst/>
              </a:prstGeom>
            </p:spPr>
          </p:pic>
        </p:grpSp>
        <p:grpSp>
          <p:nvGrpSpPr>
            <p:cNvPr id="14" name="Group 13">
              <a:extLst>
                <a:ext uri="{FF2B5EF4-FFF2-40B4-BE49-F238E27FC236}">
                  <a16:creationId xmlns:a16="http://schemas.microsoft.com/office/drawing/2014/main" id="{6546C8D2-30E7-2F26-A40A-F68A0B0646F8}"/>
                </a:ext>
              </a:extLst>
            </p:cNvPr>
            <p:cNvGrpSpPr>
              <a:grpSpLocks noChangeAspect="1"/>
            </p:cNvGrpSpPr>
            <p:nvPr userDrawn="1"/>
          </p:nvGrpSpPr>
          <p:grpSpPr>
            <a:xfrm>
              <a:off x="9180079" y="5535172"/>
              <a:ext cx="2620618" cy="830464"/>
              <a:chOff x="5388673" y="4809551"/>
              <a:chExt cx="4260068" cy="1350000"/>
            </a:xfrm>
          </p:grpSpPr>
          <p:pic>
            <p:nvPicPr>
              <p:cNvPr id="15" name="Picture 14" descr="A close up of a blue and grey circle&#10;&#10;Description automatically generated">
                <a:extLst>
                  <a:ext uri="{FF2B5EF4-FFF2-40B4-BE49-F238E27FC236}">
                    <a16:creationId xmlns:a16="http://schemas.microsoft.com/office/drawing/2014/main" id="{CF893D9F-0299-4CFA-551A-661B97294D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8673" y="4932283"/>
                <a:ext cx="2800205" cy="1080000"/>
              </a:xfrm>
              <a:prstGeom prst="rect">
                <a:avLst/>
              </a:prstGeom>
            </p:spPr>
          </p:pic>
          <p:pic>
            <p:nvPicPr>
              <p:cNvPr id="16" name="Picture 15" descr="A red green and blue triangle with lines and dots&#10;&#10;Description automatically generated">
                <a:extLst>
                  <a:ext uri="{FF2B5EF4-FFF2-40B4-BE49-F238E27FC236}">
                    <a16:creationId xmlns:a16="http://schemas.microsoft.com/office/drawing/2014/main" id="{007DCAD5-9236-D2B5-0A30-48B3D18E28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98741" y="4809551"/>
                <a:ext cx="1350000" cy="1350000"/>
              </a:xfrm>
              <a:prstGeom prst="rect">
                <a:avLst/>
              </a:prstGeom>
            </p:spPr>
          </p:pic>
        </p:grpSp>
      </p:grpSp>
      <p:sp>
        <p:nvSpPr>
          <p:cNvPr id="3" name="Slide Number Placeholder 5">
            <a:extLst>
              <a:ext uri="{FF2B5EF4-FFF2-40B4-BE49-F238E27FC236}">
                <a16:creationId xmlns:a16="http://schemas.microsoft.com/office/drawing/2014/main" id="{EF1731DA-B9B1-ABF5-FC0B-5F72566C8DC9}"/>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4" name="Footer Placeholder 4">
            <a:extLst>
              <a:ext uri="{FF2B5EF4-FFF2-40B4-BE49-F238E27FC236}">
                <a16:creationId xmlns:a16="http://schemas.microsoft.com/office/drawing/2014/main" id="{3A69EA7E-3A7A-960E-46A2-E8E77F98DBF7}"/>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6" name="Date Placeholder 4">
            <a:extLst>
              <a:ext uri="{FF2B5EF4-FFF2-40B4-BE49-F238E27FC236}">
                <a16:creationId xmlns:a16="http://schemas.microsoft.com/office/drawing/2014/main" id="{85C9FD95-AD80-8521-13E0-3FFAED25B345}"/>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2024.12.12</a:t>
            </a:r>
            <a:endParaRPr lang="en-PH" dirty="0"/>
          </a:p>
        </p:txBody>
      </p:sp>
    </p:spTree>
    <p:extLst>
      <p:ext uri="{BB962C8B-B14F-4D97-AF65-F5344CB8AC3E}">
        <p14:creationId xmlns:p14="http://schemas.microsoft.com/office/powerpoint/2010/main" val="4142316984"/>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200D07E-6334-B050-AA32-502F2B425C7C}"/>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3" name="Footer Placeholder 4">
            <a:extLst>
              <a:ext uri="{FF2B5EF4-FFF2-40B4-BE49-F238E27FC236}">
                <a16:creationId xmlns:a16="http://schemas.microsoft.com/office/drawing/2014/main" id="{A969528C-41EA-08E6-3C47-6EF197D136AD}"/>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5" name="Date Placeholder 4">
            <a:extLst>
              <a:ext uri="{FF2B5EF4-FFF2-40B4-BE49-F238E27FC236}">
                <a16:creationId xmlns:a16="http://schemas.microsoft.com/office/drawing/2014/main" id="{DB2B9C7A-795B-944A-B48C-D16C96063E41}"/>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2024.12.12</a:t>
            </a:r>
            <a:endParaRPr lang="en-PH" dirty="0"/>
          </a:p>
        </p:txBody>
      </p:sp>
    </p:spTree>
    <p:extLst>
      <p:ext uri="{BB962C8B-B14F-4D97-AF65-F5344CB8AC3E}">
        <p14:creationId xmlns:p14="http://schemas.microsoft.com/office/powerpoint/2010/main" val="2272719125"/>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1E04-9DD9-89D4-A49E-E8230DFE951A}"/>
              </a:ext>
            </a:extLst>
          </p:cNvPr>
          <p:cNvSpPr>
            <a:spLocks noGrp="1"/>
          </p:cNvSpPr>
          <p:nvPr>
            <p:ph type="title"/>
          </p:nvPr>
        </p:nvSpPr>
        <p:spPr>
          <a:xfrm>
            <a:off x="1104292" y="1222157"/>
            <a:ext cx="9983415" cy="1643592"/>
          </a:xfrm>
        </p:spPr>
        <p:txBody>
          <a:bodyPr anchor="b">
            <a:normAutofit/>
          </a:bodyPr>
          <a:lstStyle>
            <a:lvl1pPr>
              <a:defRPr sz="6000"/>
            </a:lvl1pPr>
          </a:lstStyle>
          <a:p>
            <a:r>
              <a:rPr lang="en-US"/>
              <a:t>Click to edit Master title style</a:t>
            </a:r>
            <a:endParaRPr lang="en-PH" dirty="0"/>
          </a:p>
        </p:txBody>
      </p:sp>
      <p:sp>
        <p:nvSpPr>
          <p:cNvPr id="3" name="Slide Number Placeholder 5">
            <a:extLst>
              <a:ext uri="{FF2B5EF4-FFF2-40B4-BE49-F238E27FC236}">
                <a16:creationId xmlns:a16="http://schemas.microsoft.com/office/drawing/2014/main" id="{EC35CD28-C907-1E8C-8447-DE24B411C06F}"/>
              </a:ext>
            </a:extLst>
          </p:cNvPr>
          <p:cNvSpPr>
            <a:spLocks noGrp="1"/>
          </p:cNvSpPr>
          <p:nvPr>
            <p:ph type="sldNum" sz="quarter" idx="12"/>
          </p:nvPr>
        </p:nvSpPr>
        <p:spPr>
          <a:xfrm>
            <a:off x="11356219" y="6451565"/>
            <a:ext cx="739019" cy="360000"/>
          </a:xfrm>
          <a:prstGeom prst="rect">
            <a:avLst/>
          </a:prstGeom>
        </p:spPr>
        <p:txBody>
          <a:bodyPr/>
          <a:lstStyle/>
          <a:p>
            <a:fld id="{32177519-FDB5-46C8-A273-662D2447F0A4}" type="slidenum">
              <a:rPr lang="en-PH" smtClean="0"/>
              <a:t>‹#›</a:t>
            </a:fld>
            <a:endParaRPr lang="en-PH"/>
          </a:p>
        </p:txBody>
      </p:sp>
      <p:sp>
        <p:nvSpPr>
          <p:cNvPr id="6" name="Footer Placeholder 4">
            <a:extLst>
              <a:ext uri="{FF2B5EF4-FFF2-40B4-BE49-F238E27FC236}">
                <a16:creationId xmlns:a16="http://schemas.microsoft.com/office/drawing/2014/main" id="{4D53A3E5-5B32-F506-55AA-1B5C8EEAD309}"/>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7" name="Date Placeholder 4">
            <a:extLst>
              <a:ext uri="{FF2B5EF4-FFF2-40B4-BE49-F238E27FC236}">
                <a16:creationId xmlns:a16="http://schemas.microsoft.com/office/drawing/2014/main" id="{E4D0CCC7-94CC-6374-0F72-8A1CA7665FAF}"/>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2024.12.12</a:t>
            </a:r>
            <a:endParaRPr lang="en-PH" dirty="0"/>
          </a:p>
        </p:txBody>
      </p:sp>
      <p:sp>
        <p:nvSpPr>
          <p:cNvPr id="8" name="Rectangle: Rounded Corners 7">
            <a:extLst>
              <a:ext uri="{FF2B5EF4-FFF2-40B4-BE49-F238E27FC236}">
                <a16:creationId xmlns:a16="http://schemas.microsoft.com/office/drawing/2014/main" id="{AE733BF5-57A7-FC25-C7D4-7620761AFDD1}"/>
              </a:ext>
            </a:extLst>
          </p:cNvPr>
          <p:cNvSpPr/>
          <p:nvPr userDrawn="1"/>
        </p:nvSpPr>
        <p:spPr>
          <a:xfrm flipV="1">
            <a:off x="1103686" y="2933076"/>
            <a:ext cx="9983414" cy="45719"/>
          </a:xfrm>
          <a:prstGeom prst="roundRect">
            <a:avLst>
              <a:gd name="adj" fmla="val 50000"/>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 Placeholder 9">
            <a:extLst>
              <a:ext uri="{FF2B5EF4-FFF2-40B4-BE49-F238E27FC236}">
                <a16:creationId xmlns:a16="http://schemas.microsoft.com/office/drawing/2014/main" id="{58139BAA-44B0-B0DF-4138-1CAFD15F088C}"/>
              </a:ext>
            </a:extLst>
          </p:cNvPr>
          <p:cNvSpPr>
            <a:spLocks noGrp="1"/>
          </p:cNvSpPr>
          <p:nvPr>
            <p:ph type="body" sz="quarter" idx="13"/>
          </p:nvPr>
        </p:nvSpPr>
        <p:spPr>
          <a:xfrm>
            <a:off x="1103687" y="3128286"/>
            <a:ext cx="9983414" cy="2748640"/>
          </a:xfrm>
        </p:spPr>
        <p:txBody>
          <a:bodyPr/>
          <a:lstStyle>
            <a:lvl3pP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5589776"/>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box">
            <a:extLst>
              <a:ext uri="{FF2B5EF4-FFF2-40B4-BE49-F238E27FC236}">
                <a16:creationId xmlns:a16="http://schemas.microsoft.com/office/drawing/2014/main" id="{5825AF67-1074-F73C-FA71-8675E6A83A2B}"/>
              </a:ext>
            </a:extLst>
          </p:cNvPr>
          <p:cNvSpPr/>
          <p:nvPr userDrawn="1"/>
        </p:nvSpPr>
        <p:spPr>
          <a:xfrm>
            <a:off x="0" y="6408000"/>
            <a:ext cx="12192000" cy="450000"/>
          </a:xfrm>
          <a:prstGeom prst="rect">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Header box">
            <a:extLst>
              <a:ext uri="{FF2B5EF4-FFF2-40B4-BE49-F238E27FC236}">
                <a16:creationId xmlns:a16="http://schemas.microsoft.com/office/drawing/2014/main" id="{8BF18EDF-80C5-186C-BBA6-ED66E96D3CFD}"/>
              </a:ext>
            </a:extLst>
          </p:cNvPr>
          <p:cNvSpPr/>
          <p:nvPr userDrawn="1"/>
        </p:nvSpPr>
        <p:spPr>
          <a:xfrm>
            <a:off x="0" y="0"/>
            <a:ext cx="12192000" cy="360000"/>
          </a:xfrm>
          <a:prstGeom prst="rect">
            <a:avLst/>
          </a:prstGeom>
          <a:solidFill>
            <a:srgbClr val="017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200" dirty="0"/>
              <a:t>Classroom learning dynamics using a cellular automata spatiotemporal model comparing peer instruction and traditional instruction</a:t>
            </a:r>
            <a:endParaRPr lang="en-PH" sz="1200" dirty="0"/>
          </a:p>
        </p:txBody>
      </p:sp>
      <p:sp>
        <p:nvSpPr>
          <p:cNvPr id="2" name="Slide title">
            <a:extLst>
              <a:ext uri="{FF2B5EF4-FFF2-40B4-BE49-F238E27FC236}">
                <a16:creationId xmlns:a16="http://schemas.microsoft.com/office/drawing/2014/main" id="{D3F1C2E3-BC5F-9597-FB8A-9538A08D3C21}"/>
              </a:ext>
            </a:extLst>
          </p:cNvPr>
          <p:cNvSpPr>
            <a:spLocks noGrp="1"/>
          </p:cNvSpPr>
          <p:nvPr>
            <p:ph type="title"/>
          </p:nvPr>
        </p:nvSpPr>
        <p:spPr>
          <a:xfrm>
            <a:off x="283265" y="704668"/>
            <a:ext cx="9983415" cy="776288"/>
          </a:xfrm>
          <a:prstGeom prst="rect">
            <a:avLst/>
          </a:prstGeom>
        </p:spPr>
        <p:txBody>
          <a:bodyPr vert="horz" lIns="91440" tIns="45720" rIns="91440" bIns="45720" rtlCol="0" anchor="ctr">
            <a:normAutofit/>
          </a:bodyPr>
          <a:lstStyle/>
          <a:p>
            <a:r>
              <a:rPr lang="en-US"/>
              <a:t>Click to edit Master title style</a:t>
            </a:r>
            <a:endParaRPr lang="en-PH" dirty="0"/>
          </a:p>
        </p:txBody>
      </p:sp>
      <p:sp>
        <p:nvSpPr>
          <p:cNvPr id="3" name="Content">
            <a:extLst>
              <a:ext uri="{FF2B5EF4-FFF2-40B4-BE49-F238E27FC236}">
                <a16:creationId xmlns:a16="http://schemas.microsoft.com/office/drawing/2014/main" id="{D2572D9A-2A5C-C564-D710-119F1A42F323}"/>
              </a:ext>
            </a:extLst>
          </p:cNvPr>
          <p:cNvSpPr>
            <a:spLocks noGrp="1"/>
          </p:cNvSpPr>
          <p:nvPr>
            <p:ph type="body" idx="1"/>
          </p:nvPr>
        </p:nvSpPr>
        <p:spPr>
          <a:xfrm>
            <a:off x="283265" y="1733384"/>
            <a:ext cx="11625470" cy="4443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21" name="Presentation title">
            <a:extLst>
              <a:ext uri="{FF2B5EF4-FFF2-40B4-BE49-F238E27FC236}">
                <a16:creationId xmlns:a16="http://schemas.microsoft.com/office/drawing/2014/main" id="{F25B7521-30D7-BD13-9717-14C3684FA9CE}"/>
              </a:ext>
            </a:extLst>
          </p:cNvPr>
          <p:cNvSpPr txBox="1">
            <a:spLocks/>
          </p:cNvSpPr>
          <p:nvPr userDrawn="1"/>
        </p:nvSpPr>
        <p:spPr>
          <a:xfrm>
            <a:off x="0" y="0"/>
            <a:ext cx="8418136" cy="360000"/>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H" dirty="0"/>
          </a:p>
        </p:txBody>
      </p:sp>
      <p:sp>
        <p:nvSpPr>
          <p:cNvPr id="22" name="Event">
            <a:extLst>
              <a:ext uri="{FF2B5EF4-FFF2-40B4-BE49-F238E27FC236}">
                <a16:creationId xmlns:a16="http://schemas.microsoft.com/office/drawing/2014/main" id="{DFFA2FA3-EF91-DD19-486B-FF8E5D30364E}"/>
              </a:ext>
            </a:extLst>
          </p:cNvPr>
          <p:cNvSpPr txBox="1">
            <a:spLocks/>
          </p:cNvSpPr>
          <p:nvPr userDrawn="1"/>
        </p:nvSpPr>
        <p:spPr>
          <a:xfrm>
            <a:off x="8540684" y="0"/>
            <a:ext cx="3651315" cy="360363"/>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endParaRPr lang="en-PH" dirty="0"/>
          </a:p>
        </p:txBody>
      </p:sp>
      <p:sp>
        <p:nvSpPr>
          <p:cNvPr id="7" name="Slide Number Placeholder 5">
            <a:extLst>
              <a:ext uri="{FF2B5EF4-FFF2-40B4-BE49-F238E27FC236}">
                <a16:creationId xmlns:a16="http://schemas.microsoft.com/office/drawing/2014/main" id="{52B21EB6-4ACE-BED0-A8DB-3DF92234712B}"/>
              </a:ext>
            </a:extLst>
          </p:cNvPr>
          <p:cNvSpPr>
            <a:spLocks noGrp="1"/>
          </p:cNvSpPr>
          <p:nvPr>
            <p:ph type="sldNum" sz="quarter" idx="4"/>
          </p:nvPr>
        </p:nvSpPr>
        <p:spPr>
          <a:xfrm>
            <a:off x="11356219" y="6451565"/>
            <a:ext cx="739019" cy="360000"/>
          </a:xfrm>
          <a:prstGeom prst="rect">
            <a:avLst/>
          </a:prstGeom>
        </p:spPr>
        <p:txBody>
          <a:bodyPr/>
          <a:lstStyle>
            <a:lvl1pPr algn="r">
              <a:defRPr>
                <a:solidFill>
                  <a:schemeClr val="bg1"/>
                </a:solidFill>
              </a:defRPr>
            </a:lvl1pPr>
          </a:lstStyle>
          <a:p>
            <a:fld id="{32177519-FDB5-46C8-A273-662D2447F0A4}" type="slidenum">
              <a:rPr lang="en-PH" smtClean="0"/>
              <a:pPr/>
              <a:t>‹#›</a:t>
            </a:fld>
            <a:endParaRPr lang="en-PH" dirty="0"/>
          </a:p>
        </p:txBody>
      </p:sp>
      <p:sp>
        <p:nvSpPr>
          <p:cNvPr id="10" name="Footer Placeholder 4">
            <a:extLst>
              <a:ext uri="{FF2B5EF4-FFF2-40B4-BE49-F238E27FC236}">
                <a16:creationId xmlns:a16="http://schemas.microsoft.com/office/drawing/2014/main" id="{D4CBB2E8-859B-B0E0-F59A-3FBD7D3A0DDC}"/>
              </a:ext>
            </a:extLst>
          </p:cNvPr>
          <p:cNvSpPr>
            <a:spLocks noGrp="1"/>
          </p:cNvSpPr>
          <p:nvPr>
            <p:ph type="ftr" sz="quarter" idx="3"/>
          </p:nvPr>
        </p:nvSpPr>
        <p:spPr>
          <a:xfrm>
            <a:off x="77411" y="6451565"/>
            <a:ext cx="10096014" cy="360000"/>
          </a:xfrm>
          <a:prstGeom prst="rect">
            <a:avLst/>
          </a:prstGeom>
        </p:spPr>
        <p:txBody>
          <a:bodyPr vert="horz" lIns="91440" tIns="45720" rIns="91440" bIns="45720" rtlCol="0" anchor="ctr"/>
          <a:lstStyle>
            <a:lvl1pPr algn="ctr">
              <a:defRPr sz="1200">
                <a:solidFill>
                  <a:schemeClr val="bg1"/>
                </a:solidFill>
              </a:defRPr>
            </a:lvl1pPr>
          </a:lstStyle>
          <a:p>
            <a:endParaRPr lang="en-PH" dirty="0"/>
          </a:p>
        </p:txBody>
      </p:sp>
      <p:sp>
        <p:nvSpPr>
          <p:cNvPr id="11" name="Date Placeholder 4">
            <a:extLst>
              <a:ext uri="{FF2B5EF4-FFF2-40B4-BE49-F238E27FC236}">
                <a16:creationId xmlns:a16="http://schemas.microsoft.com/office/drawing/2014/main" id="{3641E7CD-0BB4-0588-8781-339BBBBFBCA4}"/>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lvl1pPr algn="ctr">
              <a:defRPr sz="1200">
                <a:solidFill>
                  <a:schemeClr val="bg1"/>
                </a:solidFill>
              </a:defRPr>
            </a:lvl1pPr>
          </a:lstStyle>
          <a:p>
            <a:r>
              <a:rPr lang="en-US" dirty="0"/>
              <a:t>2024.12.12</a:t>
            </a:r>
            <a:endParaRPr lang="en-PH" dirty="0"/>
          </a:p>
        </p:txBody>
      </p:sp>
    </p:spTree>
    <p:extLst>
      <p:ext uri="{BB962C8B-B14F-4D97-AF65-F5344CB8AC3E}">
        <p14:creationId xmlns:p14="http://schemas.microsoft.com/office/powerpoint/2010/main" val="3785728886"/>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50" r:id="rId3"/>
    <p:sldLayoutId id="2147483654" r:id="rId4"/>
    <p:sldLayoutId id="2147483655" r:id="rId5"/>
    <p:sldLayoutId id="2147483656" r:id="rId6"/>
  </p:sldLayoutIdLst>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56_6C8AB630.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0.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4F_C5A629B8.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370.png"/><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40.png"/><Relationship Id="rId5" Type="http://schemas.openxmlformats.org/officeDocument/2006/relationships/image" Target="../media/image55.png"/><Relationship Id="rId4" Type="http://schemas.openxmlformats.org/officeDocument/2006/relationships/image" Target="../media/image52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1D_137B2B59.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6.png"/><Relationship Id="rId5" Type="http://schemas.microsoft.com/office/2018/10/relationships/comments" Target="../comments/modernComment_151_8B8EBE79.xm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media" Target="../media/media2.mp4"/><Relationship Id="rId7" Type="http://schemas.microsoft.com/office/2018/10/relationships/comments" Target="../comments/modernComment_153_5A189B8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8.xml"/><Relationship Id="rId11" Type="http://schemas.openxmlformats.org/officeDocument/2006/relationships/image" Target="../media/image60.png"/><Relationship Id="rId5" Type="http://schemas.openxmlformats.org/officeDocument/2006/relationships/slideLayout" Target="../slideLayouts/slideLayout4.xml"/><Relationship Id="rId10" Type="http://schemas.openxmlformats.org/officeDocument/2006/relationships/image" Target="../media/image59.png"/><Relationship Id="rId4" Type="http://schemas.openxmlformats.org/officeDocument/2006/relationships/video" Target="../media/media2.mp4"/><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70.png"/><Relationship Id="rId7" Type="http://schemas.openxmlformats.org/officeDocument/2006/relationships/image" Target="../media/image61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00.png"/><Relationship Id="rId11" Type="http://schemas.openxmlformats.org/officeDocument/2006/relationships/image" Target="../media/image66.png"/><Relationship Id="rId5" Type="http://schemas.openxmlformats.org/officeDocument/2006/relationships/image" Target="../media/image62.sv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4.sv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media" Target="../media/media1.mp4"/><Relationship Id="rId7" Type="http://schemas.openxmlformats.org/officeDocument/2006/relationships/image" Target="../media/image5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20.xml"/><Relationship Id="rId5" Type="http://schemas.openxmlformats.org/officeDocument/2006/relationships/slideLayout" Target="../slideLayouts/slideLayout4.xml"/><Relationship Id="rId4" Type="http://schemas.openxmlformats.org/officeDocument/2006/relationships/video" Target="../media/media1.mp4"/></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microsoft.com/office/2018/10/relationships/comments" Target="../comments/modernComment_143_5C4B0D99.xm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microsoft.com/office/2007/relationships/media" Target="../media/media4.mp4"/><Relationship Id="rId7" Type="http://schemas.openxmlformats.org/officeDocument/2006/relationships/image" Target="../media/image7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6.xml"/><Relationship Id="rId5" Type="http://schemas.openxmlformats.org/officeDocument/2006/relationships/slideLayout" Target="../slideLayouts/slideLayout3.xml"/><Relationship Id="rId4" Type="http://schemas.openxmlformats.org/officeDocument/2006/relationships/video" Target="../media/media4.mp4"/><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microsoft.com/office/2007/relationships/media" Target="../media/media6.mp4"/><Relationship Id="rId7" Type="http://schemas.openxmlformats.org/officeDocument/2006/relationships/image" Target="../media/image7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27.xml"/><Relationship Id="rId5" Type="http://schemas.openxmlformats.org/officeDocument/2006/relationships/slideLayout" Target="../slideLayouts/slideLayout3.xml"/><Relationship Id="rId10" Type="http://schemas.openxmlformats.org/officeDocument/2006/relationships/image" Target="../media/image80.png"/><Relationship Id="rId4" Type="http://schemas.openxmlformats.org/officeDocument/2006/relationships/video" Target="../media/media6.mp4"/><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0.png"/><Relationship Id="rId7"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0.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0.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33.xml"/><Relationship Id="rId16" Type="http://schemas.openxmlformats.org/officeDocument/2006/relationships/image" Target="../media/image114.png"/><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microsoft.com/office/2007/relationships/media" Target="../media/media8.mp4"/><Relationship Id="rId7"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9.mp4"/><Relationship Id="rId11" Type="http://schemas.openxmlformats.org/officeDocument/2006/relationships/image" Target="../media/image117.png"/><Relationship Id="rId5" Type="http://schemas.microsoft.com/office/2007/relationships/media" Target="../media/media9.mp4"/><Relationship Id="rId10" Type="http://schemas.openxmlformats.org/officeDocument/2006/relationships/image" Target="../media/image116.png"/><Relationship Id="rId4" Type="http://schemas.openxmlformats.org/officeDocument/2006/relationships/video" Target="../media/media8.mp4"/><Relationship Id="rId9" Type="http://schemas.openxmlformats.org/officeDocument/2006/relationships/image" Target="../media/image115.png"/></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60_156358B4.xm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3D_A703BFD2.xml"/><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0.svg"/><Relationship Id="rId4" Type="http://schemas.openxmlformats.org/officeDocument/2006/relationships/diagramData" Target="../diagrams/data2.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18/10/relationships/comments" Target="../comments/modernComment_12A_241929D.xml"/><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2.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image" Target="../media/image30.svg"/><Relationship Id="rId5" Type="http://schemas.openxmlformats.org/officeDocument/2006/relationships/diagramQuickStyle" Target="../diagrams/quickStyle4.xml"/><Relationship Id="rId10" Type="http://schemas.openxmlformats.org/officeDocument/2006/relationships/image" Target="../media/image29.png"/><Relationship Id="rId4" Type="http://schemas.openxmlformats.org/officeDocument/2006/relationships/diagramLayout" Target="../diagrams/layout4.xm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2697C-C660-B267-E589-A4358992C6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42A5A-1F38-B73F-23B1-D6AD3F534D42}"/>
              </a:ext>
            </a:extLst>
          </p:cNvPr>
          <p:cNvSpPr>
            <a:spLocks noGrp="1"/>
          </p:cNvSpPr>
          <p:nvPr>
            <p:ph type="ctrTitle"/>
          </p:nvPr>
        </p:nvSpPr>
        <p:spPr/>
        <p:txBody>
          <a:bodyPr>
            <a:noAutofit/>
          </a:bodyPr>
          <a:lstStyle/>
          <a:p>
            <a:pPr algn="ctr"/>
            <a:r>
              <a:rPr lang="en-US" sz="4000" dirty="0"/>
              <a:t>Classroom learning dynamics using a </a:t>
            </a:r>
            <a:br>
              <a:rPr lang="en-US" sz="4000" dirty="0"/>
            </a:br>
            <a:r>
              <a:rPr lang="en-US" sz="4000" dirty="0"/>
              <a:t>cellular automata spatiotemporal model comparing peer instruction and traditional instruction</a:t>
            </a:r>
            <a:endParaRPr lang="en-PH" sz="4000" dirty="0"/>
          </a:p>
        </p:txBody>
      </p:sp>
      <p:sp>
        <p:nvSpPr>
          <p:cNvPr id="3" name="Subtitle 2">
            <a:extLst>
              <a:ext uri="{FF2B5EF4-FFF2-40B4-BE49-F238E27FC236}">
                <a16:creationId xmlns:a16="http://schemas.microsoft.com/office/drawing/2014/main" id="{4E608979-2E1B-F489-17CB-2C481DE75C41}"/>
              </a:ext>
            </a:extLst>
          </p:cNvPr>
          <p:cNvSpPr>
            <a:spLocks noGrp="1"/>
          </p:cNvSpPr>
          <p:nvPr>
            <p:ph type="body" sz="quarter" idx="10"/>
          </p:nvPr>
        </p:nvSpPr>
        <p:spPr>
          <a:xfrm>
            <a:off x="500063" y="4154878"/>
            <a:ext cx="11350625" cy="2168857"/>
          </a:xfrm>
        </p:spPr>
        <p:txBody>
          <a:bodyPr>
            <a:normAutofit/>
          </a:bodyPr>
          <a:lstStyle/>
          <a:p>
            <a:pPr algn="l">
              <a:spcBef>
                <a:spcPts val="0"/>
              </a:spcBef>
            </a:pPr>
            <a:r>
              <a:rPr lang="en-PH" sz="2800" b="1" dirty="0"/>
              <a:t>Clarence Ioakim T. Sy</a:t>
            </a:r>
          </a:p>
          <a:p>
            <a:pPr algn="l">
              <a:spcBef>
                <a:spcPts val="0"/>
              </a:spcBef>
            </a:pPr>
            <a:endParaRPr lang="en-PH" sz="1000" i="1" dirty="0"/>
          </a:p>
          <a:p>
            <a:pPr algn="l">
              <a:spcBef>
                <a:spcPts val="0"/>
              </a:spcBef>
            </a:pPr>
            <a:r>
              <a:rPr lang="en-PH" sz="2000" i="1" dirty="0"/>
              <a:t>BS Applied Physics</a:t>
            </a:r>
          </a:p>
          <a:p>
            <a:pPr algn="l">
              <a:spcBef>
                <a:spcPts val="0"/>
              </a:spcBef>
            </a:pPr>
            <a:r>
              <a:rPr lang="en-PH" sz="2000" i="1" dirty="0"/>
              <a:t>Instrumentation Physics Laboratory</a:t>
            </a:r>
          </a:p>
          <a:p>
            <a:pPr algn="l">
              <a:spcBef>
                <a:spcPts val="0"/>
              </a:spcBef>
            </a:pPr>
            <a:r>
              <a:rPr lang="en-PH" sz="2000" i="1" dirty="0"/>
              <a:t>National Institute of Physics</a:t>
            </a:r>
          </a:p>
          <a:p>
            <a:pPr algn="l">
              <a:spcBef>
                <a:spcPts val="0"/>
              </a:spcBef>
            </a:pPr>
            <a:r>
              <a:rPr lang="en-PH" sz="2000" i="1" dirty="0"/>
              <a:t>University of the Philippines Diliman</a:t>
            </a:r>
          </a:p>
          <a:p>
            <a:pPr algn="l">
              <a:spcBef>
                <a:spcPts val="0"/>
              </a:spcBef>
            </a:pPr>
            <a:endParaRPr lang="en-PH" sz="2000" dirty="0"/>
          </a:p>
          <a:p>
            <a:endParaRPr lang="en-PH" sz="2400" dirty="0"/>
          </a:p>
          <a:p>
            <a:pPr algn="l"/>
            <a:endParaRPr lang="en-PH" sz="2400" dirty="0"/>
          </a:p>
          <a:p>
            <a:pPr algn="l">
              <a:spcBef>
                <a:spcPts val="0"/>
              </a:spcBef>
            </a:pPr>
            <a:endParaRPr lang="en-PH" sz="2000" dirty="0"/>
          </a:p>
        </p:txBody>
      </p:sp>
      <p:sp>
        <p:nvSpPr>
          <p:cNvPr id="6" name="Date Placeholder 5">
            <a:extLst>
              <a:ext uri="{FF2B5EF4-FFF2-40B4-BE49-F238E27FC236}">
                <a16:creationId xmlns:a16="http://schemas.microsoft.com/office/drawing/2014/main" id="{5BA6D1DC-B178-CA19-E5A3-FF0B21A6214F}"/>
              </a:ext>
            </a:extLst>
          </p:cNvPr>
          <p:cNvSpPr>
            <a:spLocks noGrp="1"/>
          </p:cNvSpPr>
          <p:nvPr>
            <p:ph type="dt" sz="half" idx="13"/>
          </p:nvPr>
        </p:nvSpPr>
        <p:spPr/>
        <p:txBody>
          <a:bodyPr/>
          <a:lstStyle/>
          <a:p>
            <a:endParaRPr lang="en-PH" dirty="0"/>
          </a:p>
        </p:txBody>
      </p:sp>
      <p:sp>
        <p:nvSpPr>
          <p:cNvPr id="7" name="Footer Placeholder 6">
            <a:extLst>
              <a:ext uri="{FF2B5EF4-FFF2-40B4-BE49-F238E27FC236}">
                <a16:creationId xmlns:a16="http://schemas.microsoft.com/office/drawing/2014/main" id="{3E78EAC0-F87A-2943-4501-81354DD31061}"/>
              </a:ext>
            </a:extLst>
          </p:cNvPr>
          <p:cNvSpPr>
            <a:spLocks noGrp="1"/>
          </p:cNvSpPr>
          <p:nvPr>
            <p:ph type="ftr" sz="quarter" idx="14"/>
          </p:nvPr>
        </p:nvSpPr>
        <p:spPr/>
        <p:txBody>
          <a:bodyPr/>
          <a:lstStyle/>
          <a:p>
            <a:endParaRPr lang="en-PH" dirty="0"/>
          </a:p>
        </p:txBody>
      </p:sp>
      <p:sp>
        <p:nvSpPr>
          <p:cNvPr id="8" name="Slide Number Placeholder 7">
            <a:extLst>
              <a:ext uri="{FF2B5EF4-FFF2-40B4-BE49-F238E27FC236}">
                <a16:creationId xmlns:a16="http://schemas.microsoft.com/office/drawing/2014/main" id="{43CD48E1-BC7A-47C6-CE5E-815683E14680}"/>
              </a:ext>
            </a:extLst>
          </p:cNvPr>
          <p:cNvSpPr>
            <a:spLocks noGrp="1"/>
          </p:cNvSpPr>
          <p:nvPr>
            <p:ph type="sldNum" sz="quarter" idx="15"/>
          </p:nvPr>
        </p:nvSpPr>
        <p:spPr/>
        <p:txBody>
          <a:bodyPr/>
          <a:lstStyle/>
          <a:p>
            <a:endParaRPr lang="en-PH" dirty="0"/>
          </a:p>
        </p:txBody>
      </p:sp>
      <p:sp>
        <p:nvSpPr>
          <p:cNvPr id="5" name="TextBox 4">
            <a:extLst>
              <a:ext uri="{FF2B5EF4-FFF2-40B4-BE49-F238E27FC236}">
                <a16:creationId xmlns:a16="http://schemas.microsoft.com/office/drawing/2014/main" id="{2254BFEB-77EA-BD8B-619A-AFDEF05070E8}"/>
              </a:ext>
            </a:extLst>
          </p:cNvPr>
          <p:cNvSpPr txBox="1"/>
          <p:nvPr/>
        </p:nvSpPr>
        <p:spPr>
          <a:xfrm>
            <a:off x="500063" y="6000838"/>
            <a:ext cx="5938831" cy="369332"/>
          </a:xfrm>
          <a:prstGeom prst="rect">
            <a:avLst/>
          </a:prstGeom>
          <a:noFill/>
        </p:spPr>
        <p:txBody>
          <a:bodyPr wrap="square">
            <a:spAutoFit/>
          </a:bodyPr>
          <a:lstStyle/>
          <a:p>
            <a:pPr algn="l">
              <a:spcBef>
                <a:spcPts val="0"/>
              </a:spcBef>
            </a:pPr>
            <a:r>
              <a:rPr lang="en-PH" sz="1800" dirty="0"/>
              <a:t>Adviser: </a:t>
            </a:r>
            <a:r>
              <a:rPr lang="en-PH" sz="1800" dirty="0" err="1"/>
              <a:t>Johnrob</a:t>
            </a:r>
            <a:r>
              <a:rPr lang="en-PH" sz="1800" dirty="0"/>
              <a:t> Y. </a:t>
            </a:r>
            <a:r>
              <a:rPr lang="en-PH" sz="1800" dirty="0" err="1"/>
              <a:t>Bantang</a:t>
            </a:r>
            <a:r>
              <a:rPr lang="en-PH" sz="1800" dirty="0"/>
              <a:t>, Ph.D.</a:t>
            </a:r>
          </a:p>
        </p:txBody>
      </p:sp>
      <p:sp>
        <p:nvSpPr>
          <p:cNvPr id="12" name="Subtitle 9">
            <a:extLst>
              <a:ext uri="{FF2B5EF4-FFF2-40B4-BE49-F238E27FC236}">
                <a16:creationId xmlns:a16="http://schemas.microsoft.com/office/drawing/2014/main" id="{24B5BAE4-68A9-EBD9-12FD-D7C24F7EE755}"/>
              </a:ext>
            </a:extLst>
          </p:cNvPr>
          <p:cNvSpPr>
            <a:spLocks noGrp="1"/>
          </p:cNvSpPr>
          <p:nvPr>
            <p:ph type="body" sz="quarter" idx="16"/>
          </p:nvPr>
        </p:nvSpPr>
        <p:spPr>
          <a:xfrm>
            <a:off x="339725" y="487363"/>
            <a:ext cx="11509375" cy="1085850"/>
          </a:xfrm>
        </p:spPr>
        <p:txBody>
          <a:bodyPr>
            <a:normAutofit fontScale="92500" lnSpcReduction="10000"/>
          </a:bodyPr>
          <a:lstStyle/>
          <a:p>
            <a:pPr algn="l">
              <a:lnSpc>
                <a:spcPct val="100000"/>
              </a:lnSpc>
              <a:spcBef>
                <a:spcPts val="800"/>
              </a:spcBef>
            </a:pPr>
            <a:r>
              <a:rPr lang="en-PH" sz="2000" b="1" dirty="0"/>
              <a:t>Undergraduate Thesis Defense</a:t>
            </a:r>
          </a:p>
          <a:p>
            <a:pPr algn="l">
              <a:lnSpc>
                <a:spcPct val="100000"/>
              </a:lnSpc>
              <a:spcBef>
                <a:spcPts val="800"/>
              </a:spcBef>
            </a:pPr>
            <a:r>
              <a:rPr lang="en-PH" sz="2000" dirty="0"/>
              <a:t>National Institute of Physics</a:t>
            </a:r>
          </a:p>
          <a:p>
            <a:pPr algn="l">
              <a:lnSpc>
                <a:spcPct val="100000"/>
              </a:lnSpc>
              <a:spcBef>
                <a:spcPts val="800"/>
              </a:spcBef>
            </a:pPr>
            <a:r>
              <a:rPr lang="en-PH" sz="2000" dirty="0"/>
              <a:t>December 12, 2024, 10:30 AM</a:t>
            </a:r>
          </a:p>
          <a:p>
            <a:pPr algn="l">
              <a:spcBef>
                <a:spcPts val="500"/>
              </a:spcBef>
            </a:pPr>
            <a:endParaRPr lang="en-PH" sz="2000" dirty="0"/>
          </a:p>
        </p:txBody>
      </p:sp>
    </p:spTree>
    <p:extLst>
      <p:ext uri="{BB962C8B-B14F-4D97-AF65-F5344CB8AC3E}">
        <p14:creationId xmlns:p14="http://schemas.microsoft.com/office/powerpoint/2010/main" val="3872048148"/>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964E-65DA-4E41-DFC0-DA8C32902BA0}"/>
              </a:ext>
            </a:extLst>
          </p:cNvPr>
          <p:cNvSpPr>
            <a:spLocks noGrp="1"/>
          </p:cNvSpPr>
          <p:nvPr>
            <p:ph type="title"/>
          </p:nvPr>
        </p:nvSpPr>
        <p:spPr/>
        <p:txBody>
          <a:bodyPr>
            <a:normAutofit/>
          </a:bodyPr>
          <a:lstStyle/>
          <a:p>
            <a:r>
              <a:rPr lang="en-PH" dirty="0"/>
              <a:t>Different initial conditions for PI</a:t>
            </a:r>
          </a:p>
        </p:txBody>
      </p:sp>
      <p:sp>
        <p:nvSpPr>
          <p:cNvPr id="4" name="Slide Number Placeholder 3">
            <a:extLst>
              <a:ext uri="{FF2B5EF4-FFF2-40B4-BE49-F238E27FC236}">
                <a16:creationId xmlns:a16="http://schemas.microsoft.com/office/drawing/2014/main" id="{57AFED88-E652-46F7-398C-A2D7C0780861}"/>
              </a:ext>
            </a:extLst>
          </p:cNvPr>
          <p:cNvSpPr>
            <a:spLocks noGrp="1"/>
          </p:cNvSpPr>
          <p:nvPr>
            <p:ph type="sldNum" sz="quarter" idx="12"/>
          </p:nvPr>
        </p:nvSpPr>
        <p:spPr/>
        <p:txBody>
          <a:bodyPr/>
          <a:lstStyle/>
          <a:p>
            <a:fld id="{32177519-FDB5-46C8-A273-662D2447F0A4}" type="slidenum">
              <a:rPr lang="en-PH" smtClean="0"/>
              <a:t>10</a:t>
            </a:fld>
            <a:endParaRPr lang="en-PH"/>
          </a:p>
        </p:txBody>
      </p:sp>
      <p:sp>
        <p:nvSpPr>
          <p:cNvPr id="5" name="Footer Placeholder 4">
            <a:extLst>
              <a:ext uri="{FF2B5EF4-FFF2-40B4-BE49-F238E27FC236}">
                <a16:creationId xmlns:a16="http://schemas.microsoft.com/office/drawing/2014/main" id="{04415E1A-ABCA-75C2-C46C-323F6500354D}"/>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599E5E78-62D4-4339-6D55-719C41A63919}"/>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p:pic>
        <p:nvPicPr>
          <p:cNvPr id="11" name="Picture 10" descr="A screenshot of a video game&#10;&#10;Description automatically generated">
            <a:extLst>
              <a:ext uri="{FF2B5EF4-FFF2-40B4-BE49-F238E27FC236}">
                <a16:creationId xmlns:a16="http://schemas.microsoft.com/office/drawing/2014/main" id="{73F04C95-7CFD-9AB7-F893-634C62F280DE}"/>
              </a:ext>
            </a:extLst>
          </p:cNvPr>
          <p:cNvPicPr>
            <a:picLocks noChangeAspect="1"/>
          </p:cNvPicPr>
          <p:nvPr/>
        </p:nvPicPr>
        <p:blipFill rotWithShape="1">
          <a:blip r:embed="rId3">
            <a:extLst>
              <a:ext uri="{28A0092B-C50C-407E-A947-70E740481C1C}">
                <a14:useLocalDpi xmlns:a14="http://schemas.microsoft.com/office/drawing/2010/main" val="0"/>
              </a:ext>
            </a:extLst>
          </a:blip>
          <a:srcRect t="50449"/>
          <a:stretch/>
        </p:blipFill>
        <p:spPr>
          <a:xfrm>
            <a:off x="6185030" y="2323779"/>
            <a:ext cx="5751443" cy="3156624"/>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029B3D93-B6FC-027F-43F8-88111D696E1C}"/>
              </a:ext>
            </a:extLst>
          </p:cNvPr>
          <p:cNvPicPr>
            <a:picLocks noChangeAspect="1"/>
          </p:cNvPicPr>
          <p:nvPr/>
        </p:nvPicPr>
        <p:blipFill rotWithShape="1">
          <a:blip r:embed="rId3">
            <a:extLst>
              <a:ext uri="{28A0092B-C50C-407E-A947-70E740481C1C}">
                <a14:useLocalDpi xmlns:a14="http://schemas.microsoft.com/office/drawing/2010/main" val="0"/>
              </a:ext>
            </a:extLst>
          </a:blip>
          <a:srcRect b="49177"/>
          <a:stretch/>
        </p:blipFill>
        <p:spPr>
          <a:xfrm>
            <a:off x="283265" y="2204789"/>
            <a:ext cx="5818937" cy="3275614"/>
          </a:xfrm>
          <a:prstGeom prst="rect">
            <a:avLst/>
          </a:prstGeom>
        </p:spPr>
      </p:pic>
      <p:sp>
        <p:nvSpPr>
          <p:cNvPr id="17" name="TextBox 16">
            <a:extLst>
              <a:ext uri="{FF2B5EF4-FFF2-40B4-BE49-F238E27FC236}">
                <a16:creationId xmlns:a16="http://schemas.microsoft.com/office/drawing/2014/main" id="{A2194284-9E44-5202-6F07-3D82F9C845A9}"/>
              </a:ext>
            </a:extLst>
          </p:cNvPr>
          <p:cNvSpPr txBox="1"/>
          <p:nvPr/>
        </p:nvSpPr>
        <p:spPr>
          <a:xfrm>
            <a:off x="427813" y="5692676"/>
            <a:ext cx="11653208" cy="369332"/>
          </a:xfrm>
          <a:prstGeom prst="rect">
            <a:avLst/>
          </a:prstGeom>
          <a:noFill/>
        </p:spPr>
        <p:txBody>
          <a:bodyPr wrap="square" rtlCol="0">
            <a:spAutoFit/>
          </a:bodyPr>
          <a:lstStyle/>
          <a:p>
            <a:r>
              <a:rPr lang="en-US" dirty="0"/>
              <a:t>  - Location of learned students </a:t>
            </a:r>
            <a:endParaRPr lang="en-US" sz="1800" kern="1200" dirty="0">
              <a:solidFill>
                <a:schemeClr val="tx1"/>
              </a:solidFill>
              <a:latin typeface="+mn-lt"/>
              <a:ea typeface="+mn-ea"/>
              <a:cs typeface="+mn-cs"/>
            </a:endParaRPr>
          </a:p>
        </p:txBody>
      </p:sp>
      <p:sp>
        <p:nvSpPr>
          <p:cNvPr id="18" name="Oval 17">
            <a:extLst>
              <a:ext uri="{FF2B5EF4-FFF2-40B4-BE49-F238E27FC236}">
                <a16:creationId xmlns:a16="http://schemas.microsoft.com/office/drawing/2014/main" id="{B24C76A3-3C50-0DA2-48A5-582917DA736E}"/>
              </a:ext>
            </a:extLst>
          </p:cNvPr>
          <p:cNvSpPr/>
          <p:nvPr/>
        </p:nvSpPr>
        <p:spPr>
          <a:xfrm rot="16200000">
            <a:off x="343619" y="5791199"/>
            <a:ext cx="168388" cy="1722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Graphic 2" descr="Meeting with solid fill">
            <a:extLst>
              <a:ext uri="{FF2B5EF4-FFF2-40B4-BE49-F238E27FC236}">
                <a16:creationId xmlns:a16="http://schemas.microsoft.com/office/drawing/2014/main" id="{0D9E0B94-1F09-D94C-29AF-3F2D1BAC5D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1893" y="510426"/>
            <a:ext cx="960482" cy="960482"/>
          </a:xfrm>
          <a:prstGeom prst="rect">
            <a:avLst/>
          </a:prstGeom>
        </p:spPr>
      </p:pic>
    </p:spTree>
    <p:extLst>
      <p:ext uri="{BB962C8B-B14F-4D97-AF65-F5344CB8AC3E}">
        <p14:creationId xmlns:p14="http://schemas.microsoft.com/office/powerpoint/2010/main" val="3373280539"/>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87-F159-CA31-BD1C-D2030C16464F}"/>
              </a:ext>
            </a:extLst>
          </p:cNvPr>
          <p:cNvSpPr>
            <a:spLocks noGrp="1"/>
          </p:cNvSpPr>
          <p:nvPr>
            <p:ph type="title"/>
          </p:nvPr>
        </p:nvSpPr>
        <p:spPr/>
        <p:txBody>
          <a:bodyPr anchor="ctr">
            <a:normAutofit/>
          </a:bodyPr>
          <a:lstStyle/>
          <a:p>
            <a:r>
              <a:rPr lang="en-PH" dirty="0"/>
              <a:t>Factors affecting student learning</a:t>
            </a:r>
          </a:p>
        </p:txBody>
      </p:sp>
      <mc:AlternateContent xmlns:mc="http://schemas.openxmlformats.org/markup-compatibility/2006">
        <mc:Choice xmlns:a14="http://schemas.microsoft.com/office/drawing/2010/main" Requires="a14">
          <p:sp>
            <p:nvSpPr>
              <p:cNvPr id="42" name="Content Placeholder 41">
                <a:extLst>
                  <a:ext uri="{FF2B5EF4-FFF2-40B4-BE49-F238E27FC236}">
                    <a16:creationId xmlns:a16="http://schemas.microsoft.com/office/drawing/2014/main" id="{72B149BE-1839-7E0A-873E-E83F1F5DAB9E}"/>
                  </a:ext>
                </a:extLst>
              </p:cNvPr>
              <p:cNvSpPr>
                <a:spLocks noGrp="1"/>
              </p:cNvSpPr>
              <p:nvPr>
                <p:ph idx="1"/>
              </p:nvPr>
            </p:nvSpPr>
            <p:spPr>
              <a:xfrm>
                <a:off x="283265" y="1733384"/>
                <a:ext cx="6285175" cy="4443579"/>
              </a:xfrm>
            </p:spPr>
            <p:txBody>
              <a:bodyPr>
                <a:normAutofit/>
              </a:bodyPr>
              <a:lstStyle/>
              <a:p>
                <a:pPr marL="0" indent="0">
                  <a:buNone/>
                </a:pPr>
                <a:r>
                  <a:rPr lang="en-PH" b="1" dirty="0"/>
                  <a:t>Positional learning factor (</a:t>
                </a:r>
                <a14:m>
                  <m:oMath xmlns:m="http://schemas.openxmlformats.org/officeDocument/2006/math">
                    <m:r>
                      <a:rPr lang="en-PH" b="1" i="1" smtClean="0">
                        <a:latin typeface="Cambria Math" panose="02040503050406030204" pitchFamily="18" charset="0"/>
                      </a:rPr>
                      <m:t>𝝆</m:t>
                    </m:r>
                  </m:oMath>
                </a14:m>
                <a:r>
                  <a:rPr lang="en-PH" b="1" dirty="0"/>
                  <a:t>)</a:t>
                </a:r>
              </a:p>
              <a:p>
                <a:pPr>
                  <a:buFontTx/>
                  <a:buChar char="-"/>
                </a:pPr>
                <a:r>
                  <a:rPr lang="en-PH" dirty="0"/>
                  <a:t>Relative location from </a:t>
                </a:r>
                <a:br>
                  <a:rPr lang="en-PH" dirty="0"/>
                </a:br>
                <a:r>
                  <a:rPr lang="en-PH" dirty="0"/>
                  <a:t>a learned source</a:t>
                </a:r>
              </a:p>
              <a:p>
                <a:pPr>
                  <a:buFontTx/>
                  <a:buChar char="-"/>
                </a:pPr>
                <a:endParaRPr lang="en-PH" dirty="0"/>
              </a:p>
              <a:p>
                <a:pPr marL="0" indent="0">
                  <a:buNone/>
                </a:pPr>
                <a:r>
                  <a:rPr lang="en-PH" b="1" dirty="0"/>
                  <a:t>Student learning rate (</a:t>
                </a:r>
                <a14:m>
                  <m:oMath xmlns:m="http://schemas.openxmlformats.org/officeDocument/2006/math">
                    <m:r>
                      <a:rPr lang="en-PH" b="1" i="1" smtClean="0">
                        <a:latin typeface="Cambria Math" panose="02040503050406030204" pitchFamily="18" charset="0"/>
                      </a:rPr>
                      <m:t>𝝀</m:t>
                    </m:r>
                  </m:oMath>
                </a14:m>
                <a:r>
                  <a:rPr lang="en-PH" b="1" dirty="0"/>
                  <a:t>)</a:t>
                </a:r>
              </a:p>
              <a:p>
                <a:pPr marL="0" indent="0">
                  <a:buNone/>
                </a:pPr>
                <a:r>
                  <a:rPr lang="en-PH" dirty="0"/>
                  <a:t>- Student’s receptiveness</a:t>
                </a:r>
              </a:p>
            </p:txBody>
          </p:sp>
        </mc:Choice>
        <mc:Fallback>
          <p:sp>
            <p:nvSpPr>
              <p:cNvPr id="42" name="Content Placeholder 41">
                <a:extLst>
                  <a:ext uri="{FF2B5EF4-FFF2-40B4-BE49-F238E27FC236}">
                    <a16:creationId xmlns:a16="http://schemas.microsoft.com/office/drawing/2014/main" id="{72B149BE-1839-7E0A-873E-E83F1F5DAB9E}"/>
                  </a:ext>
                </a:extLst>
              </p:cNvPr>
              <p:cNvSpPr>
                <a:spLocks noGrp="1" noRot="1" noChangeAspect="1" noMove="1" noResize="1" noEditPoints="1" noAdjustHandles="1" noChangeArrowheads="1" noChangeShapeType="1" noTextEdit="1"/>
              </p:cNvSpPr>
              <p:nvPr>
                <p:ph idx="1"/>
              </p:nvPr>
            </p:nvSpPr>
            <p:spPr>
              <a:xfrm>
                <a:off x="283265" y="1733384"/>
                <a:ext cx="6285175" cy="4443579"/>
              </a:xfrm>
              <a:blipFill>
                <a:blip r:embed="rId4"/>
                <a:stretch>
                  <a:fillRect l="-3004" t="-3155"/>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98F1895B-77DF-8E69-8433-6DC5D7A25697}"/>
              </a:ext>
            </a:extLst>
          </p:cNvPr>
          <p:cNvSpPr>
            <a:spLocks noGrp="1"/>
          </p:cNvSpPr>
          <p:nvPr>
            <p:ph type="sldNum" sz="quarter" idx="12"/>
          </p:nvPr>
        </p:nvSpPr>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11</a:t>
            </a:fld>
            <a:endParaRPr lang="en-PH"/>
          </a:p>
        </p:txBody>
      </p:sp>
      <p:sp>
        <p:nvSpPr>
          <p:cNvPr id="12" name="Footer Placeholder 4">
            <a:extLst>
              <a:ext uri="{FF2B5EF4-FFF2-40B4-BE49-F238E27FC236}">
                <a16:creationId xmlns:a16="http://schemas.microsoft.com/office/drawing/2014/main" id="{D036461D-430C-D8D9-B084-00DBF9653D0B}"/>
              </a:ext>
            </a:extLst>
          </p:cNvPr>
          <p:cNvSpPr>
            <a:spLocks noGrp="1"/>
          </p:cNvSpPr>
          <p:nvPr>
            <p:ph type="ftr" sz="quarter" idx="3"/>
          </p:nvPr>
        </p:nvSpPr>
        <p:spPr/>
        <p:txBody>
          <a:bodyPr/>
          <a:lstStyle/>
          <a:p>
            <a:endParaRPr lang="en-PH"/>
          </a:p>
        </p:txBody>
      </p:sp>
      <p:sp>
        <p:nvSpPr>
          <p:cNvPr id="6" name="Date Placeholder 5">
            <a:extLst>
              <a:ext uri="{FF2B5EF4-FFF2-40B4-BE49-F238E27FC236}">
                <a16:creationId xmlns:a16="http://schemas.microsoft.com/office/drawing/2014/main" id="{2188E4E5-9133-874C-6094-561AAEB47349}"/>
              </a:ext>
            </a:extLst>
          </p:cNvPr>
          <p:cNvSpPr>
            <a:spLocks noGrp="1"/>
          </p:cNvSpPr>
          <p:nvPr>
            <p:ph type="dt" sz="half" idx="2"/>
          </p:nvPr>
        </p:nvSpPr>
        <p:spPr/>
        <p:txBody>
          <a:bodyPr anchor="ctr">
            <a:normAutofit/>
          </a:bodyPr>
          <a:lstStyle/>
          <a:p>
            <a:pPr>
              <a:spcAft>
                <a:spcPts val="600"/>
              </a:spcAft>
            </a:pPr>
            <a:r>
              <a:rPr lang="en-US"/>
              <a:t>2024.12.12</a:t>
            </a:r>
            <a:endParaRPr lang="en-PH"/>
          </a:p>
        </p:txBody>
      </p:sp>
      <p:sp>
        <p:nvSpPr>
          <p:cNvPr id="9" name="Rectangle 8">
            <a:extLst>
              <a:ext uri="{FF2B5EF4-FFF2-40B4-BE49-F238E27FC236}">
                <a16:creationId xmlns:a16="http://schemas.microsoft.com/office/drawing/2014/main" id="{E0DB76A1-7FF2-46CC-AED3-2DD3E9B30302}"/>
              </a:ext>
            </a:extLst>
          </p:cNvPr>
          <p:cNvSpPr/>
          <p:nvPr/>
        </p:nvSpPr>
        <p:spPr>
          <a:xfrm>
            <a:off x="1386295" y="3618705"/>
            <a:ext cx="4315781" cy="26859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PH"/>
          </a:p>
        </p:txBody>
      </p:sp>
      <p:pic>
        <p:nvPicPr>
          <p:cNvPr id="46" name="Picture 45" descr="Rear view of student raising hand in class">
            <a:extLst>
              <a:ext uri="{FF2B5EF4-FFF2-40B4-BE49-F238E27FC236}">
                <a16:creationId xmlns:a16="http://schemas.microsoft.com/office/drawing/2014/main" id="{98E094C0-685D-9FD5-4A94-BD4333E41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106" y="2192108"/>
            <a:ext cx="5085561" cy="3390374"/>
          </a:xfrm>
          <a:prstGeom prst="rect">
            <a:avLst/>
          </a:prstGeom>
        </p:spPr>
      </p:pic>
    </p:spTree>
    <p:extLst>
      <p:ext uri="{BB962C8B-B14F-4D97-AF65-F5344CB8AC3E}">
        <p14:creationId xmlns:p14="http://schemas.microsoft.com/office/powerpoint/2010/main" val="1821029936"/>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B52A-FCAB-F1EC-005B-41AD61315CB3}"/>
              </a:ext>
            </a:extLst>
          </p:cNvPr>
          <p:cNvSpPr>
            <a:spLocks noGrp="1"/>
          </p:cNvSpPr>
          <p:nvPr>
            <p:ph type="title"/>
          </p:nvPr>
        </p:nvSpPr>
        <p:spPr/>
        <p:txBody>
          <a:bodyPr/>
          <a:lstStyle/>
          <a:p>
            <a:r>
              <a:rPr lang="en-PH" dirty="0"/>
              <a:t>Summary of input parameters</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E806B9DF-439D-6E8A-4AEE-F156E9AD5B7D}"/>
                  </a:ext>
                </a:extLst>
              </p:cNvPr>
              <p:cNvGraphicFramePr>
                <a:graphicFrameLocks noGrp="1"/>
              </p:cNvGraphicFramePr>
              <p:nvPr>
                <p:ph idx="1"/>
                <p:extLst>
                  <p:ext uri="{D42A27DB-BD31-4B8C-83A1-F6EECF244321}">
                    <p14:modId xmlns:p14="http://schemas.microsoft.com/office/powerpoint/2010/main" val="1723607640"/>
                  </p:ext>
                </p:extLst>
              </p:nvPr>
            </p:nvGraphicFramePr>
            <p:xfrm>
              <a:off x="283265" y="1663995"/>
              <a:ext cx="11584746" cy="4681619"/>
            </p:xfrm>
            <a:graphic>
              <a:graphicData uri="http://schemas.openxmlformats.org/drawingml/2006/table">
                <a:tbl>
                  <a:tblPr firstRow="1" bandRow="1">
                    <a:tableStyleId>{00A15C55-8517-42AA-B614-E9B94910E393}</a:tableStyleId>
                  </a:tblPr>
                  <a:tblGrid>
                    <a:gridCol w="2231335">
                      <a:extLst>
                        <a:ext uri="{9D8B030D-6E8A-4147-A177-3AD203B41FA5}">
                          <a16:colId xmlns:a16="http://schemas.microsoft.com/office/drawing/2014/main" val="2636610420"/>
                        </a:ext>
                      </a:extLst>
                    </a:gridCol>
                    <a:gridCol w="4439664">
                      <a:extLst>
                        <a:ext uri="{9D8B030D-6E8A-4147-A177-3AD203B41FA5}">
                          <a16:colId xmlns:a16="http://schemas.microsoft.com/office/drawing/2014/main" val="27041504"/>
                        </a:ext>
                      </a:extLst>
                    </a:gridCol>
                    <a:gridCol w="4913747">
                      <a:extLst>
                        <a:ext uri="{9D8B030D-6E8A-4147-A177-3AD203B41FA5}">
                          <a16:colId xmlns:a16="http://schemas.microsoft.com/office/drawing/2014/main" val="1504930004"/>
                        </a:ext>
                      </a:extLst>
                    </a:gridCol>
                  </a:tblGrid>
                  <a:tr h="715664">
                    <a:tc>
                      <a:txBody>
                        <a:bodyPr/>
                        <a:lstStyle/>
                        <a:p>
                          <a:endParaRPr lang="en-PH" sz="2000" dirty="0"/>
                        </a:p>
                      </a:txBody>
                      <a:tcPr>
                        <a:solidFill>
                          <a:srgbClr val="0173B2"/>
                        </a:solidFill>
                      </a:tcPr>
                    </a:tc>
                    <a:tc>
                      <a:txBody>
                        <a:bodyPr/>
                        <a:lstStyle/>
                        <a:p>
                          <a:pPr algn="l"/>
                          <a:r>
                            <a:rPr lang="en-PH" sz="2800" dirty="0"/>
                            <a:t>Traditional Instruction</a:t>
                          </a:r>
                        </a:p>
                      </a:txBody>
                      <a:tcPr anchor="ctr">
                        <a:solidFill>
                          <a:srgbClr val="0173B2"/>
                        </a:solidFill>
                      </a:tcPr>
                    </a:tc>
                    <a:tc>
                      <a:txBody>
                        <a:bodyPr/>
                        <a:lstStyle/>
                        <a:p>
                          <a:pPr algn="l"/>
                          <a:r>
                            <a:rPr lang="en-PH" sz="2800" dirty="0"/>
                            <a:t>Peer Instruction</a:t>
                          </a:r>
                        </a:p>
                      </a:txBody>
                      <a:tcPr anchor="ctr">
                        <a:solidFill>
                          <a:srgbClr val="0173B2"/>
                        </a:solidFill>
                      </a:tcPr>
                    </a:tc>
                    <a:extLst>
                      <a:ext uri="{0D108BD9-81ED-4DB2-BD59-A6C34878D82A}">
                        <a16:rowId xmlns:a16="http://schemas.microsoft.com/office/drawing/2014/main" val="303543183"/>
                      </a:ext>
                    </a:extLst>
                  </a:tr>
                  <a:tr h="1495189">
                    <a:tc>
                      <a:txBody>
                        <a:bodyPr/>
                        <a:lstStyle/>
                        <a:p>
                          <a:r>
                            <a:rPr lang="en-PH" sz="2000" dirty="0"/>
                            <a:t>Initial state of classroom</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H" sz="2000" dirty="0"/>
                            <a:t>Class size </a:t>
                          </a:r>
                          <a14:m>
                            <m:oMath xmlns:m="http://schemas.openxmlformats.org/officeDocument/2006/math">
                              <m:r>
                                <a:rPr lang="en-PH" sz="2000" b="0" i="1" smtClean="0">
                                  <a:latin typeface="Cambria Math" panose="02040503050406030204" pitchFamily="18" charset="0"/>
                                </a:rPr>
                                <m:t>𝑁</m:t>
                              </m:r>
                              <m:r>
                                <a:rPr lang="en-PH" sz="2000" b="0" i="1" smtClean="0">
                                  <a:latin typeface="Cambria Math" panose="02040503050406030204" pitchFamily="18" charset="0"/>
                                </a:rPr>
                                <m:t>=</m:t>
                              </m:r>
                              <m:sSup>
                                <m:sSupPr>
                                  <m:ctrlPr>
                                    <a:rPr lang="en-PH" sz="2000" b="0" i="1" smtClean="0">
                                      <a:latin typeface="Cambria Math" panose="02040503050406030204" pitchFamily="18" charset="0"/>
                                    </a:rPr>
                                  </m:ctrlPr>
                                </m:sSupPr>
                                <m:e>
                                  <m:r>
                                    <a:rPr lang="en-PH" sz="2000" b="0" i="1" smtClean="0">
                                      <a:latin typeface="Cambria Math" panose="02040503050406030204" pitchFamily="18" charset="0"/>
                                    </a:rPr>
                                    <m:t>𝐿</m:t>
                                  </m:r>
                                </m:e>
                                <m:sup>
                                  <m:r>
                                    <a:rPr lang="en-PH" sz="2000" b="0" i="1" smtClean="0">
                                      <a:latin typeface="Cambria Math" panose="02040503050406030204" pitchFamily="18" charset="0"/>
                                    </a:rPr>
                                    <m:t>2</m:t>
                                  </m:r>
                                </m:sup>
                              </m:sSup>
                            </m:oMath>
                          </a14:m>
                          <a:endParaRPr lang="en-PH" sz="20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PH" sz="2000" b="1" i="1" smtClean="0">
                                      <a:latin typeface="Cambria Math" panose="02040503050406030204" pitchFamily="18" charset="0"/>
                                    </a:rPr>
                                  </m:ctrlPr>
                                </m:sSubPr>
                                <m:e>
                                  <m:r>
                                    <a:rPr lang="en-PH" sz="2000" b="1" i="1" smtClean="0">
                                      <a:latin typeface="Cambria Math" panose="02040503050406030204" pitchFamily="18" charset="0"/>
                                    </a:rPr>
                                    <m:t>𝒏</m:t>
                                  </m:r>
                                </m:e>
                                <m:sub>
                                  <m:r>
                                    <a:rPr lang="en-PH" sz="2000" b="1" i="1" smtClean="0">
                                      <a:latin typeface="Cambria Math" panose="02040503050406030204" pitchFamily="18" charset="0"/>
                                    </a:rPr>
                                    <m:t>𝟎</m:t>
                                  </m:r>
                                </m:sub>
                              </m:sSub>
                              <m:r>
                                <a:rPr lang="en-PH" sz="2000" b="1" smtClean="0">
                                  <a:latin typeface="Cambria Math" panose="02040503050406030204" pitchFamily="18" charset="0"/>
                                </a:rPr>
                                <m:t>=</m:t>
                              </m:r>
                              <m:r>
                                <a:rPr lang="en-PH" sz="2000" b="1" i="1" smtClean="0">
                                  <a:latin typeface="Cambria Math" panose="02040503050406030204" pitchFamily="18" charset="0"/>
                                </a:rPr>
                                <m:t>𝟎</m:t>
                              </m:r>
                            </m:oMath>
                          </a14:m>
                          <a:r>
                            <a:rPr lang="en-PH" sz="2000" b="1" dirty="0"/>
                            <a:t> learned students</a:t>
                          </a:r>
                        </a:p>
                      </a:txBody>
                      <a:tcPr/>
                    </a:tc>
                    <a:tc>
                      <a:txBody>
                        <a:bodyPr/>
                        <a:lstStyle/>
                        <a:p>
                          <a:pPr marL="342900" indent="-342900">
                            <a:buFont typeface="Arial" panose="020B0604020202020204" pitchFamily="34" charset="0"/>
                            <a:buChar char="•"/>
                          </a:pPr>
                          <a:r>
                            <a:rPr lang="en-PH" sz="2000" dirty="0"/>
                            <a:t>Class size </a:t>
                          </a:r>
                          <a14:m>
                            <m:oMath xmlns:m="http://schemas.openxmlformats.org/officeDocument/2006/math">
                              <m:r>
                                <a:rPr lang="en-PH" sz="2000" b="0" i="1" smtClean="0">
                                  <a:latin typeface="Cambria Math" panose="02040503050406030204" pitchFamily="18" charset="0"/>
                                </a:rPr>
                                <m:t>𝑁</m:t>
                              </m:r>
                              <m:r>
                                <a:rPr lang="en-PH" sz="2000" b="0" i="1" smtClean="0">
                                  <a:latin typeface="Cambria Math" panose="02040503050406030204" pitchFamily="18" charset="0"/>
                                </a:rPr>
                                <m:t>=</m:t>
                              </m:r>
                              <m:sSup>
                                <m:sSupPr>
                                  <m:ctrlPr>
                                    <a:rPr lang="en-PH" sz="2000" b="0" i="1" smtClean="0">
                                      <a:latin typeface="Cambria Math" panose="02040503050406030204" pitchFamily="18" charset="0"/>
                                    </a:rPr>
                                  </m:ctrlPr>
                                </m:sSupPr>
                                <m:e>
                                  <m:r>
                                    <a:rPr lang="en-PH" sz="2000" b="0" i="1" smtClean="0">
                                      <a:latin typeface="Cambria Math" panose="02040503050406030204" pitchFamily="18" charset="0"/>
                                    </a:rPr>
                                    <m:t>𝐿</m:t>
                                  </m:r>
                                </m:e>
                                <m:sup>
                                  <m:r>
                                    <a:rPr lang="en-PH" sz="2000" b="0" i="1" smtClean="0">
                                      <a:latin typeface="Cambria Math" panose="02040503050406030204" pitchFamily="18" charset="0"/>
                                    </a:rPr>
                                    <m:t>2</m:t>
                                  </m:r>
                                </m:sup>
                              </m:sSup>
                            </m:oMath>
                          </a14:m>
                          <a:endParaRPr lang="en-PH" sz="2000" b="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PH" sz="2000" b="1" i="1" smtClean="0">
                                      <a:latin typeface="Cambria Math" panose="02040503050406030204" pitchFamily="18" charset="0"/>
                                    </a:rPr>
                                  </m:ctrlPr>
                                </m:sSubPr>
                                <m:e>
                                  <m:r>
                                    <a:rPr lang="en-PH" sz="2000" b="1" i="1" smtClean="0">
                                      <a:latin typeface="Cambria Math" panose="02040503050406030204" pitchFamily="18" charset="0"/>
                                    </a:rPr>
                                    <m:t>𝒏</m:t>
                                  </m:r>
                                </m:e>
                                <m:sub>
                                  <m:r>
                                    <a:rPr lang="en-PH" sz="2000" b="1" i="1" smtClean="0">
                                      <a:latin typeface="Cambria Math" panose="02040503050406030204" pitchFamily="18" charset="0"/>
                                    </a:rPr>
                                    <m:t>𝟎</m:t>
                                  </m:r>
                                </m:sub>
                              </m:sSub>
                              <m:r>
                                <a:rPr lang="en-PH" sz="2000" b="1" smtClean="0">
                                  <a:latin typeface="Cambria Math" panose="02040503050406030204" pitchFamily="18" charset="0"/>
                                </a:rPr>
                                <m:t>=</m:t>
                              </m:r>
                              <m:r>
                                <a:rPr lang="en-PH" sz="2000" b="1" i="1" smtClean="0">
                                  <a:latin typeface="Cambria Math" panose="02040503050406030204" pitchFamily="18" charset="0"/>
                                </a:rPr>
                                <m:t>𝟒</m:t>
                              </m:r>
                            </m:oMath>
                          </a14:m>
                          <a:r>
                            <a:rPr lang="en-PH" sz="2000" b="1" dirty="0"/>
                            <a:t> learned students</a:t>
                          </a:r>
                          <a:endParaRPr lang="en-PH" sz="2000" b="1" baseline="0" dirty="0"/>
                        </a:p>
                        <a:p>
                          <a:pPr marL="342900" indent="-342900">
                            <a:buFont typeface="Arial" panose="020B0604020202020204" pitchFamily="34" charset="0"/>
                            <a:buChar char="•"/>
                          </a:pPr>
                          <a:r>
                            <a:rPr lang="en-PH" sz="2000" b="1" baseline="0" dirty="0"/>
                            <a:t>Seating arrangements (SA): </a:t>
                          </a:r>
                          <a:br>
                            <a:rPr lang="en-PH" sz="2000" b="1" baseline="0" dirty="0"/>
                          </a:br>
                          <a:r>
                            <a:rPr lang="en-PH" sz="2000" b="1" baseline="0" dirty="0"/>
                            <a:t>inner corner, center, </a:t>
                          </a:r>
                          <a:br>
                            <a:rPr lang="en-PH" sz="2000" b="1" baseline="0" dirty="0"/>
                          </a:br>
                          <a:r>
                            <a:rPr lang="en-PH" sz="2000" b="1" baseline="0" dirty="0"/>
                            <a:t>outer corner, and random</a:t>
                          </a:r>
                        </a:p>
                      </a:txBody>
                      <a:tcPr/>
                    </a:tc>
                    <a:extLst>
                      <a:ext uri="{0D108BD9-81ED-4DB2-BD59-A6C34878D82A}">
                        <a16:rowId xmlns:a16="http://schemas.microsoft.com/office/drawing/2014/main" val="3748771391"/>
                      </a:ext>
                    </a:extLst>
                  </a:tr>
                  <a:tr h="2350515">
                    <a:tc>
                      <a:txBody>
                        <a:bodyPr/>
                        <a:lstStyle/>
                        <a:p>
                          <a:r>
                            <a:rPr lang="en-PH" sz="2000" dirty="0"/>
                            <a:t>Probability of each student learning</a:t>
                          </a:r>
                        </a:p>
                      </a:txBody>
                      <a:tcPr/>
                    </a:tc>
                    <a:tc>
                      <a:txBody>
                        <a:bodyPr/>
                        <a:lstStyle/>
                        <a:p>
                          <a:pPr marL="342900" indent="-342900">
                            <a:buFont typeface="Arial" panose="020B0604020202020204" pitchFamily="34" charset="0"/>
                            <a:buChar char="•"/>
                          </a:pPr>
                          <a:r>
                            <a:rPr lang="en-PH" sz="2000" baseline="0" dirty="0"/>
                            <a:t>Positional </a:t>
                          </a:r>
                          <a:r>
                            <a:rPr lang="en-PH" sz="2000" dirty="0"/>
                            <a:t>learning coefficient (</a:t>
                          </a:r>
                          <a14:m>
                            <m:oMath xmlns:m="http://schemas.openxmlformats.org/officeDocument/2006/math">
                              <m:r>
                                <a:rPr lang="en-PH" sz="2000" b="0" i="1" smtClean="0">
                                  <a:latin typeface="Cambria Math" panose="02040503050406030204" pitchFamily="18" charset="0"/>
                                </a:rPr>
                                <m:t>𝜌</m:t>
                              </m:r>
                            </m:oMath>
                          </a14:m>
                          <a:r>
                            <a:rPr lang="en-PH" sz="2000" dirty="0"/>
                            <a:t> )</a:t>
                          </a:r>
                        </a:p>
                        <a:p>
                          <a:pPr marL="342900" indent="-342900">
                            <a:buFont typeface="Arial" panose="020B0604020202020204" pitchFamily="34" charset="0"/>
                            <a:buChar char="•"/>
                          </a:pPr>
                          <a:r>
                            <a:rPr lang="en-PH" sz="2000" dirty="0"/>
                            <a:t>Student learning rate (</a:t>
                          </a:r>
                          <a14:m>
                            <m:oMath xmlns:m="http://schemas.openxmlformats.org/officeDocument/2006/math">
                              <m:r>
                                <a:rPr lang="en-PH" sz="2000" b="0" i="1" smtClean="0">
                                  <a:latin typeface="Cambria Math" panose="02040503050406030204" pitchFamily="18" charset="0"/>
                                </a:rPr>
                                <m:t>𝜆</m:t>
                              </m:r>
                            </m:oMath>
                          </a14:m>
                          <a:r>
                            <a:rPr lang="en-PH" sz="2000" dirty="0"/>
                            <a:t>)</a:t>
                          </a:r>
                        </a:p>
                      </a:txBody>
                      <a:tcPr/>
                    </a:tc>
                    <a:tc>
                      <a:txBody>
                        <a:bodyPr/>
                        <a:lstStyle/>
                        <a:p>
                          <a:pPr marL="342900" indent="-342900">
                            <a:buFont typeface="Arial" panose="020B0604020202020204" pitchFamily="34" charset="0"/>
                            <a:buChar char="•"/>
                          </a:pPr>
                          <a:r>
                            <a:rPr lang="en-PH" sz="2000" baseline="0" dirty="0"/>
                            <a:t>Positional </a:t>
                          </a:r>
                          <a:r>
                            <a:rPr lang="en-PH" sz="2000" dirty="0"/>
                            <a:t>learning coefficient (</a:t>
                          </a:r>
                          <a14:m>
                            <m:oMath xmlns:m="http://schemas.openxmlformats.org/officeDocument/2006/math">
                              <m:r>
                                <a:rPr lang="en-PH" sz="2000" b="0" i="1" smtClean="0">
                                  <a:latin typeface="Cambria Math" panose="02040503050406030204" pitchFamily="18" charset="0"/>
                                </a:rPr>
                                <m:t>𝜌</m:t>
                              </m:r>
                            </m:oMath>
                          </a14:m>
                          <a:r>
                            <a:rPr lang="en-PH" sz="2000" dirty="0"/>
                            <a:t> )</a:t>
                          </a:r>
                        </a:p>
                        <a:p>
                          <a:pPr marL="342900" indent="-342900">
                            <a:buFont typeface="Arial" panose="020B0604020202020204" pitchFamily="34" charset="0"/>
                            <a:buChar char="•"/>
                          </a:pPr>
                          <a:r>
                            <a:rPr lang="en-PH" sz="2000" dirty="0"/>
                            <a:t>Student learning rate (</a:t>
                          </a:r>
                          <a14:m>
                            <m:oMath xmlns:m="http://schemas.openxmlformats.org/officeDocument/2006/math">
                              <m:r>
                                <a:rPr lang="en-PH" sz="2000" b="0" i="1" smtClean="0">
                                  <a:latin typeface="Cambria Math" panose="02040503050406030204" pitchFamily="18" charset="0"/>
                                </a:rPr>
                                <m:t>𝜆</m:t>
                              </m:r>
                            </m:oMath>
                          </a14:m>
                          <a:r>
                            <a:rPr lang="en-PH" sz="2000" dirty="0"/>
                            <a:t>)</a:t>
                          </a:r>
                        </a:p>
                        <a:p>
                          <a:pPr marL="342900" indent="-342900">
                            <a:buFont typeface="Arial" panose="020B0604020202020204" pitchFamily="34" charset="0"/>
                            <a:buChar char="•"/>
                          </a:pPr>
                          <a:r>
                            <a:rPr lang="en-PH" sz="2000" b="1" u="none" dirty="0"/>
                            <a:t>The number of learned neighboring students</a:t>
                          </a:r>
                          <a:endParaRPr lang="en-PH" sz="1800" b="1" dirty="0"/>
                        </a:p>
                      </a:txBody>
                      <a:tcPr/>
                    </a:tc>
                    <a:extLst>
                      <a:ext uri="{0D108BD9-81ED-4DB2-BD59-A6C34878D82A}">
                        <a16:rowId xmlns:a16="http://schemas.microsoft.com/office/drawing/2014/main" val="535147133"/>
                      </a:ext>
                    </a:extLst>
                  </a:tr>
                </a:tbl>
              </a:graphicData>
            </a:graphic>
          </p:graphicFrame>
        </mc:Choice>
        <mc:Fallback xmlns="">
          <p:graphicFrame>
            <p:nvGraphicFramePr>
              <p:cNvPr id="7" name="Content Placeholder 6">
                <a:extLst>
                  <a:ext uri="{FF2B5EF4-FFF2-40B4-BE49-F238E27FC236}">
                    <a16:creationId xmlns:a16="http://schemas.microsoft.com/office/drawing/2014/main" id="{E806B9DF-439D-6E8A-4AEE-F156E9AD5B7D}"/>
                  </a:ext>
                </a:extLst>
              </p:cNvPr>
              <p:cNvGraphicFramePr>
                <a:graphicFrameLocks noGrp="1"/>
              </p:cNvGraphicFramePr>
              <p:nvPr>
                <p:ph idx="1"/>
                <p:extLst>
                  <p:ext uri="{D42A27DB-BD31-4B8C-83A1-F6EECF244321}">
                    <p14:modId xmlns:p14="http://schemas.microsoft.com/office/powerpoint/2010/main" val="1723607640"/>
                  </p:ext>
                </p:extLst>
              </p:nvPr>
            </p:nvGraphicFramePr>
            <p:xfrm>
              <a:off x="283265" y="1663995"/>
              <a:ext cx="11584746" cy="4681619"/>
            </p:xfrm>
            <a:graphic>
              <a:graphicData uri="http://schemas.openxmlformats.org/drawingml/2006/table">
                <a:tbl>
                  <a:tblPr firstRow="1" bandRow="1">
                    <a:tableStyleId>{00A15C55-8517-42AA-B614-E9B94910E393}</a:tableStyleId>
                  </a:tblPr>
                  <a:tblGrid>
                    <a:gridCol w="2231335">
                      <a:extLst>
                        <a:ext uri="{9D8B030D-6E8A-4147-A177-3AD203B41FA5}">
                          <a16:colId xmlns:a16="http://schemas.microsoft.com/office/drawing/2014/main" val="2636610420"/>
                        </a:ext>
                      </a:extLst>
                    </a:gridCol>
                    <a:gridCol w="4439664">
                      <a:extLst>
                        <a:ext uri="{9D8B030D-6E8A-4147-A177-3AD203B41FA5}">
                          <a16:colId xmlns:a16="http://schemas.microsoft.com/office/drawing/2014/main" val="27041504"/>
                        </a:ext>
                      </a:extLst>
                    </a:gridCol>
                    <a:gridCol w="4913747">
                      <a:extLst>
                        <a:ext uri="{9D8B030D-6E8A-4147-A177-3AD203B41FA5}">
                          <a16:colId xmlns:a16="http://schemas.microsoft.com/office/drawing/2014/main" val="1504930004"/>
                        </a:ext>
                      </a:extLst>
                    </a:gridCol>
                  </a:tblGrid>
                  <a:tr h="715664">
                    <a:tc>
                      <a:txBody>
                        <a:bodyPr/>
                        <a:lstStyle/>
                        <a:p>
                          <a:endParaRPr lang="en-PH" sz="2000" dirty="0"/>
                        </a:p>
                      </a:txBody>
                      <a:tcPr>
                        <a:solidFill>
                          <a:srgbClr val="0173B2"/>
                        </a:solidFill>
                      </a:tcPr>
                    </a:tc>
                    <a:tc>
                      <a:txBody>
                        <a:bodyPr/>
                        <a:lstStyle/>
                        <a:p>
                          <a:pPr algn="l"/>
                          <a:r>
                            <a:rPr lang="en-PH" sz="2800" dirty="0"/>
                            <a:t>Traditional Instruction</a:t>
                          </a:r>
                        </a:p>
                      </a:txBody>
                      <a:tcPr anchor="ctr">
                        <a:solidFill>
                          <a:srgbClr val="0173B2"/>
                        </a:solidFill>
                      </a:tcPr>
                    </a:tc>
                    <a:tc>
                      <a:txBody>
                        <a:bodyPr/>
                        <a:lstStyle/>
                        <a:p>
                          <a:pPr algn="l"/>
                          <a:r>
                            <a:rPr lang="en-PH" sz="2800" dirty="0"/>
                            <a:t>Peer Instruction</a:t>
                          </a:r>
                        </a:p>
                      </a:txBody>
                      <a:tcPr anchor="ctr">
                        <a:solidFill>
                          <a:srgbClr val="0173B2"/>
                        </a:solidFill>
                      </a:tcPr>
                    </a:tc>
                    <a:extLst>
                      <a:ext uri="{0D108BD9-81ED-4DB2-BD59-A6C34878D82A}">
                        <a16:rowId xmlns:a16="http://schemas.microsoft.com/office/drawing/2014/main" val="303543183"/>
                      </a:ext>
                    </a:extLst>
                  </a:tr>
                  <a:tr h="1615440">
                    <a:tc>
                      <a:txBody>
                        <a:bodyPr/>
                        <a:lstStyle/>
                        <a:p>
                          <a:r>
                            <a:rPr lang="en-PH" sz="2000" dirty="0"/>
                            <a:t>Initial state of classroom</a:t>
                          </a:r>
                        </a:p>
                      </a:txBody>
                      <a:tcPr/>
                    </a:tc>
                    <a:tc>
                      <a:txBody>
                        <a:bodyPr/>
                        <a:lstStyle/>
                        <a:p>
                          <a:endParaRPr lang="en-US"/>
                        </a:p>
                      </a:txBody>
                      <a:tcPr>
                        <a:blipFill>
                          <a:blip r:embed="rId3"/>
                          <a:stretch>
                            <a:fillRect l="-50343" t="-44906" r="-111248" b="-146792"/>
                          </a:stretch>
                        </a:blipFill>
                      </a:tcPr>
                    </a:tc>
                    <a:tc>
                      <a:txBody>
                        <a:bodyPr/>
                        <a:lstStyle/>
                        <a:p>
                          <a:endParaRPr lang="en-US"/>
                        </a:p>
                      </a:txBody>
                      <a:tcPr>
                        <a:blipFill>
                          <a:blip r:embed="rId3"/>
                          <a:stretch>
                            <a:fillRect l="-135980" t="-44906" r="-620" b="-146792"/>
                          </a:stretch>
                        </a:blipFill>
                      </a:tcPr>
                    </a:tc>
                    <a:extLst>
                      <a:ext uri="{0D108BD9-81ED-4DB2-BD59-A6C34878D82A}">
                        <a16:rowId xmlns:a16="http://schemas.microsoft.com/office/drawing/2014/main" val="3748771391"/>
                      </a:ext>
                    </a:extLst>
                  </a:tr>
                  <a:tr h="2350515">
                    <a:tc>
                      <a:txBody>
                        <a:bodyPr/>
                        <a:lstStyle/>
                        <a:p>
                          <a:r>
                            <a:rPr lang="en-PH" sz="2000" dirty="0"/>
                            <a:t>Probability of each student learning</a:t>
                          </a:r>
                        </a:p>
                      </a:txBody>
                      <a:tcPr/>
                    </a:tc>
                    <a:tc>
                      <a:txBody>
                        <a:bodyPr/>
                        <a:lstStyle/>
                        <a:p>
                          <a:endParaRPr lang="en-US"/>
                        </a:p>
                      </a:txBody>
                      <a:tcPr>
                        <a:blipFill>
                          <a:blip r:embed="rId3"/>
                          <a:stretch>
                            <a:fillRect l="-50343" t="-99482" r="-111248" b="-777"/>
                          </a:stretch>
                        </a:blipFill>
                      </a:tcPr>
                    </a:tc>
                    <a:tc>
                      <a:txBody>
                        <a:bodyPr/>
                        <a:lstStyle/>
                        <a:p>
                          <a:endParaRPr lang="en-US"/>
                        </a:p>
                      </a:txBody>
                      <a:tcPr>
                        <a:blipFill>
                          <a:blip r:embed="rId3"/>
                          <a:stretch>
                            <a:fillRect l="-135980" t="-99482" r="-620" b="-777"/>
                          </a:stretch>
                        </a:blipFill>
                      </a:tcPr>
                    </a:tc>
                    <a:extLst>
                      <a:ext uri="{0D108BD9-81ED-4DB2-BD59-A6C34878D82A}">
                        <a16:rowId xmlns:a16="http://schemas.microsoft.com/office/drawing/2014/main" val="535147133"/>
                      </a:ext>
                    </a:extLst>
                  </a:tr>
                </a:tbl>
              </a:graphicData>
            </a:graphic>
          </p:graphicFrame>
        </mc:Fallback>
      </mc:AlternateContent>
      <p:sp>
        <p:nvSpPr>
          <p:cNvPr id="4" name="Slide Number Placeholder 3">
            <a:extLst>
              <a:ext uri="{FF2B5EF4-FFF2-40B4-BE49-F238E27FC236}">
                <a16:creationId xmlns:a16="http://schemas.microsoft.com/office/drawing/2014/main" id="{688F8610-D923-9805-66E4-ECA8FC6B26D3}"/>
              </a:ext>
            </a:extLst>
          </p:cNvPr>
          <p:cNvSpPr>
            <a:spLocks noGrp="1"/>
          </p:cNvSpPr>
          <p:nvPr>
            <p:ph type="sldNum" sz="quarter" idx="12"/>
          </p:nvPr>
        </p:nvSpPr>
        <p:spPr/>
        <p:txBody>
          <a:bodyPr/>
          <a:lstStyle/>
          <a:p>
            <a:fld id="{32177519-FDB5-46C8-A273-662D2447F0A4}" type="slidenum">
              <a:rPr lang="en-PH" smtClean="0"/>
              <a:t>12</a:t>
            </a:fld>
            <a:endParaRPr lang="en-PH" dirty="0"/>
          </a:p>
        </p:txBody>
      </p:sp>
      <p:sp>
        <p:nvSpPr>
          <p:cNvPr id="5" name="Footer Placeholder 4">
            <a:extLst>
              <a:ext uri="{FF2B5EF4-FFF2-40B4-BE49-F238E27FC236}">
                <a16:creationId xmlns:a16="http://schemas.microsoft.com/office/drawing/2014/main" id="{67FA783B-8F48-FED4-DC0B-5E28F3D55704}"/>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862D9E1-9A9D-9622-086C-CE2D9D8E3C46}"/>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p:pic>
        <p:nvPicPr>
          <p:cNvPr id="3" name="Graphic 2" descr="Classroom with solid fill">
            <a:extLst>
              <a:ext uri="{FF2B5EF4-FFF2-40B4-BE49-F238E27FC236}">
                <a16:creationId xmlns:a16="http://schemas.microsoft.com/office/drawing/2014/main" id="{ABDF4967-5656-4C28-83A7-FD251C9BA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4475" y="1745412"/>
            <a:ext cx="611372" cy="611372"/>
          </a:xfrm>
          <a:prstGeom prst="rect">
            <a:avLst/>
          </a:prstGeom>
        </p:spPr>
      </p:pic>
      <p:pic>
        <p:nvPicPr>
          <p:cNvPr id="8" name="Graphic 7" descr="Meeting with solid fill">
            <a:extLst>
              <a:ext uri="{FF2B5EF4-FFF2-40B4-BE49-F238E27FC236}">
                <a16:creationId xmlns:a16="http://schemas.microsoft.com/office/drawing/2014/main" id="{D5EDFF13-0DF1-CEAA-10B4-7EC459C511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63677" y="1744784"/>
            <a:ext cx="612000" cy="612000"/>
          </a:xfrm>
          <a:prstGeom prst="rect">
            <a:avLst/>
          </a:prstGeom>
        </p:spPr>
      </p:pic>
    </p:spTree>
    <p:extLst>
      <p:ext uri="{BB962C8B-B14F-4D97-AF65-F5344CB8AC3E}">
        <p14:creationId xmlns:p14="http://schemas.microsoft.com/office/powerpoint/2010/main" val="212800525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7E53ED-0CB1-D245-A527-17B96799F88F}"/>
              </a:ext>
            </a:extLst>
          </p:cNvPr>
          <p:cNvSpPr>
            <a:spLocks noGrp="1"/>
          </p:cNvSpPr>
          <p:nvPr>
            <p:ph type="title"/>
          </p:nvPr>
        </p:nvSpPr>
        <p:spPr/>
        <p:txBody>
          <a:bodyPr/>
          <a:lstStyle/>
          <a:p>
            <a:r>
              <a:rPr lang="en-US" dirty="0"/>
              <a:t>Flowchart for traditional instruction</a:t>
            </a:r>
            <a:endParaRPr lang="en-PH" dirty="0"/>
          </a:p>
        </p:txBody>
      </p:sp>
      <p:sp>
        <p:nvSpPr>
          <p:cNvPr id="2" name="Slide Number Placeholder 1">
            <a:extLst>
              <a:ext uri="{FF2B5EF4-FFF2-40B4-BE49-F238E27FC236}">
                <a16:creationId xmlns:a16="http://schemas.microsoft.com/office/drawing/2014/main" id="{986274F8-3D08-DFB9-B6B0-D8C5575DAAC6}"/>
              </a:ext>
            </a:extLst>
          </p:cNvPr>
          <p:cNvSpPr>
            <a:spLocks noGrp="1"/>
          </p:cNvSpPr>
          <p:nvPr>
            <p:ph type="sldNum" sz="quarter" idx="12"/>
          </p:nvPr>
        </p:nvSpPr>
        <p:spPr/>
        <p:txBody>
          <a:bodyPr/>
          <a:lstStyle/>
          <a:p>
            <a:fld id="{32177519-FDB5-46C8-A273-662D2447F0A4}" type="slidenum">
              <a:rPr lang="en-PH" smtClean="0"/>
              <a:t>13</a:t>
            </a:fld>
            <a:endParaRPr lang="en-PH"/>
          </a:p>
        </p:txBody>
      </p:sp>
      <p:sp>
        <p:nvSpPr>
          <p:cNvPr id="3" name="Footer Placeholder 2">
            <a:extLst>
              <a:ext uri="{FF2B5EF4-FFF2-40B4-BE49-F238E27FC236}">
                <a16:creationId xmlns:a16="http://schemas.microsoft.com/office/drawing/2014/main" id="{8290452E-F906-1421-4E9D-6797C69ECD74}"/>
              </a:ext>
            </a:extLst>
          </p:cNvPr>
          <p:cNvSpPr>
            <a:spLocks noGrp="1"/>
          </p:cNvSpPr>
          <p:nvPr>
            <p:ph type="ftr" sz="quarter" idx="3"/>
          </p:nvPr>
        </p:nvSpPr>
        <p:spPr/>
        <p:txBody>
          <a:bodyPr/>
          <a:lstStyle/>
          <a:p>
            <a:endParaRPr lang="en-PH" dirty="0"/>
          </a:p>
        </p:txBody>
      </p:sp>
      <p:sp>
        <p:nvSpPr>
          <p:cNvPr id="4" name="Date Placeholder 3">
            <a:extLst>
              <a:ext uri="{FF2B5EF4-FFF2-40B4-BE49-F238E27FC236}">
                <a16:creationId xmlns:a16="http://schemas.microsoft.com/office/drawing/2014/main" id="{7AE9B071-F26C-6119-4CA2-E8EF7A961870}"/>
              </a:ext>
            </a:extLst>
          </p:cNvPr>
          <p:cNvSpPr>
            <a:spLocks noGrp="1"/>
          </p:cNvSpPr>
          <p:nvPr>
            <p:ph type="dt" sz="half" idx="2"/>
          </p:nvPr>
        </p:nvSpPr>
        <p:spPr/>
        <p:txBody>
          <a:bodyPr/>
          <a:lstStyle/>
          <a:p>
            <a:r>
              <a:rPr lang="en-US"/>
              <a:t>2024.12.12</a:t>
            </a:r>
            <a:endParaRPr lang="en-PH" dirty="0"/>
          </a:p>
        </p:txBody>
      </p:sp>
      <p:pic>
        <p:nvPicPr>
          <p:cNvPr id="14" name="Picture 13" descr="A screenshot of a computer screen&#10;&#10;Description automatically generated">
            <a:extLst>
              <a:ext uri="{FF2B5EF4-FFF2-40B4-BE49-F238E27FC236}">
                <a16:creationId xmlns:a16="http://schemas.microsoft.com/office/drawing/2014/main" id="{6FD82E0A-D926-3B8E-B09E-C33DCC4C1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86" y="1727173"/>
            <a:ext cx="10828628" cy="4608927"/>
          </a:xfrm>
          <a:prstGeom prst="rect">
            <a:avLst/>
          </a:prstGeom>
        </p:spPr>
      </p:pic>
    </p:spTree>
    <p:extLst>
      <p:ext uri="{BB962C8B-B14F-4D97-AF65-F5344CB8AC3E}">
        <p14:creationId xmlns:p14="http://schemas.microsoft.com/office/powerpoint/2010/main" val="3316001208"/>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7F43C-942B-A1D8-2EBD-0EAD6AEB6B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04E32-773A-482B-433E-837DE8C1E29E}"/>
              </a:ext>
            </a:extLst>
          </p:cNvPr>
          <p:cNvSpPr>
            <a:spLocks noGrp="1"/>
          </p:cNvSpPr>
          <p:nvPr>
            <p:ph type="title"/>
          </p:nvPr>
        </p:nvSpPr>
        <p:spPr>
          <a:xfrm>
            <a:off x="283265" y="691815"/>
            <a:ext cx="9983415" cy="776288"/>
          </a:xfrm>
          <a:ln>
            <a:noFill/>
          </a:ln>
        </p:spPr>
        <p:txBody>
          <a:bodyPr>
            <a:normAutofit fontScale="90000"/>
          </a:bodyPr>
          <a:lstStyle/>
          <a:p>
            <a:r>
              <a:rPr lang="en-PH" dirty="0"/>
              <a:t>PCA model overview for traditional instruction</a:t>
            </a:r>
          </a:p>
        </p:txBody>
      </p:sp>
      <p:sp>
        <p:nvSpPr>
          <p:cNvPr id="4" name="Slide Number Placeholder 3">
            <a:extLst>
              <a:ext uri="{FF2B5EF4-FFF2-40B4-BE49-F238E27FC236}">
                <a16:creationId xmlns:a16="http://schemas.microsoft.com/office/drawing/2014/main" id="{4A4F1310-AE22-8AFC-0737-14512E7B82C8}"/>
              </a:ext>
            </a:extLst>
          </p:cNvPr>
          <p:cNvSpPr>
            <a:spLocks noGrp="1"/>
          </p:cNvSpPr>
          <p:nvPr>
            <p:ph type="sldNum" sz="quarter" idx="12"/>
          </p:nvPr>
        </p:nvSpPr>
        <p:spPr/>
        <p:txBody>
          <a:bodyPr/>
          <a:lstStyle/>
          <a:p>
            <a:fld id="{32177519-FDB5-46C8-A273-662D2447F0A4}" type="slidenum">
              <a:rPr lang="en-PH" smtClean="0"/>
              <a:t>14</a:t>
            </a:fld>
            <a:endParaRPr lang="en-PH"/>
          </a:p>
        </p:txBody>
      </p:sp>
      <p:sp>
        <p:nvSpPr>
          <p:cNvPr id="5" name="Footer Placeholder 4">
            <a:extLst>
              <a:ext uri="{FF2B5EF4-FFF2-40B4-BE49-F238E27FC236}">
                <a16:creationId xmlns:a16="http://schemas.microsoft.com/office/drawing/2014/main" id="{27CEB2F9-C814-694E-E1E6-8776B681F709}"/>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2F9467AA-65A8-BBF8-4009-EE93F4B21A45}"/>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mc:AlternateContent xmlns:mc="http://schemas.openxmlformats.org/markup-compatibility/2006">
        <mc:Choice xmlns:a14="http://schemas.microsoft.com/office/drawing/2010/main" Requires="a14">
          <p:graphicFrame>
            <p:nvGraphicFramePr>
              <p:cNvPr id="7" name="Table 4">
                <a:extLst>
                  <a:ext uri="{FF2B5EF4-FFF2-40B4-BE49-F238E27FC236}">
                    <a16:creationId xmlns:a16="http://schemas.microsoft.com/office/drawing/2014/main" id="{D8E7EE81-ACA4-2DD2-0C4F-5B4D790B26EE}"/>
                  </a:ext>
                </a:extLst>
              </p:cNvPr>
              <p:cNvGraphicFramePr>
                <a:graphicFrameLocks noGrp="1"/>
              </p:cNvGraphicFramePr>
              <p:nvPr>
                <p:extLst>
                  <p:ext uri="{D42A27DB-BD31-4B8C-83A1-F6EECF244321}">
                    <p14:modId xmlns:p14="http://schemas.microsoft.com/office/powerpoint/2010/main" val="556653521"/>
                  </p:ext>
                </p:extLst>
              </p:nvPr>
            </p:nvGraphicFramePr>
            <p:xfrm>
              <a:off x="435439" y="2199641"/>
              <a:ext cx="3786856" cy="302260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1</m:t>
                                    </m:r>
                                    <m:r>
                                      <a:rPr lang="en-PH" b="0" i="1" smtClean="0">
                                        <a:solidFill>
                                          <a:schemeClr val="tx1"/>
                                        </a:solidFill>
                                        <a:latin typeface="Cambria Math" panose="02040503050406030204" pitchFamily="18" charset="0"/>
                                      </a:rPr>
                                      <m:t>,1</m:t>
                                    </m:r>
                                  </m:sub>
                                </m:sSub>
                              </m:oMath>
                            </m:oMathPara>
                          </a14:m>
                          <a:endParaRPr lang="en-PH" dirty="0">
                            <a:solidFill>
                              <a:schemeClr val="tx1"/>
                            </a:solidFill>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2,1</m:t>
                                    </m:r>
                                  </m:sub>
                                </m:sSub>
                              </m:oMath>
                            </m:oMathPara>
                          </a14:m>
                          <a:endParaRPr lang="en-PH" dirty="0">
                            <a:solidFill>
                              <a:schemeClr val="tx1"/>
                            </a:solidFill>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dirty="0" smtClean="0">
                                        <a:solidFill>
                                          <a:schemeClr val="tx1"/>
                                        </a:solidFill>
                                        <a:latin typeface="Cambria Math" panose="02040503050406030204" pitchFamily="18" charset="0"/>
                                      </a:rPr>
                                    </m:ctrlPr>
                                  </m:sSubPr>
                                  <m:e>
                                    <m:r>
                                      <a:rPr lang="en-PH" b="0" i="1" dirty="0" smtClean="0">
                                        <a:solidFill>
                                          <a:schemeClr val="tx1"/>
                                        </a:solidFill>
                                        <a:latin typeface="Cambria Math" panose="02040503050406030204" pitchFamily="18" charset="0"/>
                                      </a:rPr>
                                      <m:t>𝐶</m:t>
                                    </m:r>
                                  </m:e>
                                  <m:sub>
                                    <m:r>
                                      <a:rPr lang="en-PH" b="0" i="1" dirty="0" smtClean="0">
                                        <a:solidFill>
                                          <a:schemeClr val="tx1"/>
                                        </a:solidFill>
                                        <a:latin typeface="Cambria Math" panose="02040503050406030204" pitchFamily="18" charset="0"/>
                                      </a:rPr>
                                      <m:t>3,1</m:t>
                                    </m:r>
                                  </m:sub>
                                </m:sSub>
                              </m:oMath>
                            </m:oMathPara>
                          </a14:m>
                          <a:endParaRPr lang="en-PH" dirty="0">
                            <a:solidFill>
                              <a:schemeClr val="tx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1,</m:t>
                                    </m:r>
                                    <m:r>
                                      <a:rPr lang="en-PH" b="0" i="1" smtClean="0">
                                        <a:solidFill>
                                          <a:schemeClr val="tx1"/>
                                        </a:solidFill>
                                        <a:latin typeface="Cambria Math" panose="02040503050406030204" pitchFamily="18" charset="0"/>
                                      </a:rPr>
                                      <m:t>2</m:t>
                                    </m:r>
                                  </m:sub>
                                </m:sSub>
                              </m:oMath>
                            </m:oMathPara>
                          </a14:m>
                          <a:endParaRPr lang="en-PH" dirty="0">
                            <a:solidFill>
                              <a:schemeClr val="tx1"/>
                            </a:solidFill>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2,2</m:t>
                                    </m:r>
                                  </m:sub>
                                </m:sSub>
                              </m:oMath>
                            </m:oMathPara>
                          </a14:m>
                          <a:endParaRPr lang="en-PH" dirty="0">
                            <a:solidFill>
                              <a:schemeClr val="tx1"/>
                            </a:solidFill>
                          </a:endParaRPr>
                        </a:p>
                      </a:txBody>
                      <a:tcPr anchor="ctr">
                        <a:solidFill>
                          <a:srgbClr val="DE8F0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3,2</m:t>
                                    </m:r>
                                  </m:sub>
                                </m:sSub>
                              </m:oMath>
                            </m:oMathPara>
                          </a14:m>
                          <a:endParaRPr lang="en-PH" dirty="0">
                            <a:solidFill>
                              <a:schemeClr val="tx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1,</m:t>
                                    </m:r>
                                    <m:r>
                                      <a:rPr lang="en-PH" b="0" i="1" smtClean="0">
                                        <a:solidFill>
                                          <a:schemeClr val="tx1"/>
                                        </a:solidFill>
                                        <a:latin typeface="Cambria Math" panose="02040503050406030204" pitchFamily="18" charset="0"/>
                                      </a:rPr>
                                      <m:t>3</m:t>
                                    </m:r>
                                  </m:sub>
                                </m:sSub>
                              </m:oMath>
                            </m:oMathPara>
                          </a14:m>
                          <a:endParaRPr lang="en-PH" dirty="0">
                            <a:solidFill>
                              <a:schemeClr val="tx1"/>
                            </a:solidFill>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2,3</m:t>
                                    </m:r>
                                  </m:sub>
                                </m:sSub>
                              </m:oMath>
                            </m:oMathPara>
                          </a14:m>
                          <a:endParaRPr lang="en-PH" dirty="0">
                            <a:solidFill>
                              <a:schemeClr val="tx1"/>
                            </a:solidFill>
                          </a:endParaRPr>
                        </a:p>
                      </a:txBody>
                      <a:tcPr anchor="c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tx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3,3</m:t>
                                    </m:r>
                                  </m:sub>
                                </m:sSub>
                              </m:oMath>
                            </m:oMathPara>
                          </a14:m>
                          <a:endParaRPr lang="en-PH" dirty="0">
                            <a:solidFill>
                              <a:schemeClr val="tx1"/>
                            </a:solidFill>
                          </a:endParaRPr>
                        </a:p>
                      </a:txBody>
                      <a:tcPr anchor="ctr">
                        <a:no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m:t>
                                    </m:r>
                                    <m:r>
                                      <a:rPr lang="en-PH" b="0" i="1" smtClean="0">
                                        <a:latin typeface="Cambria Math" panose="02040503050406030204" pitchFamily="18" charset="0"/>
                                      </a:rPr>
                                      <m:t>4</m:t>
                                    </m:r>
                                  </m:sub>
                                </m:sSub>
                              </m:oMath>
                            </m:oMathPara>
                          </a14:m>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m:t>
                                    </m:r>
                                    <m:r>
                                      <a:rPr lang="en-PH" b="0" i="1" smtClean="0">
                                        <a:latin typeface="Cambria Math" panose="02040503050406030204" pitchFamily="18" charset="0"/>
                                      </a:rPr>
                                      <m:t>5</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1777078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m:t>
                                    </m:r>
                                    <m:r>
                                      <a:rPr lang="en-PH" b="0" i="1" smtClean="0">
                                        <a:latin typeface="Cambria Math" panose="02040503050406030204" pitchFamily="18" charset="0"/>
                                      </a:rPr>
                                      <m:t>6</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8,6</m:t>
                                    </m:r>
                                  </m:sub>
                                </m:sSub>
                              </m:oMath>
                            </m:oMathPara>
                          </a14:m>
                          <a:endParaRPr lang="en-PH" dirty="0"/>
                        </a:p>
                      </a:txBody>
                      <a:tcPr anchor="ctr"/>
                    </a:tc>
                    <a:extLst>
                      <a:ext uri="{0D108BD9-81ED-4DB2-BD59-A6C34878D82A}">
                        <a16:rowId xmlns:a16="http://schemas.microsoft.com/office/drawing/2014/main" val="193255762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m:t>
                                    </m:r>
                                    <m:r>
                                      <a:rPr lang="en-PH" b="0" i="1" smtClean="0">
                                        <a:latin typeface="Cambria Math" panose="02040503050406030204" pitchFamily="18" charset="0"/>
                                      </a:rPr>
                                      <m:t>7</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8,7</m:t>
                                    </m:r>
                                  </m:sub>
                                </m:sSub>
                              </m:oMath>
                            </m:oMathPara>
                          </a14:m>
                          <a:endParaRPr lang="en-PH" dirty="0"/>
                        </a:p>
                      </a:txBody>
                      <a:tcPr anchor="ctr"/>
                    </a:tc>
                    <a:extLst>
                      <a:ext uri="{0D108BD9-81ED-4DB2-BD59-A6C34878D82A}">
                        <a16:rowId xmlns:a16="http://schemas.microsoft.com/office/drawing/2014/main" val="290034802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m:t>
                                    </m:r>
                                    <m:r>
                                      <a:rPr lang="en-PH" b="0" i="1" smtClean="0">
                                        <a:latin typeface="Cambria Math" panose="02040503050406030204" pitchFamily="18" charset="0"/>
                                      </a:rPr>
                                      <m:t>8</m:t>
                                    </m:r>
                                  </m:sub>
                                </m:sSub>
                              </m:oMath>
                            </m:oMathPara>
                          </a14:m>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8,8</m:t>
                                    </m:r>
                                  </m:sub>
                                </m:sSub>
                              </m:oMath>
                            </m:oMathPara>
                          </a14:m>
                          <a:endParaRPr lang="en-PH" dirty="0"/>
                        </a:p>
                      </a:txBody>
                      <a:tcPr anchor="ctr"/>
                    </a:tc>
                    <a:extLst>
                      <a:ext uri="{0D108BD9-81ED-4DB2-BD59-A6C34878D82A}">
                        <a16:rowId xmlns:a16="http://schemas.microsoft.com/office/drawing/2014/main" val="1869380892"/>
                      </a:ext>
                    </a:extLst>
                  </a:tr>
                </a:tbl>
              </a:graphicData>
            </a:graphic>
          </p:graphicFrame>
        </mc:Choice>
        <mc:Fallback>
          <p:graphicFrame>
            <p:nvGraphicFramePr>
              <p:cNvPr id="7" name="Table 4">
                <a:extLst>
                  <a:ext uri="{FF2B5EF4-FFF2-40B4-BE49-F238E27FC236}">
                    <a16:creationId xmlns:a16="http://schemas.microsoft.com/office/drawing/2014/main" id="{D8E7EE81-ACA4-2DD2-0C4F-5B4D790B26EE}"/>
                  </a:ext>
                </a:extLst>
              </p:cNvPr>
              <p:cNvGraphicFramePr>
                <a:graphicFrameLocks noGrp="1"/>
              </p:cNvGraphicFramePr>
              <p:nvPr>
                <p:extLst>
                  <p:ext uri="{D42A27DB-BD31-4B8C-83A1-F6EECF244321}">
                    <p14:modId xmlns:p14="http://schemas.microsoft.com/office/powerpoint/2010/main" val="556653521"/>
                  </p:ext>
                </p:extLst>
              </p:nvPr>
            </p:nvGraphicFramePr>
            <p:xfrm>
              <a:off x="435439" y="2199641"/>
              <a:ext cx="3786856" cy="302260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7825">
                    <a:tc>
                      <a:txBody>
                        <a:bodyPr/>
                        <a:lstStyle/>
                        <a:p>
                          <a:endParaRPr lang="en-US"/>
                        </a:p>
                      </a:txBody>
                      <a:tcPr anchor="ctr">
                        <a:blipFill>
                          <a:blip r:embed="rId3"/>
                          <a:stretch>
                            <a:fillRect l="-1282" t="-1613" r="-700000" b="-704839"/>
                          </a:stretch>
                        </a:blipFill>
                      </a:tcPr>
                    </a:tc>
                    <a:tc>
                      <a:txBody>
                        <a:bodyPr/>
                        <a:lstStyle/>
                        <a:p>
                          <a:endParaRPr lang="en-US"/>
                        </a:p>
                      </a:txBody>
                      <a:tcPr anchor="ctr">
                        <a:blipFill>
                          <a:blip r:embed="rId3"/>
                          <a:stretch>
                            <a:fillRect l="-101282" t="-1613" r="-600000" b="-704839"/>
                          </a:stretch>
                        </a:blipFill>
                      </a:tcPr>
                    </a:tc>
                    <a:tc>
                      <a:txBody>
                        <a:bodyPr/>
                        <a:lstStyle/>
                        <a:p>
                          <a:endParaRPr lang="en-US"/>
                        </a:p>
                      </a:txBody>
                      <a:tcPr anchor="ctr">
                        <a:blipFill>
                          <a:blip r:embed="rId3"/>
                          <a:stretch>
                            <a:fillRect l="-203896" t="-1613" r="-507792" b="-70483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7825">
                    <a:tc>
                      <a:txBody>
                        <a:bodyPr/>
                        <a:lstStyle/>
                        <a:p>
                          <a:endParaRPr lang="en-US"/>
                        </a:p>
                      </a:txBody>
                      <a:tcPr anchor="ctr">
                        <a:blipFill>
                          <a:blip r:embed="rId3"/>
                          <a:stretch>
                            <a:fillRect l="-1282" t="-101613" r="-700000" b="-604839"/>
                          </a:stretch>
                        </a:blipFill>
                      </a:tcPr>
                    </a:tc>
                    <a:tc>
                      <a:txBody>
                        <a:bodyPr/>
                        <a:lstStyle/>
                        <a:p>
                          <a:endParaRPr lang="en-US"/>
                        </a:p>
                      </a:txBody>
                      <a:tcPr anchor="ctr">
                        <a:blipFill>
                          <a:blip r:embed="rId3"/>
                          <a:stretch>
                            <a:fillRect l="-101282" t="-101613" r="-600000" b="-604839"/>
                          </a:stretch>
                        </a:blipFill>
                      </a:tcPr>
                    </a:tc>
                    <a:tc>
                      <a:txBody>
                        <a:bodyPr/>
                        <a:lstStyle/>
                        <a:p>
                          <a:endParaRPr lang="en-US"/>
                        </a:p>
                      </a:txBody>
                      <a:tcPr anchor="ctr">
                        <a:blipFill>
                          <a:blip r:embed="rId3"/>
                          <a:stretch>
                            <a:fillRect l="-203896" t="-101613" r="-507792" b="-60483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7825">
                    <a:tc>
                      <a:txBody>
                        <a:bodyPr/>
                        <a:lstStyle/>
                        <a:p>
                          <a:endParaRPr lang="en-US"/>
                        </a:p>
                      </a:txBody>
                      <a:tcPr anchor="ctr">
                        <a:blipFill>
                          <a:blip r:embed="rId3"/>
                          <a:stretch>
                            <a:fillRect l="-1282" t="-201613" r="-700000" b="-504839"/>
                          </a:stretch>
                        </a:blipFill>
                      </a:tcPr>
                    </a:tc>
                    <a:tc>
                      <a:txBody>
                        <a:bodyPr/>
                        <a:lstStyle/>
                        <a:p>
                          <a:endParaRPr lang="en-US"/>
                        </a:p>
                      </a:txBody>
                      <a:tcPr anchor="ctr">
                        <a:blipFill>
                          <a:blip r:embed="rId3"/>
                          <a:stretch>
                            <a:fillRect l="-101282" t="-201613" r="-600000" b="-504839"/>
                          </a:stretch>
                        </a:blipFill>
                      </a:tcPr>
                    </a:tc>
                    <a:tc>
                      <a:txBody>
                        <a:bodyPr/>
                        <a:lstStyle/>
                        <a:p>
                          <a:endParaRPr lang="en-US"/>
                        </a:p>
                      </a:txBody>
                      <a:tcPr anchor="ctr">
                        <a:blipFill>
                          <a:blip r:embed="rId3"/>
                          <a:stretch>
                            <a:fillRect l="-203896" t="-201613" r="-507792" b="-504839"/>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7825">
                    <a:tc>
                      <a:txBody>
                        <a:bodyPr/>
                        <a:lstStyle/>
                        <a:p>
                          <a:endParaRPr lang="en-US"/>
                        </a:p>
                      </a:txBody>
                      <a:tcPr anchor="ctr">
                        <a:blipFill>
                          <a:blip r:embed="rId3"/>
                          <a:stretch>
                            <a:fillRect l="-1282" t="-296825" r="-700000" b="-396825"/>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77825">
                    <a:tc>
                      <a:txBody>
                        <a:bodyPr/>
                        <a:lstStyle/>
                        <a:p>
                          <a:endParaRPr lang="en-US"/>
                        </a:p>
                      </a:txBody>
                      <a:tcPr anchor="ctr">
                        <a:blipFill>
                          <a:blip r:embed="rId3"/>
                          <a:stretch>
                            <a:fillRect l="-1282" t="-403226" r="-700000" b="-3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177707888"/>
                      </a:ext>
                    </a:extLst>
                  </a:tr>
                  <a:tr h="377825">
                    <a:tc>
                      <a:txBody>
                        <a:bodyPr/>
                        <a:lstStyle/>
                        <a:p>
                          <a:endParaRPr lang="en-US"/>
                        </a:p>
                      </a:txBody>
                      <a:tcPr anchor="ctr">
                        <a:blipFill>
                          <a:blip r:embed="rId3"/>
                          <a:stretch>
                            <a:fillRect l="-1282" t="-503226" r="-700000" b="-2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503226" r="-2564" b="-203226"/>
                          </a:stretch>
                        </a:blipFill>
                      </a:tcPr>
                    </a:tc>
                    <a:extLst>
                      <a:ext uri="{0D108BD9-81ED-4DB2-BD59-A6C34878D82A}">
                        <a16:rowId xmlns:a16="http://schemas.microsoft.com/office/drawing/2014/main" val="1932557625"/>
                      </a:ext>
                    </a:extLst>
                  </a:tr>
                  <a:tr h="377825">
                    <a:tc>
                      <a:txBody>
                        <a:bodyPr/>
                        <a:lstStyle/>
                        <a:p>
                          <a:endParaRPr lang="en-US"/>
                        </a:p>
                      </a:txBody>
                      <a:tcPr anchor="ctr">
                        <a:blipFill>
                          <a:blip r:embed="rId3"/>
                          <a:stretch>
                            <a:fillRect l="-1282" t="-603226" r="-700000" b="-1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603226" r="-2564" b="-103226"/>
                          </a:stretch>
                        </a:blipFill>
                      </a:tcPr>
                    </a:tc>
                    <a:extLst>
                      <a:ext uri="{0D108BD9-81ED-4DB2-BD59-A6C34878D82A}">
                        <a16:rowId xmlns:a16="http://schemas.microsoft.com/office/drawing/2014/main" val="2900348023"/>
                      </a:ext>
                    </a:extLst>
                  </a:tr>
                  <a:tr h="377825">
                    <a:tc>
                      <a:txBody>
                        <a:bodyPr/>
                        <a:lstStyle/>
                        <a:p>
                          <a:endParaRPr lang="en-US"/>
                        </a:p>
                      </a:txBody>
                      <a:tcPr anchor="ctr">
                        <a:blipFill>
                          <a:blip r:embed="rId3"/>
                          <a:stretch>
                            <a:fillRect l="-1282" t="-703226" r="-700000" b="-3226"/>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703226" r="-2564" b="-3226"/>
                          </a:stretch>
                        </a:blipFill>
                      </a:tcPr>
                    </a:tc>
                    <a:extLst>
                      <a:ext uri="{0D108BD9-81ED-4DB2-BD59-A6C34878D82A}">
                        <a16:rowId xmlns:a16="http://schemas.microsoft.com/office/drawing/2014/main" val="1869380892"/>
                      </a:ext>
                    </a:extLst>
                  </a:tr>
                </a:tbl>
              </a:graphicData>
            </a:graphic>
          </p:graphicFrame>
        </mc:Fallback>
      </mc:AlternateContent>
      <p:cxnSp>
        <p:nvCxnSpPr>
          <p:cNvPr id="9" name="Straight Arrow Connector 8">
            <a:extLst>
              <a:ext uri="{FF2B5EF4-FFF2-40B4-BE49-F238E27FC236}">
                <a16:creationId xmlns:a16="http://schemas.microsoft.com/office/drawing/2014/main" id="{BE8A60F3-1BF9-870D-2828-6B8038DF8D90}"/>
              </a:ext>
            </a:extLst>
          </p:cNvPr>
          <p:cNvCxnSpPr>
            <a:cxnSpLocks/>
          </p:cNvCxnSpPr>
          <p:nvPr/>
        </p:nvCxnSpPr>
        <p:spPr>
          <a:xfrm>
            <a:off x="1835152" y="2714865"/>
            <a:ext cx="348551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27D33EC-239F-30E2-F5CB-3FE0911A9FD0}"/>
              </a:ext>
            </a:extLst>
          </p:cNvPr>
          <p:cNvSpPr txBox="1"/>
          <p:nvPr/>
        </p:nvSpPr>
        <p:spPr>
          <a:xfrm>
            <a:off x="4764800" y="4836528"/>
            <a:ext cx="2492041" cy="400110"/>
          </a:xfrm>
          <a:prstGeom prst="rect">
            <a:avLst/>
          </a:prstGeom>
          <a:noFill/>
        </p:spPr>
        <p:txBody>
          <a:bodyPr wrap="square" rtlCol="0">
            <a:spAutoFit/>
          </a:bodyPr>
          <a:lstStyle/>
          <a:p>
            <a:pPr algn="ctr"/>
            <a:r>
              <a:rPr lang="en-PH" sz="2000" dirty="0"/>
              <a:t>Learning probability:</a:t>
            </a:r>
          </a:p>
        </p:txBody>
      </p:sp>
      <p:sp>
        <p:nvSpPr>
          <p:cNvPr id="11" name="TextBox 10">
            <a:extLst>
              <a:ext uri="{FF2B5EF4-FFF2-40B4-BE49-F238E27FC236}">
                <a16:creationId xmlns:a16="http://schemas.microsoft.com/office/drawing/2014/main" id="{378CD380-848E-845C-3FB2-D3CEDA5073C1}"/>
              </a:ext>
            </a:extLst>
          </p:cNvPr>
          <p:cNvSpPr txBox="1"/>
          <p:nvPr/>
        </p:nvSpPr>
        <p:spPr>
          <a:xfrm>
            <a:off x="164186" y="5244637"/>
            <a:ext cx="4329362" cy="369332"/>
          </a:xfrm>
          <a:prstGeom prst="rect">
            <a:avLst/>
          </a:prstGeom>
          <a:noFill/>
        </p:spPr>
        <p:txBody>
          <a:bodyPr wrap="square" rtlCol="0">
            <a:spAutoFit/>
          </a:bodyPr>
          <a:lstStyle/>
          <a:p>
            <a:pPr algn="ctr"/>
            <a:r>
              <a:rPr lang="en-PH" sz="1800" dirty="0"/>
              <a:t>Classroom represented as lattice of cells</a:t>
            </a:r>
            <a:endParaRPr lang="en-PH"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34DE006-A9F8-9DFB-AB50-EF8E92F94E60}"/>
                  </a:ext>
                </a:extLst>
              </p:cNvPr>
              <p:cNvSpPr txBox="1"/>
              <p:nvPr/>
            </p:nvSpPr>
            <p:spPr>
              <a:xfrm>
                <a:off x="5050404" y="4642086"/>
                <a:ext cx="6093994" cy="657552"/>
              </a:xfrm>
              <a:prstGeom prst="rect">
                <a:avLst/>
              </a:prstGeom>
              <a:noFill/>
            </p:spPr>
            <p:txBody>
              <a:bodyPr wrap="square">
                <a:spAutoFit/>
              </a:bodyPr>
              <a:lstStyle/>
              <a:p>
                <a:pPr>
                  <a:lnSpc>
                    <a:spcPct val="170000"/>
                  </a:lnSpc>
                </a:pPr>
                <a14:m>
                  <m:oMathPara xmlns:m="http://schemas.openxmlformats.org/officeDocument/2006/math">
                    <m:oMathParaPr>
                      <m:jc m:val="centerGroup"/>
                    </m:oMathParaPr>
                    <m:oMath xmlns:m="http://schemas.openxmlformats.org/officeDocument/2006/math">
                      <m:sSub>
                        <m:sSubPr>
                          <m:ctrlPr>
                            <a:rPr lang="en-PH" sz="2000" i="1" smtClean="0">
                              <a:latin typeface="Cambria Math" panose="02040503050406030204" pitchFamily="18" charset="0"/>
                            </a:rPr>
                          </m:ctrlPr>
                        </m:sSubPr>
                        <m:e>
                          <m:r>
                            <a:rPr lang="en-PH" sz="2000" i="1">
                              <a:latin typeface="Cambria Math" panose="02040503050406030204" pitchFamily="18" charset="0"/>
                            </a:rPr>
                            <m:t>𝑃</m:t>
                          </m:r>
                        </m:e>
                        <m:sub>
                          <m:r>
                            <a:rPr lang="en-PH" sz="2000" i="1">
                              <a:latin typeface="Cambria Math" panose="02040503050406030204" pitchFamily="18" charset="0"/>
                            </a:rPr>
                            <m:t>𝑖𝑗</m:t>
                          </m:r>
                        </m:sub>
                      </m:sSub>
                      <m:r>
                        <a:rPr lang="en-PH" sz="2000" i="1">
                          <a:latin typeface="Cambria Math" panose="02040503050406030204" pitchFamily="18" charset="0"/>
                        </a:rPr>
                        <m:t>=</m:t>
                      </m:r>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𝜌</m:t>
                          </m:r>
                        </m:e>
                        <m:sub>
                          <m:r>
                            <a:rPr lang="en-PH" sz="2000" b="0" i="1" smtClean="0">
                              <a:latin typeface="Cambria Math" panose="02040503050406030204" pitchFamily="18" charset="0"/>
                            </a:rPr>
                            <m:t>𝑖</m:t>
                          </m:r>
                          <m:r>
                            <a:rPr lang="en-PH" sz="2000" b="0" i="1" smtClean="0">
                              <a:latin typeface="Cambria Math" panose="02040503050406030204" pitchFamily="18" charset="0"/>
                            </a:rPr>
                            <m:t>,</m:t>
                          </m:r>
                          <m:r>
                            <a:rPr lang="en-PH" sz="2000" b="0" i="1" smtClean="0">
                              <a:latin typeface="Cambria Math" panose="02040503050406030204" pitchFamily="18" charset="0"/>
                            </a:rPr>
                            <m:t>𝑗</m:t>
                          </m:r>
                        </m:sub>
                      </m:sSub>
                      <m:sSub>
                        <m:sSubPr>
                          <m:ctrlPr>
                            <a:rPr lang="en-PH" sz="2000" b="0" i="1" smtClean="0">
                              <a:latin typeface="Cambria Math" panose="02040503050406030204" pitchFamily="18" charset="0"/>
                            </a:rPr>
                          </m:ctrlPr>
                        </m:sSubPr>
                        <m:e>
                          <m:r>
                            <a:rPr lang="en-PH" sz="2000" b="0" i="1" smtClean="0">
                              <a:latin typeface="Cambria Math" panose="02040503050406030204" pitchFamily="18" charset="0"/>
                            </a:rPr>
                            <m:t>𝜆</m:t>
                          </m:r>
                        </m:e>
                        <m:sub>
                          <m:r>
                            <a:rPr lang="en-PH" sz="2000" b="0" i="1" smtClean="0">
                              <a:latin typeface="Cambria Math" panose="02040503050406030204" pitchFamily="18" charset="0"/>
                            </a:rPr>
                            <m:t>𝑖</m:t>
                          </m:r>
                          <m:r>
                            <a:rPr lang="en-PH" sz="2000" b="0" i="1" smtClean="0">
                              <a:latin typeface="Cambria Math" panose="02040503050406030204" pitchFamily="18" charset="0"/>
                            </a:rPr>
                            <m:t>,</m:t>
                          </m:r>
                          <m:r>
                            <a:rPr lang="en-PH" sz="2000" b="0" i="1" smtClean="0">
                              <a:latin typeface="Cambria Math" panose="02040503050406030204" pitchFamily="18" charset="0"/>
                            </a:rPr>
                            <m:t>𝑗</m:t>
                          </m:r>
                        </m:sub>
                      </m:sSub>
                    </m:oMath>
                  </m:oMathPara>
                </a14:m>
                <a:endParaRPr lang="en-PH" sz="1600" dirty="0"/>
              </a:p>
            </p:txBody>
          </p:sp>
        </mc:Choice>
        <mc:Fallback>
          <p:sp>
            <p:nvSpPr>
              <p:cNvPr id="16" name="TextBox 15">
                <a:extLst>
                  <a:ext uri="{FF2B5EF4-FFF2-40B4-BE49-F238E27FC236}">
                    <a16:creationId xmlns:a16="http://schemas.microsoft.com/office/drawing/2014/main" id="{734DE006-A9F8-9DFB-AB50-EF8E92F94E60}"/>
                  </a:ext>
                </a:extLst>
              </p:cNvPr>
              <p:cNvSpPr txBox="1">
                <a:spLocks noRot="1" noChangeAspect="1" noMove="1" noResize="1" noEditPoints="1" noAdjustHandles="1" noChangeArrowheads="1" noChangeShapeType="1" noTextEdit="1"/>
              </p:cNvSpPr>
              <p:nvPr/>
            </p:nvSpPr>
            <p:spPr>
              <a:xfrm>
                <a:off x="5050404" y="4642086"/>
                <a:ext cx="6093994" cy="657552"/>
              </a:xfrm>
              <a:prstGeom prst="rect">
                <a:avLst/>
              </a:prstGeom>
              <a:blipFill>
                <a:blip r:embed="rId4"/>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987545-5DC9-9872-C979-388BD0EED1FF}"/>
                  </a:ext>
                </a:extLst>
              </p:cNvPr>
              <p:cNvSpPr txBox="1"/>
              <p:nvPr/>
            </p:nvSpPr>
            <p:spPr>
              <a:xfrm>
                <a:off x="5567239" y="3535267"/>
                <a:ext cx="2374273" cy="646331"/>
              </a:xfrm>
              <a:prstGeom prst="rect">
                <a:avLst/>
              </a:prstGeom>
              <a:noFill/>
            </p:spPr>
            <p:txBody>
              <a:bodyPr wrap="square" rtlCol="0">
                <a:spAutoFit/>
              </a:bodyPr>
              <a:lstStyle/>
              <a:p>
                <a:pPr algn="ctr"/>
                <a:r>
                  <a:rPr lang="en-PH" dirty="0"/>
                  <a:t>Positional l</a:t>
                </a:r>
                <a:r>
                  <a:rPr lang="en-PH" sz="1800" dirty="0"/>
                  <a:t>earning coefficient of </a:t>
                </a:r>
                <a14:m>
                  <m:oMath xmlns:m="http://schemas.openxmlformats.org/officeDocument/2006/math">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𝐶</m:t>
                        </m:r>
                      </m:e>
                      <m:sub>
                        <m:r>
                          <a:rPr lang="en-PH" sz="1800" b="0" i="1" smtClean="0">
                            <a:latin typeface="Cambria Math" panose="02040503050406030204" pitchFamily="18" charset="0"/>
                          </a:rPr>
                          <m:t>10</m:t>
                        </m:r>
                      </m:sub>
                    </m:sSub>
                  </m:oMath>
                </a14:m>
                <a:endParaRPr lang="en-PH" dirty="0"/>
              </a:p>
            </p:txBody>
          </p:sp>
        </mc:Choice>
        <mc:Fallback xmlns="">
          <p:sp>
            <p:nvSpPr>
              <p:cNvPr id="28" name="TextBox 27">
                <a:extLst>
                  <a:ext uri="{FF2B5EF4-FFF2-40B4-BE49-F238E27FC236}">
                    <a16:creationId xmlns:a16="http://schemas.microsoft.com/office/drawing/2014/main" id="{E0987545-5DC9-9872-C979-388BD0EED1FF}"/>
                  </a:ext>
                </a:extLst>
              </p:cNvPr>
              <p:cNvSpPr txBox="1">
                <a:spLocks noRot="1" noChangeAspect="1" noMove="1" noResize="1" noEditPoints="1" noAdjustHandles="1" noChangeArrowheads="1" noChangeShapeType="1" noTextEdit="1"/>
              </p:cNvSpPr>
              <p:nvPr/>
            </p:nvSpPr>
            <p:spPr>
              <a:xfrm>
                <a:off x="5567239" y="3535267"/>
                <a:ext cx="2374273" cy="646331"/>
              </a:xfrm>
              <a:prstGeom prst="rect">
                <a:avLst/>
              </a:prstGeom>
              <a:blipFill>
                <a:blip r:embed="rId5"/>
                <a:stretch>
                  <a:fillRect t="-4717" b="-15094"/>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24CD56D-3BDE-3D56-3F12-D396C7401D75}"/>
                  </a:ext>
                </a:extLst>
              </p:cNvPr>
              <p:cNvSpPr txBox="1"/>
              <p:nvPr/>
            </p:nvSpPr>
            <p:spPr>
              <a:xfrm>
                <a:off x="7669614" y="2448964"/>
                <a:ext cx="58321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4000" i="1" smtClean="0">
                          <a:latin typeface="Cambria Math" panose="02040503050406030204" pitchFamily="18" charset="0"/>
                          <a:ea typeface="Cambria Math" panose="02040503050406030204" pitchFamily="18" charset="0"/>
                        </a:rPr>
                        <m:t>⊙</m:t>
                      </m:r>
                    </m:oMath>
                  </m:oMathPara>
                </a14:m>
                <a:endParaRPr lang="en-PH" sz="4000" dirty="0"/>
              </a:p>
            </p:txBody>
          </p:sp>
        </mc:Choice>
        <mc:Fallback xmlns="">
          <p:sp>
            <p:nvSpPr>
              <p:cNvPr id="12" name="TextBox 11">
                <a:extLst>
                  <a:ext uri="{FF2B5EF4-FFF2-40B4-BE49-F238E27FC236}">
                    <a16:creationId xmlns:a16="http://schemas.microsoft.com/office/drawing/2014/main" id="{924CD56D-3BDE-3D56-3F12-D396C7401D75}"/>
                  </a:ext>
                </a:extLst>
              </p:cNvPr>
              <p:cNvSpPr txBox="1">
                <a:spLocks noRot="1" noChangeAspect="1" noMove="1" noResize="1" noEditPoints="1" noAdjustHandles="1" noChangeArrowheads="1" noChangeShapeType="1" noTextEdit="1"/>
              </p:cNvSpPr>
              <p:nvPr/>
            </p:nvSpPr>
            <p:spPr>
              <a:xfrm>
                <a:off x="7669614" y="2448964"/>
                <a:ext cx="583212" cy="615553"/>
              </a:xfrm>
              <a:prstGeom prst="rect">
                <a:avLst/>
              </a:prstGeom>
              <a:blipFill>
                <a:blip r:embed="rId6"/>
                <a:stretch>
                  <a:fillRect/>
                </a:stretch>
              </a:blipFill>
            </p:spPr>
            <p:txBody>
              <a:bodyPr/>
              <a:lstStyle/>
              <a:p>
                <a:r>
                  <a:rPr lang="en-PH">
                    <a:noFill/>
                  </a:rPr>
                  <a:t> </a:t>
                </a:r>
              </a:p>
            </p:txBody>
          </p:sp>
        </mc:Fallback>
      </mc:AlternateContent>
      <p:sp>
        <p:nvSpPr>
          <p:cNvPr id="17" name="Right Brace 16">
            <a:extLst>
              <a:ext uri="{FF2B5EF4-FFF2-40B4-BE49-F238E27FC236}">
                <a16:creationId xmlns:a16="http://schemas.microsoft.com/office/drawing/2014/main" id="{92C6D862-3BFB-BC7B-7187-99D17C6C3237}"/>
              </a:ext>
            </a:extLst>
          </p:cNvPr>
          <p:cNvSpPr/>
          <p:nvPr/>
        </p:nvSpPr>
        <p:spPr>
          <a:xfrm rot="5400000">
            <a:off x="7752368" y="2468822"/>
            <a:ext cx="400108" cy="42805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PH"/>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42D73D1-19B4-96BB-7D30-617E39B6D6FB}"/>
                  </a:ext>
                </a:extLst>
              </p:cNvPr>
              <p:cNvSpPr txBox="1"/>
              <p:nvPr/>
            </p:nvSpPr>
            <p:spPr>
              <a:xfrm>
                <a:off x="8052057" y="3535267"/>
                <a:ext cx="2374273" cy="646331"/>
              </a:xfrm>
              <a:prstGeom prst="rect">
                <a:avLst/>
              </a:prstGeom>
              <a:noFill/>
            </p:spPr>
            <p:txBody>
              <a:bodyPr wrap="square" rtlCol="0">
                <a:spAutoFit/>
              </a:bodyPr>
              <a:lstStyle/>
              <a:p>
                <a:pPr algn="ctr"/>
                <a:r>
                  <a:rPr lang="en-PH" dirty="0"/>
                  <a:t>Learning rate</a:t>
                </a:r>
                <a:br>
                  <a:rPr lang="en-PH" dirty="0"/>
                </a:br>
                <a:r>
                  <a:rPr lang="en-PH" dirty="0"/>
                  <a:t>of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10</m:t>
                        </m:r>
                      </m:sub>
                    </m:sSub>
                  </m:oMath>
                </a14:m>
                <a:endParaRPr lang="en-PH" dirty="0"/>
              </a:p>
            </p:txBody>
          </p:sp>
        </mc:Choice>
        <mc:Fallback xmlns="">
          <p:sp>
            <p:nvSpPr>
              <p:cNvPr id="18" name="TextBox 17">
                <a:extLst>
                  <a:ext uri="{FF2B5EF4-FFF2-40B4-BE49-F238E27FC236}">
                    <a16:creationId xmlns:a16="http://schemas.microsoft.com/office/drawing/2014/main" id="{E42D73D1-19B4-96BB-7D30-617E39B6D6FB}"/>
                  </a:ext>
                </a:extLst>
              </p:cNvPr>
              <p:cNvSpPr txBox="1">
                <a:spLocks noRot="1" noChangeAspect="1" noMove="1" noResize="1" noEditPoints="1" noAdjustHandles="1" noChangeArrowheads="1" noChangeShapeType="1" noTextEdit="1"/>
              </p:cNvSpPr>
              <p:nvPr/>
            </p:nvSpPr>
            <p:spPr>
              <a:xfrm>
                <a:off x="8052057" y="3535267"/>
                <a:ext cx="2374273" cy="646331"/>
              </a:xfrm>
              <a:prstGeom prst="rect">
                <a:avLst/>
              </a:prstGeom>
              <a:blipFill>
                <a:blip r:embed="rId7"/>
                <a:stretch>
                  <a:fillRect t="-4717" b="-15094"/>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graphicFrame>
            <p:nvGraphicFramePr>
              <p:cNvPr id="15" name="Table 5">
                <a:extLst>
                  <a:ext uri="{FF2B5EF4-FFF2-40B4-BE49-F238E27FC236}">
                    <a16:creationId xmlns:a16="http://schemas.microsoft.com/office/drawing/2014/main" id="{CC6A561C-7347-754D-F25D-B74A9D22F575}"/>
                  </a:ext>
                </a:extLst>
              </p:cNvPr>
              <p:cNvGraphicFramePr>
                <a:graphicFrameLocks noGrp="1"/>
              </p:cNvGraphicFramePr>
              <p:nvPr>
                <p:extLst>
                  <p:ext uri="{D42A27DB-BD31-4B8C-83A1-F6EECF244321}">
                    <p14:modId xmlns:p14="http://schemas.microsoft.com/office/powerpoint/2010/main" val="3037619612"/>
                  </p:ext>
                </p:extLst>
              </p:nvPr>
            </p:nvGraphicFramePr>
            <p:xfrm>
              <a:off x="6496375" y="2509119"/>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PH" sz="1800" b="0" i="1" kern="1200" smtClean="0">
                                        <a:solidFill>
                                          <a:schemeClr val="tx1"/>
                                        </a:solidFill>
                                        <a:latin typeface="Cambria Math" panose="02040503050406030204" pitchFamily="18" charset="0"/>
                                        <a:ea typeface="+mn-ea"/>
                                        <a:cs typeface="+mn-cs"/>
                                      </a:rPr>
                                    </m:ctrlPr>
                                  </m:sSubPr>
                                  <m:e>
                                    <m:r>
                                      <a:rPr lang="en-PH" sz="1800" b="0" i="1" kern="1200" smtClean="0">
                                        <a:solidFill>
                                          <a:schemeClr val="tx1"/>
                                        </a:solidFill>
                                        <a:latin typeface="Cambria Math" panose="02040503050406030204" pitchFamily="18" charset="0"/>
                                        <a:ea typeface="+mn-ea"/>
                                        <a:cs typeface="+mn-cs"/>
                                      </a:rPr>
                                      <m:t>𝜌</m:t>
                                    </m:r>
                                  </m:e>
                                  <m:sub>
                                    <m:r>
                                      <a:rPr lang="en-PH" sz="1800" b="0" i="1" kern="1200" smtClean="0">
                                        <a:solidFill>
                                          <a:schemeClr val="tx1"/>
                                        </a:solidFill>
                                        <a:latin typeface="Cambria Math" panose="02040503050406030204" pitchFamily="18" charset="0"/>
                                        <a:ea typeface="+mn-ea"/>
                                        <a:cs typeface="+mn-cs"/>
                                      </a:rPr>
                                      <m:t>2,2</m:t>
                                    </m:r>
                                  </m:sub>
                                </m:sSub>
                              </m:oMath>
                            </m:oMathPara>
                          </a14:m>
                          <a:endParaRPr lang="en-PH" sz="1800" b="0" i="1" kern="1200" dirty="0">
                            <a:solidFill>
                              <a:schemeClr val="tx1"/>
                            </a:solidFill>
                            <a:latin typeface="Cambria Math" panose="02040503050406030204" pitchFamily="18" charset="0"/>
                            <a:ea typeface="+mn-ea"/>
                            <a:cs typeface="+mn-cs"/>
                          </a:endParaRPr>
                        </a:p>
                      </a:txBody>
                      <a:tcPr marL="98105" marR="98105" marT="49052" marB="49052" anchor="ctr">
                        <a:solidFill>
                          <a:srgbClr val="DE8F05"/>
                        </a:solidFill>
                      </a:tcPr>
                    </a:tc>
                    <a:extLst>
                      <a:ext uri="{0D108BD9-81ED-4DB2-BD59-A6C34878D82A}">
                        <a16:rowId xmlns:a16="http://schemas.microsoft.com/office/drawing/2014/main" val="217201289"/>
                      </a:ext>
                    </a:extLst>
                  </a:tr>
                </a:tbl>
              </a:graphicData>
            </a:graphic>
          </p:graphicFrame>
        </mc:Choice>
        <mc:Fallback>
          <p:graphicFrame>
            <p:nvGraphicFramePr>
              <p:cNvPr id="15" name="Table 5">
                <a:extLst>
                  <a:ext uri="{FF2B5EF4-FFF2-40B4-BE49-F238E27FC236}">
                    <a16:creationId xmlns:a16="http://schemas.microsoft.com/office/drawing/2014/main" id="{CC6A561C-7347-754D-F25D-B74A9D22F575}"/>
                  </a:ext>
                </a:extLst>
              </p:cNvPr>
              <p:cNvGraphicFramePr>
                <a:graphicFrameLocks noGrp="1"/>
              </p:cNvGraphicFramePr>
              <p:nvPr>
                <p:extLst>
                  <p:ext uri="{D42A27DB-BD31-4B8C-83A1-F6EECF244321}">
                    <p14:modId xmlns:p14="http://schemas.microsoft.com/office/powerpoint/2010/main" val="3037619612"/>
                  </p:ext>
                </p:extLst>
              </p:nvPr>
            </p:nvGraphicFramePr>
            <p:xfrm>
              <a:off x="6496375" y="2509119"/>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endParaRPr lang="en-US"/>
                        </a:p>
                      </a:txBody>
                      <a:tcPr marL="98105" marR="98105" marT="49052" marB="49052" anchor="ctr">
                        <a:blipFill>
                          <a:blip r:embed="rId8"/>
                          <a:stretch>
                            <a:fillRect l="-1163" t="-1163" r="-2326" b="-2326"/>
                          </a:stretch>
                        </a:blipFill>
                      </a:tcPr>
                    </a:tc>
                    <a:extLst>
                      <a:ext uri="{0D108BD9-81ED-4DB2-BD59-A6C34878D82A}">
                        <a16:rowId xmlns:a16="http://schemas.microsoft.com/office/drawing/2014/main" val="21720128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9" name="Table 5">
                <a:extLst>
                  <a:ext uri="{FF2B5EF4-FFF2-40B4-BE49-F238E27FC236}">
                    <a16:creationId xmlns:a16="http://schemas.microsoft.com/office/drawing/2014/main" id="{9DC8AD73-9EFA-59E5-C6B1-635315FE87E5}"/>
                  </a:ext>
                </a:extLst>
              </p:cNvPr>
              <p:cNvGraphicFramePr>
                <a:graphicFrameLocks noGrp="1"/>
              </p:cNvGraphicFramePr>
              <p:nvPr>
                <p:extLst>
                  <p:ext uri="{D42A27DB-BD31-4B8C-83A1-F6EECF244321}">
                    <p14:modId xmlns:p14="http://schemas.microsoft.com/office/powerpoint/2010/main" val="4019069904"/>
                  </p:ext>
                </p:extLst>
              </p:nvPr>
            </p:nvGraphicFramePr>
            <p:xfrm>
              <a:off x="8981193" y="2509119"/>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PH" sz="1800" b="0" i="1" kern="1200" smtClean="0">
                                        <a:solidFill>
                                          <a:schemeClr val="tx1"/>
                                        </a:solidFill>
                                        <a:latin typeface="Cambria Math" panose="02040503050406030204" pitchFamily="18" charset="0"/>
                                        <a:ea typeface="+mn-ea"/>
                                        <a:cs typeface="+mn-cs"/>
                                      </a:rPr>
                                    </m:ctrlPr>
                                  </m:sSubPr>
                                  <m:e>
                                    <m:r>
                                      <a:rPr lang="en-PH" sz="1800" b="0" i="1" kern="1200" smtClean="0">
                                        <a:solidFill>
                                          <a:schemeClr val="tx1"/>
                                        </a:solidFill>
                                        <a:latin typeface="Cambria Math" panose="02040503050406030204" pitchFamily="18" charset="0"/>
                                        <a:ea typeface="+mn-ea"/>
                                        <a:cs typeface="+mn-cs"/>
                                      </a:rPr>
                                      <m:t>𝜆</m:t>
                                    </m:r>
                                  </m:e>
                                  <m:sub>
                                    <m:r>
                                      <a:rPr lang="en-PH" sz="1800" b="0" i="1" kern="1200" smtClean="0">
                                        <a:solidFill>
                                          <a:schemeClr val="tx1"/>
                                        </a:solidFill>
                                        <a:latin typeface="Cambria Math" panose="02040503050406030204" pitchFamily="18" charset="0"/>
                                        <a:ea typeface="+mn-ea"/>
                                        <a:cs typeface="+mn-cs"/>
                                      </a:rPr>
                                      <m:t>2,2</m:t>
                                    </m:r>
                                  </m:sub>
                                </m:sSub>
                              </m:oMath>
                            </m:oMathPara>
                          </a14:m>
                          <a:endParaRPr lang="en-PH" sz="1800" b="0" i="1" kern="1200" dirty="0">
                            <a:solidFill>
                              <a:schemeClr val="tx1"/>
                            </a:solidFill>
                            <a:latin typeface="Cambria Math" panose="02040503050406030204" pitchFamily="18" charset="0"/>
                            <a:ea typeface="+mn-ea"/>
                            <a:cs typeface="+mn-cs"/>
                          </a:endParaRPr>
                        </a:p>
                      </a:txBody>
                      <a:tcPr marL="98105" marR="98105" marT="49052" marB="49052" anchor="ctr">
                        <a:solidFill>
                          <a:srgbClr val="DE8F05"/>
                        </a:solidFill>
                      </a:tcPr>
                    </a:tc>
                    <a:extLst>
                      <a:ext uri="{0D108BD9-81ED-4DB2-BD59-A6C34878D82A}">
                        <a16:rowId xmlns:a16="http://schemas.microsoft.com/office/drawing/2014/main" val="217201289"/>
                      </a:ext>
                    </a:extLst>
                  </a:tr>
                </a:tbl>
              </a:graphicData>
            </a:graphic>
          </p:graphicFrame>
        </mc:Choice>
        <mc:Fallback>
          <p:graphicFrame>
            <p:nvGraphicFramePr>
              <p:cNvPr id="19" name="Table 5">
                <a:extLst>
                  <a:ext uri="{FF2B5EF4-FFF2-40B4-BE49-F238E27FC236}">
                    <a16:creationId xmlns:a16="http://schemas.microsoft.com/office/drawing/2014/main" id="{9DC8AD73-9EFA-59E5-C6B1-635315FE87E5}"/>
                  </a:ext>
                </a:extLst>
              </p:cNvPr>
              <p:cNvGraphicFramePr>
                <a:graphicFrameLocks noGrp="1"/>
              </p:cNvGraphicFramePr>
              <p:nvPr>
                <p:extLst>
                  <p:ext uri="{D42A27DB-BD31-4B8C-83A1-F6EECF244321}">
                    <p14:modId xmlns:p14="http://schemas.microsoft.com/office/powerpoint/2010/main" val="4019069904"/>
                  </p:ext>
                </p:extLst>
              </p:nvPr>
            </p:nvGraphicFramePr>
            <p:xfrm>
              <a:off x="8981193" y="2509119"/>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endParaRPr lang="en-US"/>
                        </a:p>
                      </a:txBody>
                      <a:tcPr marL="98105" marR="98105" marT="49052" marB="49052" anchor="ctr">
                        <a:blipFill>
                          <a:blip r:embed="rId9"/>
                          <a:stretch>
                            <a:fillRect l="-1176" t="-1163" r="-3529" b="-2326"/>
                          </a:stretch>
                        </a:blipFill>
                      </a:tcPr>
                    </a:tc>
                    <a:extLst>
                      <a:ext uri="{0D108BD9-81ED-4DB2-BD59-A6C34878D82A}">
                        <a16:rowId xmlns:a16="http://schemas.microsoft.com/office/drawing/2014/main" val="217201289"/>
                      </a:ext>
                    </a:extLst>
                  </a:tr>
                </a:tbl>
              </a:graphicData>
            </a:graphic>
          </p:graphicFrame>
        </mc:Fallback>
      </mc:AlternateContent>
    </p:spTree>
    <p:extLst>
      <p:ext uri="{BB962C8B-B14F-4D97-AF65-F5344CB8AC3E}">
        <p14:creationId xmlns:p14="http://schemas.microsoft.com/office/powerpoint/2010/main" val="380387131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1368-E4D8-D65A-65F6-04A7A22DE814}"/>
              </a:ext>
            </a:extLst>
          </p:cNvPr>
          <p:cNvSpPr>
            <a:spLocks noGrp="1"/>
          </p:cNvSpPr>
          <p:nvPr>
            <p:ph type="title"/>
          </p:nvPr>
        </p:nvSpPr>
        <p:spPr/>
        <p:txBody>
          <a:bodyPr/>
          <a:lstStyle/>
          <a:p>
            <a:r>
              <a:rPr lang="en-US" dirty="0"/>
              <a:t>Flowchart for PI</a:t>
            </a:r>
            <a:endParaRPr lang="en-PH" dirty="0"/>
          </a:p>
        </p:txBody>
      </p:sp>
      <p:sp>
        <p:nvSpPr>
          <p:cNvPr id="4" name="Slide Number Placeholder 3">
            <a:extLst>
              <a:ext uri="{FF2B5EF4-FFF2-40B4-BE49-F238E27FC236}">
                <a16:creationId xmlns:a16="http://schemas.microsoft.com/office/drawing/2014/main" id="{470A360D-9BFA-C879-91A5-4F46D5B171C5}"/>
              </a:ext>
            </a:extLst>
          </p:cNvPr>
          <p:cNvSpPr>
            <a:spLocks noGrp="1"/>
          </p:cNvSpPr>
          <p:nvPr>
            <p:ph type="sldNum" sz="quarter" idx="12"/>
          </p:nvPr>
        </p:nvSpPr>
        <p:spPr/>
        <p:txBody>
          <a:bodyPr/>
          <a:lstStyle/>
          <a:p>
            <a:fld id="{32177519-FDB5-46C8-A273-662D2447F0A4}" type="slidenum">
              <a:rPr lang="en-PH" smtClean="0"/>
              <a:t>15</a:t>
            </a:fld>
            <a:endParaRPr lang="en-PH"/>
          </a:p>
        </p:txBody>
      </p:sp>
      <p:sp>
        <p:nvSpPr>
          <p:cNvPr id="5" name="Footer Placeholder 4">
            <a:extLst>
              <a:ext uri="{FF2B5EF4-FFF2-40B4-BE49-F238E27FC236}">
                <a16:creationId xmlns:a16="http://schemas.microsoft.com/office/drawing/2014/main" id="{16D0BADB-3912-92A1-2334-76D1175020AE}"/>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98E0611D-291F-D3B5-4C46-C178A4B34169}"/>
              </a:ext>
            </a:extLst>
          </p:cNvPr>
          <p:cNvSpPr>
            <a:spLocks noGrp="1"/>
          </p:cNvSpPr>
          <p:nvPr>
            <p:ph type="dt" sz="half" idx="2"/>
          </p:nvPr>
        </p:nvSpPr>
        <p:spPr/>
        <p:txBody>
          <a:bodyPr/>
          <a:lstStyle/>
          <a:p>
            <a:r>
              <a:rPr lang="en-US"/>
              <a:t>2024.12.12</a:t>
            </a:r>
            <a:endParaRPr lang="en-PH" dirty="0"/>
          </a:p>
        </p:txBody>
      </p:sp>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DF588EAD-B9B9-D0DA-770A-65D9E2945CC2}"/>
                  </a:ext>
                </a:extLst>
              </p:cNvPr>
              <p:cNvGraphicFramePr>
                <a:graphicFrameLocks noGrp="1"/>
              </p:cNvGraphicFramePr>
              <p:nvPr>
                <p:extLst>
                  <p:ext uri="{D42A27DB-BD31-4B8C-83A1-F6EECF244321}">
                    <p14:modId xmlns:p14="http://schemas.microsoft.com/office/powerpoint/2010/main" val="3545887590"/>
                  </p:ext>
                </p:extLst>
              </p:nvPr>
            </p:nvGraphicFramePr>
            <p:xfrm>
              <a:off x="711319" y="4242890"/>
              <a:ext cx="2120400" cy="2131064"/>
            </p:xfrm>
            <a:graphic>
              <a:graphicData uri="http://schemas.openxmlformats.org/drawingml/2006/table">
                <a:tbl>
                  <a:tblPr firstRow="1" bandRow="1">
                    <a:tableStyleId>{5940675A-B579-460E-94D1-54222C63F5DA}</a:tableStyleId>
                  </a:tblPr>
                  <a:tblGrid>
                    <a:gridCol w="265050">
                      <a:extLst>
                        <a:ext uri="{9D8B030D-6E8A-4147-A177-3AD203B41FA5}">
                          <a16:colId xmlns:a16="http://schemas.microsoft.com/office/drawing/2014/main" val="3330935311"/>
                        </a:ext>
                      </a:extLst>
                    </a:gridCol>
                    <a:gridCol w="265050">
                      <a:extLst>
                        <a:ext uri="{9D8B030D-6E8A-4147-A177-3AD203B41FA5}">
                          <a16:colId xmlns:a16="http://schemas.microsoft.com/office/drawing/2014/main" val="2092254337"/>
                        </a:ext>
                      </a:extLst>
                    </a:gridCol>
                    <a:gridCol w="265050">
                      <a:extLst>
                        <a:ext uri="{9D8B030D-6E8A-4147-A177-3AD203B41FA5}">
                          <a16:colId xmlns:a16="http://schemas.microsoft.com/office/drawing/2014/main" val="2280480626"/>
                        </a:ext>
                      </a:extLst>
                    </a:gridCol>
                    <a:gridCol w="265050">
                      <a:extLst>
                        <a:ext uri="{9D8B030D-6E8A-4147-A177-3AD203B41FA5}">
                          <a16:colId xmlns:a16="http://schemas.microsoft.com/office/drawing/2014/main" val="4075141691"/>
                        </a:ext>
                      </a:extLst>
                    </a:gridCol>
                    <a:gridCol w="265050">
                      <a:extLst>
                        <a:ext uri="{9D8B030D-6E8A-4147-A177-3AD203B41FA5}">
                          <a16:colId xmlns:a16="http://schemas.microsoft.com/office/drawing/2014/main" val="1748871162"/>
                        </a:ext>
                      </a:extLst>
                    </a:gridCol>
                    <a:gridCol w="265050">
                      <a:extLst>
                        <a:ext uri="{9D8B030D-6E8A-4147-A177-3AD203B41FA5}">
                          <a16:colId xmlns:a16="http://schemas.microsoft.com/office/drawing/2014/main" val="1942508821"/>
                        </a:ext>
                      </a:extLst>
                    </a:gridCol>
                    <a:gridCol w="265050">
                      <a:extLst>
                        <a:ext uri="{9D8B030D-6E8A-4147-A177-3AD203B41FA5}">
                          <a16:colId xmlns:a16="http://schemas.microsoft.com/office/drawing/2014/main" val="1202339141"/>
                        </a:ext>
                      </a:extLst>
                    </a:gridCol>
                    <a:gridCol w="265050">
                      <a:extLst>
                        <a:ext uri="{9D8B030D-6E8A-4147-A177-3AD203B41FA5}">
                          <a16:colId xmlns:a16="http://schemas.microsoft.com/office/drawing/2014/main" val="98034713"/>
                        </a:ext>
                      </a:extLst>
                    </a:gridCol>
                  </a:tblGrid>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1,1</m:t>
                                    </m:r>
                                  </m:sub>
                                </m:sSub>
                              </m:oMath>
                            </m:oMathPara>
                          </a14:m>
                          <a:endParaRPr lang="en-PH" sz="1100"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2,1</m:t>
                                    </m:r>
                                  </m:sub>
                                </m:sSub>
                              </m:oMath>
                            </m:oMathPara>
                          </a14:m>
                          <a:endParaRPr lang="en-PH" sz="1100"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dirty="0" smtClean="0">
                                        <a:solidFill>
                                          <a:schemeClr val="bg1"/>
                                        </a:solidFill>
                                        <a:latin typeface="Cambria Math" panose="02040503050406030204" pitchFamily="18" charset="0"/>
                                      </a:rPr>
                                    </m:ctrlPr>
                                  </m:sSubPr>
                                  <m:e>
                                    <m:r>
                                      <a:rPr lang="en-PH" sz="1100" b="0" i="1" dirty="0" smtClean="0">
                                        <a:solidFill>
                                          <a:schemeClr val="bg1"/>
                                        </a:solidFill>
                                        <a:latin typeface="Cambria Math" panose="02040503050406030204" pitchFamily="18" charset="0"/>
                                      </a:rPr>
                                      <m:t>𝐶</m:t>
                                    </m:r>
                                  </m:e>
                                  <m:sub>
                                    <m:r>
                                      <a:rPr lang="en-PH" sz="1100" b="0" i="1" dirty="0" smtClean="0">
                                        <a:solidFill>
                                          <a:schemeClr val="bg1"/>
                                        </a:solidFill>
                                        <a:latin typeface="Cambria Math" panose="02040503050406030204" pitchFamily="18" charset="0"/>
                                      </a:rPr>
                                      <m:t>3,1</m:t>
                                    </m:r>
                                  </m:sub>
                                </m:sSub>
                              </m:oMath>
                            </m:oMathPara>
                          </a14:m>
                          <a:endParaRPr lang="en-PH" sz="1100" dirty="0">
                            <a:solidFill>
                              <a:schemeClr val="bg1"/>
                            </a:solidFill>
                          </a:endParaRPr>
                        </a:p>
                      </a:txBody>
                      <a:tcPr anchor="ctr">
                        <a:solidFill>
                          <a:srgbClr val="0173B2"/>
                        </a:solid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3269512613"/>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1,2</m:t>
                                    </m:r>
                                  </m:sub>
                                </m:sSub>
                              </m:oMath>
                            </m:oMathPara>
                          </a14:m>
                          <a:endParaRPr lang="en-PH" sz="1100"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tx1"/>
                                        </a:solidFill>
                                        <a:latin typeface="Cambria Math" panose="02040503050406030204" pitchFamily="18" charset="0"/>
                                      </a:rPr>
                                      <m:t>𝐶</m:t>
                                    </m:r>
                                  </m:e>
                                  <m:sub>
                                    <m:r>
                                      <a:rPr lang="en-PH" sz="1100" b="0" i="1" smtClean="0">
                                        <a:solidFill>
                                          <a:schemeClr val="tx1"/>
                                        </a:solidFill>
                                        <a:latin typeface="Cambria Math" panose="02040503050406030204" pitchFamily="18" charset="0"/>
                                      </a:rPr>
                                      <m:t>2,2</m:t>
                                    </m:r>
                                  </m:sub>
                                </m:sSub>
                              </m:oMath>
                            </m:oMathPara>
                          </a14:m>
                          <a:endParaRPr lang="en-PH" sz="1100" dirty="0">
                            <a:solidFill>
                              <a:schemeClr val="bg1"/>
                            </a:solidFill>
                          </a:endParaRPr>
                        </a:p>
                      </a:txBody>
                      <a:tcPr anchor="ctr">
                        <a:solidFill>
                          <a:srgbClr val="DE8F0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3,2</m:t>
                                    </m:r>
                                  </m:sub>
                                </m:sSub>
                              </m:oMath>
                            </m:oMathPara>
                          </a14:m>
                          <a:endParaRPr lang="en-PH" sz="1100" dirty="0">
                            <a:solidFill>
                              <a:schemeClr val="bg1"/>
                            </a:solidFill>
                          </a:endParaRPr>
                        </a:p>
                      </a:txBody>
                      <a:tcPr anchor="ctr">
                        <a:solidFill>
                          <a:srgbClr val="0173B2"/>
                        </a:solid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2591098646"/>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1,3</m:t>
                                    </m:r>
                                  </m:sub>
                                </m:sSub>
                              </m:oMath>
                            </m:oMathPara>
                          </a14:m>
                          <a:endParaRPr lang="en-PH" sz="1100"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2,3</m:t>
                                    </m:r>
                                  </m:sub>
                                </m:sSub>
                              </m:oMath>
                            </m:oMathPara>
                          </a14:m>
                          <a:endParaRPr lang="en-PH" sz="1100"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solidFill>
                                          <a:schemeClr val="bg1"/>
                                        </a:solidFill>
                                        <a:latin typeface="Cambria Math" panose="02040503050406030204" pitchFamily="18" charset="0"/>
                                      </a:rPr>
                                    </m:ctrlPr>
                                  </m:sSubPr>
                                  <m:e>
                                    <m:r>
                                      <a:rPr lang="en-PH" sz="1100" b="0" i="1" smtClean="0">
                                        <a:solidFill>
                                          <a:schemeClr val="bg1"/>
                                        </a:solidFill>
                                        <a:latin typeface="Cambria Math" panose="02040503050406030204" pitchFamily="18" charset="0"/>
                                      </a:rPr>
                                      <m:t>𝐶</m:t>
                                    </m:r>
                                  </m:e>
                                  <m:sub>
                                    <m:r>
                                      <a:rPr lang="en-PH" sz="1100" b="0" i="1" smtClean="0">
                                        <a:solidFill>
                                          <a:schemeClr val="bg1"/>
                                        </a:solidFill>
                                        <a:latin typeface="Cambria Math" panose="02040503050406030204" pitchFamily="18" charset="0"/>
                                      </a:rPr>
                                      <m:t>3,3</m:t>
                                    </m:r>
                                  </m:sub>
                                </m:sSub>
                              </m:oMath>
                            </m:oMathPara>
                          </a14:m>
                          <a:endParaRPr lang="en-PH" sz="1100" dirty="0">
                            <a:solidFill>
                              <a:schemeClr val="bg1"/>
                            </a:solidFill>
                          </a:endParaRPr>
                        </a:p>
                      </a:txBody>
                      <a:tcPr anchor="ctr">
                        <a:solidFill>
                          <a:srgbClr val="0173B2"/>
                        </a:solidFill>
                      </a:tcP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extLst>
                      <a:ext uri="{0D108BD9-81ED-4DB2-BD59-A6C34878D82A}">
                        <a16:rowId xmlns:a16="http://schemas.microsoft.com/office/drawing/2014/main" val="3616860811"/>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1,4</m:t>
                                    </m:r>
                                  </m:sub>
                                </m:sSub>
                              </m:oMath>
                            </m:oMathPara>
                          </a14:m>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2954985848"/>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1,5</m:t>
                                    </m:r>
                                  </m:sub>
                                </m:sSub>
                              </m:oMath>
                            </m:oMathPara>
                          </a14:m>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517552214"/>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1,6</m:t>
                                    </m:r>
                                  </m:sub>
                                </m:sSub>
                              </m:oMath>
                            </m:oMathPara>
                          </a14:m>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8,6</m:t>
                                    </m:r>
                                  </m:sub>
                                </m:sSub>
                              </m:oMath>
                            </m:oMathPara>
                          </a14:m>
                          <a:endParaRPr lang="en-PH" sz="1100" dirty="0"/>
                        </a:p>
                      </a:txBody>
                      <a:tcPr anchor="ctr"/>
                    </a:tc>
                    <a:extLst>
                      <a:ext uri="{0D108BD9-81ED-4DB2-BD59-A6C34878D82A}">
                        <a16:rowId xmlns:a16="http://schemas.microsoft.com/office/drawing/2014/main" val="844737540"/>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1,7</m:t>
                                    </m:r>
                                  </m:sub>
                                </m:sSub>
                              </m:oMath>
                            </m:oMathPara>
                          </a14:m>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8,7</m:t>
                                    </m:r>
                                  </m:sub>
                                </m:sSub>
                              </m:oMath>
                            </m:oMathPara>
                          </a14:m>
                          <a:endParaRPr lang="en-PH" sz="1100" dirty="0"/>
                        </a:p>
                      </a:txBody>
                      <a:tcPr anchor="ctr"/>
                    </a:tc>
                    <a:extLst>
                      <a:ext uri="{0D108BD9-81ED-4DB2-BD59-A6C34878D82A}">
                        <a16:rowId xmlns:a16="http://schemas.microsoft.com/office/drawing/2014/main" val="3074137222"/>
                      </a:ext>
                    </a:extLst>
                  </a:tr>
                  <a:tr h="265064">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1,8</m:t>
                                    </m:r>
                                  </m:sub>
                                </m:sSub>
                              </m:oMath>
                            </m:oMathPara>
                          </a14:m>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100" b="0" i="1" smtClean="0">
                                        <a:latin typeface="Cambria Math" panose="02040503050406030204" pitchFamily="18" charset="0"/>
                                      </a:rPr>
                                    </m:ctrlPr>
                                  </m:sSubPr>
                                  <m:e>
                                    <m:r>
                                      <a:rPr lang="en-PH" sz="1100" b="0" i="1" smtClean="0">
                                        <a:latin typeface="Cambria Math" panose="02040503050406030204" pitchFamily="18" charset="0"/>
                                      </a:rPr>
                                      <m:t>𝐶</m:t>
                                    </m:r>
                                  </m:e>
                                  <m:sub>
                                    <m:r>
                                      <a:rPr lang="en-PH" sz="1100" b="0" i="1" smtClean="0">
                                        <a:latin typeface="Cambria Math" panose="02040503050406030204" pitchFamily="18" charset="0"/>
                                      </a:rPr>
                                      <m:t>8,8</m:t>
                                    </m:r>
                                  </m:sub>
                                </m:sSub>
                              </m:oMath>
                            </m:oMathPara>
                          </a14:m>
                          <a:endParaRPr lang="en-PH" sz="1100" dirty="0"/>
                        </a:p>
                      </a:txBody>
                      <a:tcPr anchor="ctr"/>
                    </a:tc>
                    <a:extLst>
                      <a:ext uri="{0D108BD9-81ED-4DB2-BD59-A6C34878D82A}">
                        <a16:rowId xmlns:a16="http://schemas.microsoft.com/office/drawing/2014/main" val="260543714"/>
                      </a:ext>
                    </a:extLst>
                  </a:tr>
                </a:tbl>
              </a:graphicData>
            </a:graphic>
          </p:graphicFrame>
        </mc:Choice>
        <mc:Fallback>
          <p:graphicFrame>
            <p:nvGraphicFramePr>
              <p:cNvPr id="13" name="Table 12">
                <a:extLst>
                  <a:ext uri="{FF2B5EF4-FFF2-40B4-BE49-F238E27FC236}">
                    <a16:creationId xmlns:a16="http://schemas.microsoft.com/office/drawing/2014/main" id="{DF588EAD-B9B9-D0DA-770A-65D9E2945CC2}"/>
                  </a:ext>
                </a:extLst>
              </p:cNvPr>
              <p:cNvGraphicFramePr>
                <a:graphicFrameLocks noGrp="1"/>
              </p:cNvGraphicFramePr>
              <p:nvPr>
                <p:extLst>
                  <p:ext uri="{D42A27DB-BD31-4B8C-83A1-F6EECF244321}">
                    <p14:modId xmlns:p14="http://schemas.microsoft.com/office/powerpoint/2010/main" val="3545887590"/>
                  </p:ext>
                </p:extLst>
              </p:nvPr>
            </p:nvGraphicFramePr>
            <p:xfrm>
              <a:off x="711319" y="4242890"/>
              <a:ext cx="2120400" cy="2131064"/>
            </p:xfrm>
            <a:graphic>
              <a:graphicData uri="http://schemas.openxmlformats.org/drawingml/2006/table">
                <a:tbl>
                  <a:tblPr firstRow="1" bandRow="1">
                    <a:tableStyleId>{5940675A-B579-460E-94D1-54222C63F5DA}</a:tableStyleId>
                  </a:tblPr>
                  <a:tblGrid>
                    <a:gridCol w="265050">
                      <a:extLst>
                        <a:ext uri="{9D8B030D-6E8A-4147-A177-3AD203B41FA5}">
                          <a16:colId xmlns:a16="http://schemas.microsoft.com/office/drawing/2014/main" val="3330935311"/>
                        </a:ext>
                      </a:extLst>
                    </a:gridCol>
                    <a:gridCol w="265050">
                      <a:extLst>
                        <a:ext uri="{9D8B030D-6E8A-4147-A177-3AD203B41FA5}">
                          <a16:colId xmlns:a16="http://schemas.microsoft.com/office/drawing/2014/main" val="2092254337"/>
                        </a:ext>
                      </a:extLst>
                    </a:gridCol>
                    <a:gridCol w="265050">
                      <a:extLst>
                        <a:ext uri="{9D8B030D-6E8A-4147-A177-3AD203B41FA5}">
                          <a16:colId xmlns:a16="http://schemas.microsoft.com/office/drawing/2014/main" val="2280480626"/>
                        </a:ext>
                      </a:extLst>
                    </a:gridCol>
                    <a:gridCol w="265050">
                      <a:extLst>
                        <a:ext uri="{9D8B030D-6E8A-4147-A177-3AD203B41FA5}">
                          <a16:colId xmlns:a16="http://schemas.microsoft.com/office/drawing/2014/main" val="4075141691"/>
                        </a:ext>
                      </a:extLst>
                    </a:gridCol>
                    <a:gridCol w="265050">
                      <a:extLst>
                        <a:ext uri="{9D8B030D-6E8A-4147-A177-3AD203B41FA5}">
                          <a16:colId xmlns:a16="http://schemas.microsoft.com/office/drawing/2014/main" val="1748871162"/>
                        </a:ext>
                      </a:extLst>
                    </a:gridCol>
                    <a:gridCol w="265050">
                      <a:extLst>
                        <a:ext uri="{9D8B030D-6E8A-4147-A177-3AD203B41FA5}">
                          <a16:colId xmlns:a16="http://schemas.microsoft.com/office/drawing/2014/main" val="1942508821"/>
                        </a:ext>
                      </a:extLst>
                    </a:gridCol>
                    <a:gridCol w="265050">
                      <a:extLst>
                        <a:ext uri="{9D8B030D-6E8A-4147-A177-3AD203B41FA5}">
                          <a16:colId xmlns:a16="http://schemas.microsoft.com/office/drawing/2014/main" val="1202339141"/>
                        </a:ext>
                      </a:extLst>
                    </a:gridCol>
                    <a:gridCol w="265050">
                      <a:extLst>
                        <a:ext uri="{9D8B030D-6E8A-4147-A177-3AD203B41FA5}">
                          <a16:colId xmlns:a16="http://schemas.microsoft.com/office/drawing/2014/main" val="98034713"/>
                        </a:ext>
                      </a:extLst>
                    </a:gridCol>
                  </a:tblGrid>
                  <a:tr h="266383">
                    <a:tc>
                      <a:txBody>
                        <a:bodyPr/>
                        <a:lstStyle/>
                        <a:p>
                          <a:endParaRPr lang="en-US"/>
                        </a:p>
                      </a:txBody>
                      <a:tcPr anchor="ctr">
                        <a:blipFill>
                          <a:blip r:embed="rId3"/>
                          <a:stretch>
                            <a:fillRect l="-2273" t="-4545" r="-697727" b="-700000"/>
                          </a:stretch>
                        </a:blipFill>
                      </a:tcPr>
                    </a:tc>
                    <a:tc>
                      <a:txBody>
                        <a:bodyPr/>
                        <a:lstStyle/>
                        <a:p>
                          <a:endParaRPr lang="en-US"/>
                        </a:p>
                      </a:txBody>
                      <a:tcPr anchor="ctr">
                        <a:blipFill>
                          <a:blip r:embed="rId3"/>
                          <a:stretch>
                            <a:fillRect l="-104651" t="-4545" r="-613953" b="-700000"/>
                          </a:stretch>
                        </a:blipFill>
                      </a:tcPr>
                    </a:tc>
                    <a:tc>
                      <a:txBody>
                        <a:bodyPr/>
                        <a:lstStyle/>
                        <a:p>
                          <a:endParaRPr lang="en-US"/>
                        </a:p>
                      </a:txBody>
                      <a:tcPr anchor="ctr">
                        <a:blipFill>
                          <a:blip r:embed="rId3"/>
                          <a:stretch>
                            <a:fillRect l="-200000" t="-4545" r="-500000" b="-700000"/>
                          </a:stretch>
                        </a:blip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3269512613"/>
                      </a:ext>
                    </a:extLst>
                  </a:tr>
                  <a:tr h="266383">
                    <a:tc>
                      <a:txBody>
                        <a:bodyPr/>
                        <a:lstStyle/>
                        <a:p>
                          <a:endParaRPr lang="en-US"/>
                        </a:p>
                      </a:txBody>
                      <a:tcPr anchor="ctr">
                        <a:blipFill>
                          <a:blip r:embed="rId3"/>
                          <a:stretch>
                            <a:fillRect l="-2273" t="-104545" r="-697727" b="-600000"/>
                          </a:stretch>
                        </a:blipFill>
                      </a:tcPr>
                    </a:tc>
                    <a:tc>
                      <a:txBody>
                        <a:bodyPr/>
                        <a:lstStyle/>
                        <a:p>
                          <a:endParaRPr lang="en-US"/>
                        </a:p>
                      </a:txBody>
                      <a:tcPr anchor="ctr">
                        <a:blipFill>
                          <a:blip r:embed="rId3"/>
                          <a:stretch>
                            <a:fillRect l="-104651" t="-104545" r="-613953" b="-600000"/>
                          </a:stretch>
                        </a:blipFill>
                      </a:tcPr>
                    </a:tc>
                    <a:tc>
                      <a:txBody>
                        <a:bodyPr/>
                        <a:lstStyle/>
                        <a:p>
                          <a:endParaRPr lang="en-US"/>
                        </a:p>
                      </a:txBody>
                      <a:tcPr anchor="ctr">
                        <a:blipFill>
                          <a:blip r:embed="rId3"/>
                          <a:stretch>
                            <a:fillRect l="-200000" t="-104545" r="-500000" b="-600000"/>
                          </a:stretch>
                        </a:blip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2591098646"/>
                      </a:ext>
                    </a:extLst>
                  </a:tr>
                  <a:tr h="266383">
                    <a:tc>
                      <a:txBody>
                        <a:bodyPr/>
                        <a:lstStyle/>
                        <a:p>
                          <a:endParaRPr lang="en-US"/>
                        </a:p>
                      </a:txBody>
                      <a:tcPr anchor="ctr">
                        <a:blipFill>
                          <a:blip r:embed="rId3"/>
                          <a:stretch>
                            <a:fillRect l="-2273" t="-209302" r="-697727" b="-513953"/>
                          </a:stretch>
                        </a:blipFill>
                      </a:tcPr>
                    </a:tc>
                    <a:tc>
                      <a:txBody>
                        <a:bodyPr/>
                        <a:lstStyle/>
                        <a:p>
                          <a:endParaRPr lang="en-US"/>
                        </a:p>
                      </a:txBody>
                      <a:tcPr anchor="ctr">
                        <a:blipFill>
                          <a:blip r:embed="rId3"/>
                          <a:stretch>
                            <a:fillRect l="-104651" t="-209302" r="-613953" b="-513953"/>
                          </a:stretch>
                        </a:blipFill>
                      </a:tcPr>
                    </a:tc>
                    <a:tc>
                      <a:txBody>
                        <a:bodyPr/>
                        <a:lstStyle/>
                        <a:p>
                          <a:endParaRPr lang="en-US"/>
                        </a:p>
                      </a:txBody>
                      <a:tcPr anchor="ctr">
                        <a:blipFill>
                          <a:blip r:embed="rId3"/>
                          <a:stretch>
                            <a:fillRect l="-200000" t="-209302" r="-500000" b="-513953"/>
                          </a:stretch>
                        </a:blipFill>
                      </a:tcP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extLst>
                      <a:ext uri="{0D108BD9-81ED-4DB2-BD59-A6C34878D82A}">
                        <a16:rowId xmlns:a16="http://schemas.microsoft.com/office/drawing/2014/main" val="3616860811"/>
                      </a:ext>
                    </a:extLst>
                  </a:tr>
                  <a:tr h="266383">
                    <a:tc>
                      <a:txBody>
                        <a:bodyPr/>
                        <a:lstStyle/>
                        <a:p>
                          <a:endParaRPr lang="en-US"/>
                        </a:p>
                      </a:txBody>
                      <a:tcPr anchor="ctr">
                        <a:blipFill>
                          <a:blip r:embed="rId3"/>
                          <a:stretch>
                            <a:fillRect l="-2273" t="-302273" r="-697727" b="-402273"/>
                          </a:stretch>
                        </a:blipFill>
                      </a:tcP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2954985848"/>
                      </a:ext>
                    </a:extLst>
                  </a:tr>
                  <a:tr h="266383">
                    <a:tc>
                      <a:txBody>
                        <a:bodyPr/>
                        <a:lstStyle/>
                        <a:p>
                          <a:endParaRPr lang="en-US"/>
                        </a:p>
                      </a:txBody>
                      <a:tcPr anchor="ctr">
                        <a:blipFill>
                          <a:blip r:embed="rId3"/>
                          <a:stretch>
                            <a:fillRect l="-2273" t="-402273" r="-697727" b="-302273"/>
                          </a:stretch>
                        </a:blip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extLst>
                      <a:ext uri="{0D108BD9-81ED-4DB2-BD59-A6C34878D82A}">
                        <a16:rowId xmlns:a16="http://schemas.microsoft.com/office/drawing/2014/main" val="517552214"/>
                      </a:ext>
                    </a:extLst>
                  </a:tr>
                  <a:tr h="266383">
                    <a:tc>
                      <a:txBody>
                        <a:bodyPr/>
                        <a:lstStyle/>
                        <a:p>
                          <a:endParaRPr lang="en-US"/>
                        </a:p>
                      </a:txBody>
                      <a:tcPr anchor="ctr">
                        <a:blipFill>
                          <a:blip r:embed="rId3"/>
                          <a:stretch>
                            <a:fillRect l="-2273" t="-502273" r="-697727" b="-202273"/>
                          </a:stretch>
                        </a:blip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endParaRPr lang="en-US"/>
                        </a:p>
                      </a:txBody>
                      <a:tcPr anchor="ctr">
                        <a:blipFill>
                          <a:blip r:embed="rId3"/>
                          <a:stretch>
                            <a:fillRect l="-695455" t="-502273" r="-4545" b="-202273"/>
                          </a:stretch>
                        </a:blipFill>
                      </a:tcPr>
                    </a:tc>
                    <a:extLst>
                      <a:ext uri="{0D108BD9-81ED-4DB2-BD59-A6C34878D82A}">
                        <a16:rowId xmlns:a16="http://schemas.microsoft.com/office/drawing/2014/main" val="844737540"/>
                      </a:ext>
                    </a:extLst>
                  </a:tr>
                  <a:tr h="266383">
                    <a:tc>
                      <a:txBody>
                        <a:bodyPr/>
                        <a:lstStyle/>
                        <a:p>
                          <a:endParaRPr lang="en-US"/>
                        </a:p>
                      </a:txBody>
                      <a:tcPr anchor="ctr">
                        <a:blipFill>
                          <a:blip r:embed="rId3"/>
                          <a:stretch>
                            <a:fillRect l="-2273" t="-616279" r="-697727" b="-106977"/>
                          </a:stretch>
                        </a:blipFill>
                      </a:tcP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endParaRPr lang="en-US"/>
                        </a:p>
                      </a:txBody>
                      <a:tcPr anchor="ctr">
                        <a:blipFill>
                          <a:blip r:embed="rId3"/>
                          <a:stretch>
                            <a:fillRect l="-695455" t="-616279" r="-4545" b="-106977"/>
                          </a:stretch>
                        </a:blipFill>
                      </a:tcPr>
                    </a:tc>
                    <a:extLst>
                      <a:ext uri="{0D108BD9-81ED-4DB2-BD59-A6C34878D82A}">
                        <a16:rowId xmlns:a16="http://schemas.microsoft.com/office/drawing/2014/main" val="3074137222"/>
                      </a:ext>
                    </a:extLst>
                  </a:tr>
                  <a:tr h="266383">
                    <a:tc>
                      <a:txBody>
                        <a:bodyPr/>
                        <a:lstStyle/>
                        <a:p>
                          <a:endParaRPr lang="en-US"/>
                        </a:p>
                      </a:txBody>
                      <a:tcPr anchor="ctr">
                        <a:blipFill>
                          <a:blip r:embed="rId3"/>
                          <a:stretch>
                            <a:fillRect l="-2273" t="-700000" r="-697727" b="-4545"/>
                          </a:stretch>
                        </a:blipFill>
                      </a:tcPr>
                    </a:tc>
                    <a:tc>
                      <a:txBody>
                        <a:bodyPr/>
                        <a:lstStyle/>
                        <a:p>
                          <a:pPr algn="ctr"/>
                          <a:endParaRPr lang="en-PH" sz="1100" dirty="0"/>
                        </a:p>
                      </a:txBody>
                      <a:tcPr anchor="ctr"/>
                    </a:tc>
                    <a:tc>
                      <a:txBody>
                        <a:bodyPr/>
                        <a:lstStyle/>
                        <a:p>
                          <a:pPr algn="ctr"/>
                          <a:endParaRPr lang="en-PH" sz="1100" dirty="0"/>
                        </a:p>
                      </a:txBody>
                      <a:tcPr anchor="ctr"/>
                    </a:tc>
                    <a:tc>
                      <a:txBody>
                        <a:bodyPr/>
                        <a:lstStyle/>
                        <a:p>
                          <a:pPr algn="ctr"/>
                          <a:endParaRPr lang="en-PH" sz="1100"/>
                        </a:p>
                      </a:txBody>
                      <a:tcPr anchor="ctr"/>
                    </a:tc>
                    <a:tc>
                      <a:txBody>
                        <a:bodyPr/>
                        <a:lstStyle/>
                        <a:p>
                          <a:pPr algn="ctr"/>
                          <a:endParaRPr lang="en-PH" sz="1100"/>
                        </a:p>
                      </a:txBody>
                      <a:tcPr anchor="ctr"/>
                    </a:tc>
                    <a:tc>
                      <a:txBody>
                        <a:bodyPr/>
                        <a:lstStyle/>
                        <a:p>
                          <a:pPr algn="ctr"/>
                          <a:endParaRPr lang="en-PH" sz="1100" dirty="0"/>
                        </a:p>
                      </a:txBody>
                      <a:tcPr anchor="ctr"/>
                    </a:tc>
                    <a:tc>
                      <a:txBody>
                        <a:bodyPr/>
                        <a:lstStyle/>
                        <a:p>
                          <a:pPr algn="ctr"/>
                          <a:endParaRPr lang="en-PH" sz="1100" dirty="0"/>
                        </a:p>
                      </a:txBody>
                      <a:tcPr anchor="ctr"/>
                    </a:tc>
                    <a:tc>
                      <a:txBody>
                        <a:bodyPr/>
                        <a:lstStyle/>
                        <a:p>
                          <a:endParaRPr lang="en-US"/>
                        </a:p>
                      </a:txBody>
                      <a:tcPr anchor="ctr">
                        <a:blipFill>
                          <a:blip r:embed="rId3"/>
                          <a:stretch>
                            <a:fillRect l="-695455" t="-700000" r="-4545" b="-4545"/>
                          </a:stretch>
                        </a:blipFill>
                      </a:tcPr>
                    </a:tc>
                    <a:extLst>
                      <a:ext uri="{0D108BD9-81ED-4DB2-BD59-A6C34878D82A}">
                        <a16:rowId xmlns:a16="http://schemas.microsoft.com/office/drawing/2014/main" val="260543714"/>
                      </a:ext>
                    </a:extLst>
                  </a:tr>
                </a:tbl>
              </a:graphicData>
            </a:graphic>
          </p:graphicFrame>
        </mc:Fallback>
      </mc:AlternateContent>
      <p:pic>
        <p:nvPicPr>
          <p:cNvPr id="9" name="Content Placeholder 8" descr="A diagram of a diagram&#10;&#10;Description automatically generated with medium confidence">
            <a:extLst>
              <a:ext uri="{FF2B5EF4-FFF2-40B4-BE49-F238E27FC236}">
                <a16:creationId xmlns:a16="http://schemas.microsoft.com/office/drawing/2014/main" id="{CB85ED0D-E0B6-98DC-621B-706938FEBD0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8269" y="1642038"/>
            <a:ext cx="11255462" cy="4443413"/>
          </a:xfrm>
        </p:spPr>
      </p:pic>
    </p:spTree>
    <p:extLst>
      <p:ext uri="{BB962C8B-B14F-4D97-AF65-F5344CB8AC3E}">
        <p14:creationId xmlns:p14="http://schemas.microsoft.com/office/powerpoint/2010/main" val="400402418"/>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9521-E6A3-8024-DCD8-B5A716AE0D1F}"/>
              </a:ext>
            </a:extLst>
          </p:cNvPr>
          <p:cNvSpPr>
            <a:spLocks noGrp="1"/>
          </p:cNvSpPr>
          <p:nvPr>
            <p:ph type="title"/>
          </p:nvPr>
        </p:nvSpPr>
        <p:spPr>
          <a:xfrm>
            <a:off x="283265" y="691815"/>
            <a:ext cx="9983415" cy="776288"/>
          </a:xfrm>
          <a:ln>
            <a:noFill/>
          </a:ln>
        </p:spPr>
        <p:txBody>
          <a:bodyPr>
            <a:normAutofit/>
          </a:bodyPr>
          <a:lstStyle/>
          <a:p>
            <a:r>
              <a:rPr lang="en-PH" dirty="0"/>
              <a:t>PCA model overview for PI</a:t>
            </a:r>
          </a:p>
        </p:txBody>
      </p:sp>
      <p:sp>
        <p:nvSpPr>
          <p:cNvPr id="4" name="Slide Number Placeholder 3">
            <a:extLst>
              <a:ext uri="{FF2B5EF4-FFF2-40B4-BE49-F238E27FC236}">
                <a16:creationId xmlns:a16="http://schemas.microsoft.com/office/drawing/2014/main" id="{2FEAD0A4-BEA4-6014-F4C8-B01A03570690}"/>
              </a:ext>
            </a:extLst>
          </p:cNvPr>
          <p:cNvSpPr>
            <a:spLocks noGrp="1"/>
          </p:cNvSpPr>
          <p:nvPr>
            <p:ph type="sldNum" sz="quarter" idx="12"/>
          </p:nvPr>
        </p:nvSpPr>
        <p:spPr/>
        <p:txBody>
          <a:bodyPr/>
          <a:lstStyle/>
          <a:p>
            <a:fld id="{32177519-FDB5-46C8-A273-662D2447F0A4}" type="slidenum">
              <a:rPr lang="en-PH" smtClean="0"/>
              <a:t>16</a:t>
            </a:fld>
            <a:endParaRPr lang="en-PH"/>
          </a:p>
        </p:txBody>
      </p:sp>
      <p:sp>
        <p:nvSpPr>
          <p:cNvPr id="5" name="Footer Placeholder 4">
            <a:extLst>
              <a:ext uri="{FF2B5EF4-FFF2-40B4-BE49-F238E27FC236}">
                <a16:creationId xmlns:a16="http://schemas.microsoft.com/office/drawing/2014/main" id="{D65DF13F-C5FC-A86B-95BB-AAB2884AF05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7EF713FF-472D-BE36-AFEE-6737EAEB37A7}"/>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mc:AlternateContent xmlns:mc="http://schemas.openxmlformats.org/markup-compatibility/2006">
        <mc:Choice xmlns:a14="http://schemas.microsoft.com/office/drawing/2010/main" Requires="a14">
          <p:graphicFrame>
            <p:nvGraphicFramePr>
              <p:cNvPr id="7" name="Table 4">
                <a:extLst>
                  <a:ext uri="{FF2B5EF4-FFF2-40B4-BE49-F238E27FC236}">
                    <a16:creationId xmlns:a16="http://schemas.microsoft.com/office/drawing/2014/main" id="{BC4F03F3-15B7-1E96-C5D5-8597F7F75DF3}"/>
                  </a:ext>
                </a:extLst>
              </p:cNvPr>
              <p:cNvGraphicFramePr>
                <a:graphicFrameLocks noGrp="1"/>
              </p:cNvGraphicFramePr>
              <p:nvPr>
                <p:extLst>
                  <p:ext uri="{D42A27DB-BD31-4B8C-83A1-F6EECF244321}">
                    <p14:modId xmlns:p14="http://schemas.microsoft.com/office/powerpoint/2010/main" val="383625975"/>
                  </p:ext>
                </p:extLst>
              </p:nvPr>
            </p:nvGraphicFramePr>
            <p:xfrm>
              <a:off x="435439" y="2199641"/>
              <a:ext cx="3786856" cy="302260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1,1</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2,1</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dirty="0" smtClean="0">
                                        <a:solidFill>
                                          <a:schemeClr val="bg1"/>
                                        </a:solidFill>
                                        <a:latin typeface="Cambria Math" panose="02040503050406030204" pitchFamily="18" charset="0"/>
                                      </a:rPr>
                                    </m:ctrlPr>
                                  </m:sSubPr>
                                  <m:e>
                                    <m:r>
                                      <a:rPr lang="en-PH" b="0" i="1" dirty="0" smtClean="0">
                                        <a:solidFill>
                                          <a:schemeClr val="bg1"/>
                                        </a:solidFill>
                                        <a:latin typeface="Cambria Math" panose="02040503050406030204" pitchFamily="18" charset="0"/>
                                      </a:rPr>
                                      <m:t>𝐶</m:t>
                                    </m:r>
                                  </m:e>
                                  <m:sub>
                                    <m:r>
                                      <a:rPr lang="en-PH" b="0" i="1" dirty="0" smtClean="0">
                                        <a:solidFill>
                                          <a:schemeClr val="bg1"/>
                                        </a:solidFill>
                                        <a:latin typeface="Cambria Math" panose="02040503050406030204" pitchFamily="18" charset="0"/>
                                      </a:rPr>
                                      <m:t>3,1</m:t>
                                    </m:r>
                                  </m:sub>
                                </m:sSub>
                              </m:oMath>
                            </m:oMathPara>
                          </a14:m>
                          <a:endParaRPr lang="en-PH" dirty="0">
                            <a:solidFill>
                              <a:schemeClr val="bg1"/>
                            </a:solidFill>
                          </a:endParaRPr>
                        </a:p>
                      </a:txBody>
                      <a:tcPr anchor="ctr">
                        <a:solidFill>
                          <a:srgbClr val="0173B2"/>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1,2</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tx1"/>
                                        </a:solidFill>
                                        <a:latin typeface="Cambria Math" panose="02040503050406030204" pitchFamily="18" charset="0"/>
                                      </a:rPr>
                                      <m:t>𝐶</m:t>
                                    </m:r>
                                  </m:e>
                                  <m:sub>
                                    <m:r>
                                      <a:rPr lang="en-PH" b="0" i="1" smtClean="0">
                                        <a:solidFill>
                                          <a:schemeClr val="tx1"/>
                                        </a:solidFill>
                                        <a:latin typeface="Cambria Math" panose="02040503050406030204" pitchFamily="18" charset="0"/>
                                      </a:rPr>
                                      <m:t>2,2</m:t>
                                    </m:r>
                                  </m:sub>
                                </m:sSub>
                              </m:oMath>
                            </m:oMathPara>
                          </a14:m>
                          <a:endParaRPr lang="en-PH" dirty="0">
                            <a:solidFill>
                              <a:schemeClr val="bg1"/>
                            </a:solidFill>
                          </a:endParaRPr>
                        </a:p>
                      </a:txBody>
                      <a:tcPr anchor="ctr">
                        <a:solidFill>
                          <a:srgbClr val="DE8F0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3,2</m:t>
                                    </m:r>
                                  </m:sub>
                                </m:sSub>
                              </m:oMath>
                            </m:oMathPara>
                          </a14:m>
                          <a:endParaRPr lang="en-PH" dirty="0">
                            <a:solidFill>
                              <a:schemeClr val="bg1"/>
                            </a:solidFill>
                          </a:endParaRPr>
                        </a:p>
                      </a:txBody>
                      <a:tcPr anchor="ctr">
                        <a:solidFill>
                          <a:srgbClr val="0173B2"/>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1,3</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2,3</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𝐶</m:t>
                                    </m:r>
                                  </m:e>
                                  <m:sub>
                                    <m:r>
                                      <a:rPr lang="en-PH" b="0" i="1" smtClean="0">
                                        <a:solidFill>
                                          <a:schemeClr val="bg1"/>
                                        </a:solidFill>
                                        <a:latin typeface="Cambria Math" panose="02040503050406030204" pitchFamily="18" charset="0"/>
                                      </a:rPr>
                                      <m:t>3,3</m:t>
                                    </m:r>
                                  </m:sub>
                                </m:sSub>
                              </m:oMath>
                            </m:oMathPara>
                          </a14:m>
                          <a:endParaRPr lang="en-PH" dirty="0">
                            <a:solidFill>
                              <a:schemeClr val="bg1"/>
                            </a:solidFill>
                          </a:endParaRPr>
                        </a:p>
                      </a:txBody>
                      <a:tcPr anchor="ctr">
                        <a:solidFill>
                          <a:srgbClr val="0173B2"/>
                        </a:solid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1,4</m:t>
                                    </m:r>
                                  </m:sub>
                                </m:sSub>
                              </m:oMath>
                            </m:oMathPara>
                          </a14:m>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1,5</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17770788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1,6</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8,6</m:t>
                                    </m:r>
                                  </m:sub>
                                </m:sSub>
                              </m:oMath>
                            </m:oMathPara>
                          </a14:m>
                          <a:endParaRPr lang="en-PH" dirty="0"/>
                        </a:p>
                      </a:txBody>
                      <a:tcPr anchor="ctr"/>
                    </a:tc>
                    <a:extLst>
                      <a:ext uri="{0D108BD9-81ED-4DB2-BD59-A6C34878D82A}">
                        <a16:rowId xmlns:a16="http://schemas.microsoft.com/office/drawing/2014/main" val="193255762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1,7</m:t>
                                    </m:r>
                                  </m:sub>
                                </m:sSub>
                              </m:oMath>
                            </m:oMathPara>
                          </a14:m>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8,7</m:t>
                                    </m:r>
                                  </m:sub>
                                </m:sSub>
                              </m:oMath>
                            </m:oMathPara>
                          </a14:m>
                          <a:endParaRPr lang="en-PH" dirty="0"/>
                        </a:p>
                      </a:txBody>
                      <a:tcPr anchor="ctr"/>
                    </a:tc>
                    <a:extLst>
                      <a:ext uri="{0D108BD9-81ED-4DB2-BD59-A6C34878D82A}">
                        <a16:rowId xmlns:a16="http://schemas.microsoft.com/office/drawing/2014/main" val="290034802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1,8</m:t>
                                    </m:r>
                                  </m:sub>
                                </m:sSub>
                              </m:oMath>
                            </m:oMathPara>
                          </a14:m>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8,8</m:t>
                                    </m:r>
                                  </m:sub>
                                </m:sSub>
                              </m:oMath>
                            </m:oMathPara>
                          </a14:m>
                          <a:endParaRPr lang="en-PH" dirty="0"/>
                        </a:p>
                      </a:txBody>
                      <a:tcPr anchor="ctr"/>
                    </a:tc>
                    <a:extLst>
                      <a:ext uri="{0D108BD9-81ED-4DB2-BD59-A6C34878D82A}">
                        <a16:rowId xmlns:a16="http://schemas.microsoft.com/office/drawing/2014/main" val="1869380892"/>
                      </a:ext>
                    </a:extLst>
                  </a:tr>
                </a:tbl>
              </a:graphicData>
            </a:graphic>
          </p:graphicFrame>
        </mc:Choice>
        <mc:Fallback>
          <p:graphicFrame>
            <p:nvGraphicFramePr>
              <p:cNvPr id="7" name="Table 4">
                <a:extLst>
                  <a:ext uri="{FF2B5EF4-FFF2-40B4-BE49-F238E27FC236}">
                    <a16:creationId xmlns:a16="http://schemas.microsoft.com/office/drawing/2014/main" id="{BC4F03F3-15B7-1E96-C5D5-8597F7F75DF3}"/>
                  </a:ext>
                </a:extLst>
              </p:cNvPr>
              <p:cNvGraphicFramePr>
                <a:graphicFrameLocks noGrp="1"/>
              </p:cNvGraphicFramePr>
              <p:nvPr>
                <p:extLst>
                  <p:ext uri="{D42A27DB-BD31-4B8C-83A1-F6EECF244321}">
                    <p14:modId xmlns:p14="http://schemas.microsoft.com/office/powerpoint/2010/main" val="383625975"/>
                  </p:ext>
                </p:extLst>
              </p:nvPr>
            </p:nvGraphicFramePr>
            <p:xfrm>
              <a:off x="435439" y="2199641"/>
              <a:ext cx="3786856" cy="3022600"/>
            </p:xfrm>
            <a:graphic>
              <a:graphicData uri="http://schemas.openxmlformats.org/drawingml/2006/table">
                <a:tbl>
                  <a:tblPr firstRow="1" bandRow="1">
                    <a:tableStyleId>{5940675A-B579-460E-94D1-54222C63F5DA}</a:tableStyleId>
                  </a:tblPr>
                  <a:tblGrid>
                    <a:gridCol w="473357">
                      <a:extLst>
                        <a:ext uri="{9D8B030D-6E8A-4147-A177-3AD203B41FA5}">
                          <a16:colId xmlns:a16="http://schemas.microsoft.com/office/drawing/2014/main" val="3046273447"/>
                        </a:ext>
                      </a:extLst>
                    </a:gridCol>
                    <a:gridCol w="473357">
                      <a:extLst>
                        <a:ext uri="{9D8B030D-6E8A-4147-A177-3AD203B41FA5}">
                          <a16:colId xmlns:a16="http://schemas.microsoft.com/office/drawing/2014/main" val="793262734"/>
                        </a:ext>
                      </a:extLst>
                    </a:gridCol>
                    <a:gridCol w="473357">
                      <a:extLst>
                        <a:ext uri="{9D8B030D-6E8A-4147-A177-3AD203B41FA5}">
                          <a16:colId xmlns:a16="http://schemas.microsoft.com/office/drawing/2014/main" val="2106214527"/>
                        </a:ext>
                      </a:extLst>
                    </a:gridCol>
                    <a:gridCol w="473357">
                      <a:extLst>
                        <a:ext uri="{9D8B030D-6E8A-4147-A177-3AD203B41FA5}">
                          <a16:colId xmlns:a16="http://schemas.microsoft.com/office/drawing/2014/main" val="2014331904"/>
                        </a:ext>
                      </a:extLst>
                    </a:gridCol>
                    <a:gridCol w="473357">
                      <a:extLst>
                        <a:ext uri="{9D8B030D-6E8A-4147-A177-3AD203B41FA5}">
                          <a16:colId xmlns:a16="http://schemas.microsoft.com/office/drawing/2014/main" val="4163802272"/>
                        </a:ext>
                      </a:extLst>
                    </a:gridCol>
                    <a:gridCol w="473357">
                      <a:extLst>
                        <a:ext uri="{9D8B030D-6E8A-4147-A177-3AD203B41FA5}">
                          <a16:colId xmlns:a16="http://schemas.microsoft.com/office/drawing/2014/main" val="2927480698"/>
                        </a:ext>
                      </a:extLst>
                    </a:gridCol>
                    <a:gridCol w="473357">
                      <a:extLst>
                        <a:ext uri="{9D8B030D-6E8A-4147-A177-3AD203B41FA5}">
                          <a16:colId xmlns:a16="http://schemas.microsoft.com/office/drawing/2014/main" val="2921413113"/>
                        </a:ext>
                      </a:extLst>
                    </a:gridCol>
                    <a:gridCol w="473357">
                      <a:extLst>
                        <a:ext uri="{9D8B030D-6E8A-4147-A177-3AD203B41FA5}">
                          <a16:colId xmlns:a16="http://schemas.microsoft.com/office/drawing/2014/main" val="3807948397"/>
                        </a:ext>
                      </a:extLst>
                    </a:gridCol>
                  </a:tblGrid>
                  <a:tr h="377825">
                    <a:tc>
                      <a:txBody>
                        <a:bodyPr/>
                        <a:lstStyle/>
                        <a:p>
                          <a:endParaRPr lang="en-US"/>
                        </a:p>
                      </a:txBody>
                      <a:tcPr anchor="ctr">
                        <a:blipFill>
                          <a:blip r:embed="rId3"/>
                          <a:stretch>
                            <a:fillRect l="-1282" t="-1613" r="-700000" b="-704839"/>
                          </a:stretch>
                        </a:blipFill>
                      </a:tcPr>
                    </a:tc>
                    <a:tc>
                      <a:txBody>
                        <a:bodyPr/>
                        <a:lstStyle/>
                        <a:p>
                          <a:endParaRPr lang="en-US"/>
                        </a:p>
                      </a:txBody>
                      <a:tcPr anchor="ctr">
                        <a:blipFill>
                          <a:blip r:embed="rId3"/>
                          <a:stretch>
                            <a:fillRect l="-101282" t="-1613" r="-600000" b="-704839"/>
                          </a:stretch>
                        </a:blipFill>
                      </a:tcPr>
                    </a:tc>
                    <a:tc>
                      <a:txBody>
                        <a:bodyPr/>
                        <a:lstStyle/>
                        <a:p>
                          <a:endParaRPr lang="en-US"/>
                        </a:p>
                      </a:txBody>
                      <a:tcPr anchor="ctr">
                        <a:blipFill>
                          <a:blip r:embed="rId3"/>
                          <a:stretch>
                            <a:fillRect l="-203896" t="-1613" r="-507792" b="-70483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77825">
                    <a:tc>
                      <a:txBody>
                        <a:bodyPr/>
                        <a:lstStyle/>
                        <a:p>
                          <a:endParaRPr lang="en-US"/>
                        </a:p>
                      </a:txBody>
                      <a:tcPr anchor="ctr">
                        <a:blipFill>
                          <a:blip r:embed="rId3"/>
                          <a:stretch>
                            <a:fillRect l="-1282" t="-101613" r="-700000" b="-604839"/>
                          </a:stretch>
                        </a:blipFill>
                      </a:tcPr>
                    </a:tc>
                    <a:tc>
                      <a:txBody>
                        <a:bodyPr/>
                        <a:lstStyle/>
                        <a:p>
                          <a:endParaRPr lang="en-US"/>
                        </a:p>
                      </a:txBody>
                      <a:tcPr anchor="ctr">
                        <a:blipFill>
                          <a:blip r:embed="rId3"/>
                          <a:stretch>
                            <a:fillRect l="-101282" t="-101613" r="-600000" b="-604839"/>
                          </a:stretch>
                        </a:blipFill>
                      </a:tcPr>
                    </a:tc>
                    <a:tc>
                      <a:txBody>
                        <a:bodyPr/>
                        <a:lstStyle/>
                        <a:p>
                          <a:endParaRPr lang="en-US"/>
                        </a:p>
                      </a:txBody>
                      <a:tcPr anchor="ctr">
                        <a:blipFill>
                          <a:blip r:embed="rId3"/>
                          <a:stretch>
                            <a:fillRect l="-203896" t="-101613" r="-507792" b="-604839"/>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2407066579"/>
                      </a:ext>
                    </a:extLst>
                  </a:tr>
                  <a:tr h="377825">
                    <a:tc>
                      <a:txBody>
                        <a:bodyPr/>
                        <a:lstStyle/>
                        <a:p>
                          <a:endParaRPr lang="en-US"/>
                        </a:p>
                      </a:txBody>
                      <a:tcPr anchor="ctr">
                        <a:blipFill>
                          <a:blip r:embed="rId3"/>
                          <a:stretch>
                            <a:fillRect l="-1282" t="-201613" r="-700000" b="-504839"/>
                          </a:stretch>
                        </a:blipFill>
                      </a:tcPr>
                    </a:tc>
                    <a:tc>
                      <a:txBody>
                        <a:bodyPr/>
                        <a:lstStyle/>
                        <a:p>
                          <a:endParaRPr lang="en-US"/>
                        </a:p>
                      </a:txBody>
                      <a:tcPr anchor="ctr">
                        <a:blipFill>
                          <a:blip r:embed="rId3"/>
                          <a:stretch>
                            <a:fillRect l="-101282" t="-201613" r="-600000" b="-504839"/>
                          </a:stretch>
                        </a:blipFill>
                      </a:tcPr>
                    </a:tc>
                    <a:tc>
                      <a:txBody>
                        <a:bodyPr/>
                        <a:lstStyle/>
                        <a:p>
                          <a:endParaRPr lang="en-US"/>
                        </a:p>
                      </a:txBody>
                      <a:tcPr anchor="ctr">
                        <a:blipFill>
                          <a:blip r:embed="rId3"/>
                          <a:stretch>
                            <a:fillRect l="-203896" t="-201613" r="-507792" b="-504839"/>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77825">
                    <a:tc>
                      <a:txBody>
                        <a:bodyPr/>
                        <a:lstStyle/>
                        <a:p>
                          <a:endParaRPr lang="en-US"/>
                        </a:p>
                      </a:txBody>
                      <a:tcPr anchor="ctr">
                        <a:blipFill>
                          <a:blip r:embed="rId3"/>
                          <a:stretch>
                            <a:fillRect l="-1282" t="-296825" r="-700000" b="-396825"/>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77825">
                    <a:tc>
                      <a:txBody>
                        <a:bodyPr/>
                        <a:lstStyle/>
                        <a:p>
                          <a:endParaRPr lang="en-US"/>
                        </a:p>
                      </a:txBody>
                      <a:tcPr anchor="ctr">
                        <a:blipFill>
                          <a:blip r:embed="rId3"/>
                          <a:stretch>
                            <a:fillRect l="-1282" t="-403226" r="-700000" b="-3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177707888"/>
                      </a:ext>
                    </a:extLst>
                  </a:tr>
                  <a:tr h="377825">
                    <a:tc>
                      <a:txBody>
                        <a:bodyPr/>
                        <a:lstStyle/>
                        <a:p>
                          <a:endParaRPr lang="en-US"/>
                        </a:p>
                      </a:txBody>
                      <a:tcPr anchor="ctr">
                        <a:blipFill>
                          <a:blip r:embed="rId3"/>
                          <a:stretch>
                            <a:fillRect l="-1282" t="-503226" r="-700000" b="-2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503226" r="-2564" b="-203226"/>
                          </a:stretch>
                        </a:blipFill>
                      </a:tcPr>
                    </a:tc>
                    <a:extLst>
                      <a:ext uri="{0D108BD9-81ED-4DB2-BD59-A6C34878D82A}">
                        <a16:rowId xmlns:a16="http://schemas.microsoft.com/office/drawing/2014/main" val="1932557625"/>
                      </a:ext>
                    </a:extLst>
                  </a:tr>
                  <a:tr h="377825">
                    <a:tc>
                      <a:txBody>
                        <a:bodyPr/>
                        <a:lstStyle/>
                        <a:p>
                          <a:endParaRPr lang="en-US"/>
                        </a:p>
                      </a:txBody>
                      <a:tcPr anchor="ctr">
                        <a:blipFill>
                          <a:blip r:embed="rId3"/>
                          <a:stretch>
                            <a:fillRect l="-1282" t="-603226" r="-700000" b="-103226"/>
                          </a:stretch>
                        </a:blip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603226" r="-2564" b="-103226"/>
                          </a:stretch>
                        </a:blipFill>
                      </a:tcPr>
                    </a:tc>
                    <a:extLst>
                      <a:ext uri="{0D108BD9-81ED-4DB2-BD59-A6C34878D82A}">
                        <a16:rowId xmlns:a16="http://schemas.microsoft.com/office/drawing/2014/main" val="2900348023"/>
                      </a:ext>
                    </a:extLst>
                  </a:tr>
                  <a:tr h="377825">
                    <a:tc>
                      <a:txBody>
                        <a:bodyPr/>
                        <a:lstStyle/>
                        <a:p>
                          <a:endParaRPr lang="en-US"/>
                        </a:p>
                      </a:txBody>
                      <a:tcPr anchor="ctr">
                        <a:blipFill>
                          <a:blip r:embed="rId3"/>
                          <a:stretch>
                            <a:fillRect l="-1282" t="-703226" r="-700000" b="-3226"/>
                          </a:stretch>
                        </a:blip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endParaRPr lang="en-US"/>
                        </a:p>
                      </a:txBody>
                      <a:tcPr anchor="ctr">
                        <a:blipFill>
                          <a:blip r:embed="rId3"/>
                          <a:stretch>
                            <a:fillRect l="-698718" t="-703226" r="-2564" b="-3226"/>
                          </a:stretch>
                        </a:blipFill>
                      </a:tcPr>
                    </a:tc>
                    <a:extLst>
                      <a:ext uri="{0D108BD9-81ED-4DB2-BD59-A6C34878D82A}">
                        <a16:rowId xmlns:a16="http://schemas.microsoft.com/office/drawing/2014/main" val="186938089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8" name="Table 5">
                <a:extLst>
                  <a:ext uri="{FF2B5EF4-FFF2-40B4-BE49-F238E27FC236}">
                    <a16:creationId xmlns:a16="http://schemas.microsoft.com/office/drawing/2014/main" id="{2BD07ED5-1671-EEC9-337F-F058AC702446}"/>
                  </a:ext>
                </a:extLst>
              </p:cNvPr>
              <p:cNvGraphicFramePr>
                <a:graphicFrameLocks noGrp="1"/>
              </p:cNvGraphicFramePr>
              <p:nvPr>
                <p:extLst>
                  <p:ext uri="{D42A27DB-BD31-4B8C-83A1-F6EECF244321}">
                    <p14:modId xmlns:p14="http://schemas.microsoft.com/office/powerpoint/2010/main" val="1694925751"/>
                  </p:ext>
                </p:extLst>
              </p:nvPr>
            </p:nvGraphicFramePr>
            <p:xfrm>
              <a:off x="7286510"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m:t>
                                    </m:r>
                                    <m:r>
                                      <a:rPr lang="en-PH" sz="1200" b="0" i="1" smtClean="0">
                                        <a:solidFill>
                                          <a:schemeClr val="tx1"/>
                                        </a:solidFill>
                                        <a:latin typeface="Cambria Math" panose="02040503050406030204" pitchFamily="18" charset="0"/>
                                      </a:rPr>
                                      <m:t>1</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0</m:t>
                                    </m:r>
                                    <m:r>
                                      <a:rPr lang="en-PH" sz="1200" b="0" i="1" smtClean="0">
                                        <a:solidFill>
                                          <a:schemeClr val="tx1"/>
                                        </a:solidFill>
                                        <a:latin typeface="Cambria Math" panose="02040503050406030204" pitchFamily="18" charset="0"/>
                                      </a:rPr>
                                      <m:t>,−1</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1,−1</m:t>
                                    </m:r>
                                  </m:sub>
                                </m:sSub>
                              </m:oMath>
                            </m:oMathPara>
                          </a14:m>
                          <a:endParaRPr lang="en-PH" sz="1200" dirty="0">
                            <a:solidFill>
                              <a:schemeClr val="tx1"/>
                            </a:solidFill>
                          </a:endParaRPr>
                        </a:p>
                      </a:txBody>
                      <a:tcPr marL="98105" marR="98105" marT="49052" marB="49052" anchor="ctr"/>
                    </a:tc>
                    <a:extLst>
                      <a:ext uri="{0D108BD9-81ED-4DB2-BD59-A6C34878D82A}">
                        <a16:rowId xmlns:a16="http://schemas.microsoft.com/office/drawing/2014/main" val="45346014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−1,0</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0</m:t>
                                    </m:r>
                                    <m:r>
                                      <a:rPr lang="en-PH" sz="1200" b="0" i="1" smtClean="0">
                                        <a:solidFill>
                                          <a:schemeClr val="tx1"/>
                                        </a:solidFill>
                                        <a:latin typeface="Cambria Math" panose="02040503050406030204" pitchFamily="18" charset="0"/>
                                      </a:rPr>
                                      <m:t>,0</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1,0</m:t>
                                    </m:r>
                                  </m:sub>
                                </m:sSub>
                              </m:oMath>
                            </m:oMathPara>
                          </a14:m>
                          <a:endParaRPr lang="en-PH" sz="1200" dirty="0">
                            <a:solidFill>
                              <a:schemeClr val="tx1"/>
                            </a:solidFill>
                          </a:endParaRPr>
                        </a:p>
                      </a:txBody>
                      <a:tcPr marL="98105" marR="98105" marT="49052" marB="49052" anchor="ctr"/>
                    </a:tc>
                    <a:extLst>
                      <a:ext uri="{0D108BD9-81ED-4DB2-BD59-A6C34878D82A}">
                        <a16:rowId xmlns:a16="http://schemas.microsoft.com/office/drawing/2014/main" val="217201289"/>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−1,1</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0</m:t>
                                    </m:r>
                                    <m:r>
                                      <a:rPr lang="en-PH" sz="1200" b="0" i="1" smtClean="0">
                                        <a:solidFill>
                                          <a:schemeClr val="tx1"/>
                                        </a:solidFill>
                                        <a:latin typeface="Cambria Math" panose="02040503050406030204" pitchFamily="18" charset="0"/>
                                      </a:rPr>
                                      <m:t>,1</m:t>
                                    </m:r>
                                  </m:sub>
                                </m:sSub>
                              </m:oMath>
                            </m:oMathPara>
                          </a14:m>
                          <a:endParaRPr lang="en-PH" sz="12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200" b="0" i="1" smtClean="0">
                                        <a:solidFill>
                                          <a:schemeClr val="tx1"/>
                                        </a:solidFill>
                                        <a:latin typeface="Cambria Math" panose="02040503050406030204" pitchFamily="18" charset="0"/>
                                      </a:rPr>
                                    </m:ctrlPr>
                                  </m:sSubPr>
                                  <m:e>
                                    <m:r>
                                      <a:rPr lang="en-PH" sz="1200" b="0" i="1" smtClean="0">
                                        <a:solidFill>
                                          <a:schemeClr val="tx1"/>
                                        </a:solidFill>
                                        <a:latin typeface="Cambria Math" panose="02040503050406030204" pitchFamily="18" charset="0"/>
                                      </a:rPr>
                                      <m:t>𝜌</m:t>
                                    </m:r>
                                  </m:e>
                                  <m:sub>
                                    <m:r>
                                      <a:rPr lang="en-PH" sz="1200" b="0" i="1" smtClean="0">
                                        <a:solidFill>
                                          <a:schemeClr val="tx1"/>
                                        </a:solidFill>
                                        <a:latin typeface="Cambria Math" panose="02040503050406030204" pitchFamily="18" charset="0"/>
                                      </a:rPr>
                                      <m:t>1,1</m:t>
                                    </m:r>
                                  </m:sub>
                                </m:sSub>
                              </m:oMath>
                            </m:oMathPara>
                          </a14:m>
                          <a:endParaRPr lang="en-PH" sz="1200" dirty="0">
                            <a:solidFill>
                              <a:schemeClr val="tx1"/>
                            </a:solidFill>
                          </a:endParaRPr>
                        </a:p>
                      </a:txBody>
                      <a:tcPr marL="98105" marR="98105" marT="49052" marB="49052" anchor="ctr"/>
                    </a:tc>
                    <a:extLst>
                      <a:ext uri="{0D108BD9-81ED-4DB2-BD59-A6C34878D82A}">
                        <a16:rowId xmlns:a16="http://schemas.microsoft.com/office/drawing/2014/main" val="89817676"/>
                      </a:ext>
                    </a:extLst>
                  </a:tr>
                </a:tbl>
              </a:graphicData>
            </a:graphic>
          </p:graphicFrame>
        </mc:Choice>
        <mc:Fallback>
          <p:graphicFrame>
            <p:nvGraphicFramePr>
              <p:cNvPr id="8" name="Table 5">
                <a:extLst>
                  <a:ext uri="{FF2B5EF4-FFF2-40B4-BE49-F238E27FC236}">
                    <a16:creationId xmlns:a16="http://schemas.microsoft.com/office/drawing/2014/main" id="{2BD07ED5-1671-EEC9-337F-F058AC702446}"/>
                  </a:ext>
                </a:extLst>
              </p:cNvPr>
              <p:cNvGraphicFramePr>
                <a:graphicFrameLocks noGrp="1"/>
              </p:cNvGraphicFramePr>
              <p:nvPr>
                <p:extLst>
                  <p:ext uri="{D42A27DB-BD31-4B8C-83A1-F6EECF244321}">
                    <p14:modId xmlns:p14="http://schemas.microsoft.com/office/powerpoint/2010/main" val="1694925751"/>
                  </p:ext>
                </p:extLst>
              </p:nvPr>
            </p:nvGraphicFramePr>
            <p:xfrm>
              <a:off x="7286510"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endParaRPr lang="en-US"/>
                        </a:p>
                      </a:txBody>
                      <a:tcPr marL="98105" marR="98105" marT="49052" marB="49052" anchor="ctr">
                        <a:blipFill>
                          <a:blip r:embed="rId4"/>
                          <a:stretch>
                            <a:fillRect l="-1176" t="-1176" r="-202353" b="-202353"/>
                          </a:stretch>
                        </a:blipFill>
                      </a:tcPr>
                    </a:tc>
                    <a:tc>
                      <a:txBody>
                        <a:bodyPr/>
                        <a:lstStyle/>
                        <a:p>
                          <a:endParaRPr lang="en-US"/>
                        </a:p>
                      </a:txBody>
                      <a:tcPr marL="98105" marR="98105" marT="49052" marB="49052" anchor="ctr">
                        <a:blipFill>
                          <a:blip r:embed="rId4"/>
                          <a:stretch>
                            <a:fillRect l="-101176" t="-1176" r="-102353" b="-202353"/>
                          </a:stretch>
                        </a:blipFill>
                      </a:tcPr>
                    </a:tc>
                    <a:tc>
                      <a:txBody>
                        <a:bodyPr/>
                        <a:lstStyle/>
                        <a:p>
                          <a:endParaRPr lang="en-US"/>
                        </a:p>
                      </a:txBody>
                      <a:tcPr marL="98105" marR="98105" marT="49052" marB="49052" anchor="ctr">
                        <a:blipFill>
                          <a:blip r:embed="rId4"/>
                          <a:stretch>
                            <a:fillRect l="-201176" t="-1176" r="-2353" b="-202353"/>
                          </a:stretch>
                        </a:blipFill>
                      </a:tcPr>
                    </a:tc>
                    <a:extLst>
                      <a:ext uri="{0D108BD9-81ED-4DB2-BD59-A6C34878D82A}">
                        <a16:rowId xmlns:a16="http://schemas.microsoft.com/office/drawing/2014/main" val="453460148"/>
                      </a:ext>
                    </a:extLst>
                  </a:tr>
                  <a:tr h="516000">
                    <a:tc>
                      <a:txBody>
                        <a:bodyPr/>
                        <a:lstStyle/>
                        <a:p>
                          <a:endParaRPr lang="en-US"/>
                        </a:p>
                      </a:txBody>
                      <a:tcPr marL="98105" marR="98105" marT="49052" marB="49052" anchor="ctr">
                        <a:blipFill>
                          <a:blip r:embed="rId4"/>
                          <a:stretch>
                            <a:fillRect l="-1176" t="-101176" r="-202353" b="-102353"/>
                          </a:stretch>
                        </a:blipFill>
                      </a:tcPr>
                    </a:tc>
                    <a:tc>
                      <a:txBody>
                        <a:bodyPr/>
                        <a:lstStyle/>
                        <a:p>
                          <a:endParaRPr lang="en-US"/>
                        </a:p>
                      </a:txBody>
                      <a:tcPr marL="98105" marR="98105" marT="49052" marB="49052" anchor="ctr">
                        <a:blipFill>
                          <a:blip r:embed="rId4"/>
                          <a:stretch>
                            <a:fillRect l="-101176" t="-101176" r="-102353" b="-102353"/>
                          </a:stretch>
                        </a:blipFill>
                      </a:tcPr>
                    </a:tc>
                    <a:tc>
                      <a:txBody>
                        <a:bodyPr/>
                        <a:lstStyle/>
                        <a:p>
                          <a:endParaRPr lang="en-US"/>
                        </a:p>
                      </a:txBody>
                      <a:tcPr marL="98105" marR="98105" marT="49052" marB="49052" anchor="ctr">
                        <a:blipFill>
                          <a:blip r:embed="rId4"/>
                          <a:stretch>
                            <a:fillRect l="-201176" t="-101176" r="-2353" b="-102353"/>
                          </a:stretch>
                        </a:blipFill>
                      </a:tcPr>
                    </a:tc>
                    <a:extLst>
                      <a:ext uri="{0D108BD9-81ED-4DB2-BD59-A6C34878D82A}">
                        <a16:rowId xmlns:a16="http://schemas.microsoft.com/office/drawing/2014/main" val="217201289"/>
                      </a:ext>
                    </a:extLst>
                  </a:tr>
                  <a:tr h="516000">
                    <a:tc>
                      <a:txBody>
                        <a:bodyPr/>
                        <a:lstStyle/>
                        <a:p>
                          <a:endParaRPr lang="en-US"/>
                        </a:p>
                      </a:txBody>
                      <a:tcPr marL="98105" marR="98105" marT="49052" marB="49052" anchor="ctr">
                        <a:blipFill>
                          <a:blip r:embed="rId4"/>
                          <a:stretch>
                            <a:fillRect l="-1176" t="-201176" r="-202353" b="-2353"/>
                          </a:stretch>
                        </a:blipFill>
                      </a:tcPr>
                    </a:tc>
                    <a:tc>
                      <a:txBody>
                        <a:bodyPr/>
                        <a:lstStyle/>
                        <a:p>
                          <a:endParaRPr lang="en-US"/>
                        </a:p>
                      </a:txBody>
                      <a:tcPr marL="98105" marR="98105" marT="49052" marB="49052" anchor="ctr">
                        <a:blipFill>
                          <a:blip r:embed="rId4"/>
                          <a:stretch>
                            <a:fillRect l="-101176" t="-201176" r="-102353" b="-2353"/>
                          </a:stretch>
                        </a:blipFill>
                      </a:tcPr>
                    </a:tc>
                    <a:tc>
                      <a:txBody>
                        <a:bodyPr/>
                        <a:lstStyle/>
                        <a:p>
                          <a:endParaRPr lang="en-US"/>
                        </a:p>
                      </a:txBody>
                      <a:tcPr marL="98105" marR="98105" marT="49052" marB="49052" anchor="ctr">
                        <a:blipFill>
                          <a:blip r:embed="rId4"/>
                          <a:stretch>
                            <a:fillRect l="-201176" t="-201176" r="-2353" b="-2353"/>
                          </a:stretch>
                        </a:blipFill>
                      </a:tcPr>
                    </a:tc>
                    <a:extLst>
                      <a:ext uri="{0D108BD9-81ED-4DB2-BD59-A6C34878D82A}">
                        <a16:rowId xmlns:a16="http://schemas.microsoft.com/office/drawing/2014/main" val="89817676"/>
                      </a:ext>
                    </a:extLst>
                  </a:tr>
                </a:tbl>
              </a:graphicData>
            </a:graphic>
          </p:graphicFrame>
        </mc:Fallback>
      </mc:AlternateContent>
      <p:cxnSp>
        <p:nvCxnSpPr>
          <p:cNvPr id="9" name="Straight Arrow Connector 8">
            <a:extLst>
              <a:ext uri="{FF2B5EF4-FFF2-40B4-BE49-F238E27FC236}">
                <a16:creationId xmlns:a16="http://schemas.microsoft.com/office/drawing/2014/main" id="{666A20AD-B8EF-159A-FA4A-959F2DAA6CD0}"/>
              </a:ext>
            </a:extLst>
          </p:cNvPr>
          <p:cNvCxnSpPr>
            <a:cxnSpLocks/>
          </p:cNvCxnSpPr>
          <p:nvPr/>
        </p:nvCxnSpPr>
        <p:spPr>
          <a:xfrm>
            <a:off x="1835152" y="2714865"/>
            <a:ext cx="286887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8E322F-66DD-AA19-AF11-51EC9B5BCD03}"/>
              </a:ext>
            </a:extLst>
          </p:cNvPr>
          <p:cNvSpPr txBox="1"/>
          <p:nvPr/>
        </p:nvSpPr>
        <p:spPr>
          <a:xfrm>
            <a:off x="4828593" y="4875179"/>
            <a:ext cx="2492041" cy="400110"/>
          </a:xfrm>
          <a:prstGeom prst="rect">
            <a:avLst/>
          </a:prstGeom>
          <a:noFill/>
        </p:spPr>
        <p:txBody>
          <a:bodyPr wrap="square" rtlCol="0">
            <a:spAutoFit/>
          </a:bodyPr>
          <a:lstStyle/>
          <a:p>
            <a:pPr algn="ctr"/>
            <a:r>
              <a:rPr lang="en-PH" sz="2000" dirty="0"/>
              <a:t>Learning probability:</a:t>
            </a:r>
          </a:p>
        </p:txBody>
      </p:sp>
      <p:sp>
        <p:nvSpPr>
          <p:cNvPr id="11" name="TextBox 10">
            <a:extLst>
              <a:ext uri="{FF2B5EF4-FFF2-40B4-BE49-F238E27FC236}">
                <a16:creationId xmlns:a16="http://schemas.microsoft.com/office/drawing/2014/main" id="{75CD01A2-D1A8-3FFA-ACE0-7846DEBE0F93}"/>
              </a:ext>
            </a:extLst>
          </p:cNvPr>
          <p:cNvSpPr txBox="1"/>
          <p:nvPr/>
        </p:nvSpPr>
        <p:spPr>
          <a:xfrm>
            <a:off x="164186" y="5244637"/>
            <a:ext cx="4329362" cy="369332"/>
          </a:xfrm>
          <a:prstGeom prst="rect">
            <a:avLst/>
          </a:prstGeom>
          <a:noFill/>
        </p:spPr>
        <p:txBody>
          <a:bodyPr wrap="square" rtlCol="0">
            <a:spAutoFit/>
          </a:bodyPr>
          <a:lstStyle/>
          <a:p>
            <a:pPr algn="ctr"/>
            <a:r>
              <a:rPr lang="en-PH" sz="1800" dirty="0"/>
              <a:t>Classroom represented as lattice of cells</a:t>
            </a:r>
            <a:endParaRPr lang="en-PH"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8C36014A-B61D-1AFA-2A71-5457794F709B}"/>
                  </a:ext>
                </a:extLst>
              </p:cNvPr>
              <p:cNvSpPr txBox="1"/>
              <p:nvPr/>
            </p:nvSpPr>
            <p:spPr>
              <a:xfrm>
                <a:off x="6001244" y="4633587"/>
                <a:ext cx="6093994" cy="1421287"/>
              </a:xfrm>
              <a:prstGeom prst="rect">
                <a:avLst/>
              </a:prstGeom>
              <a:noFill/>
            </p:spPr>
            <p:txBody>
              <a:bodyPr wrap="square">
                <a:spAutoFit/>
              </a:bodyPr>
              <a:lstStyle/>
              <a:p>
                <a:pPr>
                  <a:lnSpc>
                    <a:spcPct val="170000"/>
                  </a:lnSpc>
                </a:pPr>
                <a14:m>
                  <m:oMathPara xmlns:m="http://schemas.openxmlformats.org/officeDocument/2006/math">
                    <m:oMathParaPr>
                      <m:jc m:val="centerGroup"/>
                    </m:oMathParaPr>
                    <m:oMath xmlns:m="http://schemas.openxmlformats.org/officeDocument/2006/math">
                      <m:sSub>
                        <m:sSubPr>
                          <m:ctrlPr>
                            <a:rPr lang="en-PH" sz="2000" i="1">
                              <a:latin typeface="Cambria Math" panose="02040503050406030204" pitchFamily="18" charset="0"/>
                            </a:rPr>
                          </m:ctrlPr>
                        </m:sSubPr>
                        <m:e>
                          <m:r>
                            <a:rPr lang="en-PH" sz="2000" i="1">
                              <a:latin typeface="Cambria Math" panose="02040503050406030204" pitchFamily="18" charset="0"/>
                            </a:rPr>
                            <m:t>𝑃</m:t>
                          </m:r>
                        </m:e>
                        <m:sub>
                          <m:r>
                            <a:rPr lang="en-PH" sz="2000" i="1">
                              <a:latin typeface="Cambria Math" panose="02040503050406030204" pitchFamily="18" charset="0"/>
                            </a:rPr>
                            <m:t>𝑖𝑗</m:t>
                          </m:r>
                        </m:sub>
                      </m:sSub>
                      <m:r>
                        <a:rPr lang="en-PH" sz="2000" i="1">
                          <a:latin typeface="Cambria Math" panose="02040503050406030204" pitchFamily="18" charset="0"/>
                        </a:rPr>
                        <m:t>=1 −</m:t>
                      </m:r>
                      <m:nary>
                        <m:naryPr>
                          <m:chr m:val="∏"/>
                          <m:supHide m:val="on"/>
                          <m:ctrlPr>
                            <a:rPr lang="en-PH" sz="2000" i="1">
                              <a:latin typeface="Cambria Math" panose="02040503050406030204" pitchFamily="18" charset="0"/>
                            </a:rPr>
                          </m:ctrlPr>
                        </m:naryPr>
                        <m:sub>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𝑗</m:t>
                          </m:r>
                        </m:sub>
                        <m:sup/>
                        <m:e>
                          <m:r>
                            <a:rPr lang="en-PH" sz="2000" i="1">
                              <a:latin typeface="Cambria Math" panose="02040503050406030204" pitchFamily="18" charset="0"/>
                            </a:rPr>
                            <m:t>[1−</m:t>
                          </m:r>
                          <m:sSub>
                            <m:sSubPr>
                              <m:ctrlPr>
                                <a:rPr lang="en-PH" sz="2000" i="1">
                                  <a:latin typeface="Cambria Math" panose="02040503050406030204" pitchFamily="18" charset="0"/>
                                </a:rPr>
                              </m:ctrlPr>
                            </m:sSubPr>
                            <m:e>
                              <m:r>
                                <a:rPr lang="en-PH" sz="2000" i="1">
                                  <a:latin typeface="Cambria Math" panose="02040503050406030204" pitchFamily="18" charset="0"/>
                                </a:rPr>
                                <m:t>(</m:t>
                              </m:r>
                              <m:r>
                                <a:rPr lang="en-PH" sz="2000" i="1">
                                  <a:latin typeface="Cambria Math" panose="02040503050406030204" pitchFamily="18" charset="0"/>
                                </a:rPr>
                                <m:t>𝜆</m:t>
                              </m:r>
                            </m:e>
                            <m:sub>
                              <m:r>
                                <a:rPr lang="en-PH" sz="2000" i="1">
                                  <a:latin typeface="Cambria Math" panose="02040503050406030204" pitchFamily="18" charset="0"/>
                                </a:rPr>
                                <m:t>𝑖𝑗</m:t>
                              </m:r>
                            </m:sub>
                          </m:sSub>
                          <m:r>
                            <a:rPr lang="en-PH" sz="2000" i="1">
                              <a:latin typeface="Cambria Math" panose="02040503050406030204" pitchFamily="18" charset="0"/>
                            </a:rPr>
                            <m:t>)(</m:t>
                          </m:r>
                          <m:sSub>
                            <m:sSubPr>
                              <m:ctrlPr>
                                <a:rPr lang="en-PH" sz="2000" i="1">
                                  <a:latin typeface="Cambria Math" panose="02040503050406030204" pitchFamily="18" charset="0"/>
                                </a:rPr>
                              </m:ctrlPr>
                            </m:sSubPr>
                            <m:e>
                              <m:r>
                                <a:rPr lang="en-PH" sz="2000" i="1">
                                  <a:latin typeface="Cambria Math" panose="02040503050406030204" pitchFamily="18" charset="0"/>
                                </a:rPr>
                                <m:t>𝜌</m:t>
                              </m:r>
                            </m:e>
                            <m:sub>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 </m:t>
                              </m:r>
                              <m:r>
                                <a:rPr lang="en-PH" sz="2000" i="1">
                                  <a:latin typeface="Cambria Math" panose="02040503050406030204" pitchFamily="18" charset="0"/>
                                </a:rPr>
                                <m:t>𝛿</m:t>
                              </m:r>
                              <m:r>
                                <a:rPr lang="en-PH" sz="2000" i="1">
                                  <a:latin typeface="Cambria Math" panose="02040503050406030204" pitchFamily="18" charset="0"/>
                                </a:rPr>
                                <m:t>𝑗</m:t>
                              </m:r>
                            </m:sub>
                          </m:sSub>
                          <m:r>
                            <a:rPr lang="en-PH" sz="2000" i="1">
                              <a:latin typeface="Cambria Math" panose="02040503050406030204" pitchFamily="18" charset="0"/>
                            </a:rPr>
                            <m:t>)(</m:t>
                          </m:r>
                          <m:sSub>
                            <m:sSubPr>
                              <m:ctrlPr>
                                <a:rPr lang="en-PH" sz="2000" i="1">
                                  <a:latin typeface="Cambria Math" panose="02040503050406030204" pitchFamily="18" charset="0"/>
                                </a:rPr>
                              </m:ctrlPr>
                            </m:sSubPr>
                            <m:e>
                              <m:r>
                                <a:rPr lang="en-PH" sz="2000" i="1">
                                  <a:latin typeface="Cambria Math" panose="02040503050406030204" pitchFamily="18" charset="0"/>
                                </a:rPr>
                                <m:t>𝑠</m:t>
                              </m:r>
                            </m:e>
                            <m:sub>
                              <m:r>
                                <a:rPr lang="en-PH" sz="2000" i="1">
                                  <a:latin typeface="Cambria Math" panose="02040503050406030204" pitchFamily="18" charset="0"/>
                                </a:rPr>
                                <m:t>𝑖</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𝑖</m:t>
                              </m:r>
                              <m:r>
                                <a:rPr lang="en-PH" sz="2000" i="1">
                                  <a:latin typeface="Cambria Math" panose="02040503050406030204" pitchFamily="18" charset="0"/>
                                </a:rPr>
                                <m:t>, </m:t>
                              </m:r>
                              <m:r>
                                <a:rPr lang="en-PH" sz="2000" i="1">
                                  <a:latin typeface="Cambria Math" panose="02040503050406030204" pitchFamily="18" charset="0"/>
                                </a:rPr>
                                <m:t>𝑗</m:t>
                              </m:r>
                              <m:r>
                                <a:rPr lang="en-PH" sz="2000" i="1">
                                  <a:latin typeface="Cambria Math" panose="02040503050406030204" pitchFamily="18" charset="0"/>
                                </a:rPr>
                                <m:t>+</m:t>
                              </m:r>
                              <m:r>
                                <a:rPr lang="en-PH" sz="2000" i="1">
                                  <a:latin typeface="Cambria Math" panose="02040503050406030204" pitchFamily="18" charset="0"/>
                                </a:rPr>
                                <m:t>𝛿</m:t>
                              </m:r>
                              <m:r>
                                <a:rPr lang="en-PH" sz="2000" i="1">
                                  <a:latin typeface="Cambria Math" panose="02040503050406030204" pitchFamily="18" charset="0"/>
                                </a:rPr>
                                <m:t>𝑗</m:t>
                              </m:r>
                            </m:sub>
                          </m:sSub>
                          <m:r>
                            <a:rPr lang="en-PH" sz="2000" i="1">
                              <a:latin typeface="Cambria Math" panose="02040503050406030204" pitchFamily="18" charset="0"/>
                            </a:rPr>
                            <m:t>)]</m:t>
                          </m:r>
                        </m:e>
                      </m:nary>
                    </m:oMath>
                  </m:oMathPara>
                </a14:m>
                <a:endParaRPr lang="en-PH" sz="1600" dirty="0"/>
              </a:p>
            </p:txBody>
          </p:sp>
        </mc:Choice>
        <mc:Fallback>
          <p:sp>
            <p:nvSpPr>
              <p:cNvPr id="16" name="TextBox 15">
                <a:extLst>
                  <a:ext uri="{FF2B5EF4-FFF2-40B4-BE49-F238E27FC236}">
                    <a16:creationId xmlns:a16="http://schemas.microsoft.com/office/drawing/2014/main" id="{8C36014A-B61D-1AFA-2A71-5457794F709B}"/>
                  </a:ext>
                </a:extLst>
              </p:cNvPr>
              <p:cNvSpPr txBox="1">
                <a:spLocks noRot="1" noChangeAspect="1" noMove="1" noResize="1" noEditPoints="1" noAdjustHandles="1" noChangeArrowheads="1" noChangeShapeType="1" noTextEdit="1"/>
              </p:cNvSpPr>
              <p:nvPr/>
            </p:nvSpPr>
            <p:spPr>
              <a:xfrm>
                <a:off x="6001244" y="4633587"/>
                <a:ext cx="6093994" cy="1421287"/>
              </a:xfrm>
              <a:prstGeom prst="rect">
                <a:avLst/>
              </a:prstGeom>
              <a:blipFill>
                <a:blip r:embed="rId5"/>
                <a:stretch>
                  <a:fillRect/>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graphicFrame>
            <p:nvGraphicFramePr>
              <p:cNvPr id="13" name="Table 5">
                <a:extLst>
                  <a:ext uri="{FF2B5EF4-FFF2-40B4-BE49-F238E27FC236}">
                    <a16:creationId xmlns:a16="http://schemas.microsoft.com/office/drawing/2014/main" id="{80C0E0E2-08B5-A586-1546-F9567D183C0A}"/>
                  </a:ext>
                </a:extLst>
              </p:cNvPr>
              <p:cNvGraphicFramePr>
                <a:graphicFrameLocks noGrp="1"/>
              </p:cNvGraphicFramePr>
              <p:nvPr>
                <p:extLst>
                  <p:ext uri="{D42A27DB-BD31-4B8C-83A1-F6EECF244321}">
                    <p14:modId xmlns:p14="http://schemas.microsoft.com/office/powerpoint/2010/main" val="3748630835"/>
                  </p:ext>
                </p:extLst>
              </p:nvPr>
            </p:nvGraphicFramePr>
            <p:xfrm>
              <a:off x="4764801"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1,1</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2,1</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dirty="0" smtClean="0">
                                        <a:solidFill>
                                          <a:schemeClr val="bg1"/>
                                        </a:solidFill>
                                        <a:latin typeface="Cambria Math" panose="02040503050406030204" pitchFamily="18" charset="0"/>
                                      </a:rPr>
                                    </m:ctrlPr>
                                  </m:sSubPr>
                                  <m:e>
                                    <m:r>
                                      <a:rPr lang="en-PH" b="0" i="1" dirty="0" smtClean="0">
                                        <a:solidFill>
                                          <a:schemeClr val="bg1"/>
                                        </a:solidFill>
                                        <a:latin typeface="Cambria Math" panose="02040503050406030204" pitchFamily="18" charset="0"/>
                                      </a:rPr>
                                      <m:t>𝑆</m:t>
                                    </m:r>
                                  </m:e>
                                  <m:sub>
                                    <m:r>
                                      <a:rPr lang="en-PH" b="0" i="1" dirty="0" smtClean="0">
                                        <a:solidFill>
                                          <a:schemeClr val="bg1"/>
                                        </a:solidFill>
                                        <a:latin typeface="Cambria Math" panose="02040503050406030204" pitchFamily="18" charset="0"/>
                                      </a:rPr>
                                      <m:t>3,1</m:t>
                                    </m:r>
                                  </m:sub>
                                </m:sSub>
                              </m:oMath>
                            </m:oMathPara>
                          </a14:m>
                          <a:endParaRPr lang="en-PH" dirty="0">
                            <a:solidFill>
                              <a:schemeClr val="bg1"/>
                            </a:solidFill>
                          </a:endParaRPr>
                        </a:p>
                      </a:txBody>
                      <a:tcPr anchor="ctr">
                        <a:solidFill>
                          <a:srgbClr val="0173B2"/>
                        </a:solidFill>
                      </a:tcPr>
                    </a:tc>
                    <a:extLst>
                      <a:ext uri="{0D108BD9-81ED-4DB2-BD59-A6C34878D82A}">
                        <a16:rowId xmlns:a16="http://schemas.microsoft.com/office/drawing/2014/main" val="45346014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1,2</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tx1"/>
                                        </a:solidFill>
                                        <a:latin typeface="Cambria Math" panose="02040503050406030204" pitchFamily="18" charset="0"/>
                                      </a:rPr>
                                      <m:t>𝑆</m:t>
                                    </m:r>
                                  </m:e>
                                  <m:sub>
                                    <m:r>
                                      <a:rPr lang="en-PH" b="0" i="1" smtClean="0">
                                        <a:solidFill>
                                          <a:schemeClr val="tx1"/>
                                        </a:solidFill>
                                        <a:latin typeface="Cambria Math" panose="02040503050406030204" pitchFamily="18" charset="0"/>
                                      </a:rPr>
                                      <m:t>2,2</m:t>
                                    </m:r>
                                  </m:sub>
                                </m:sSub>
                              </m:oMath>
                            </m:oMathPara>
                          </a14:m>
                          <a:endParaRPr lang="en-PH" dirty="0">
                            <a:solidFill>
                              <a:schemeClr val="bg1"/>
                            </a:solidFill>
                          </a:endParaRPr>
                        </a:p>
                      </a:txBody>
                      <a:tcPr anchor="ctr">
                        <a:solidFill>
                          <a:srgbClr val="DE8F05"/>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3,2</m:t>
                                    </m:r>
                                  </m:sub>
                                </m:sSub>
                              </m:oMath>
                            </m:oMathPara>
                          </a14:m>
                          <a:endParaRPr lang="en-PH" dirty="0">
                            <a:solidFill>
                              <a:schemeClr val="bg1"/>
                            </a:solidFill>
                          </a:endParaRPr>
                        </a:p>
                      </a:txBody>
                      <a:tcPr anchor="ctr">
                        <a:solidFill>
                          <a:srgbClr val="0173B2"/>
                        </a:solidFill>
                      </a:tcPr>
                    </a:tc>
                    <a:extLst>
                      <a:ext uri="{0D108BD9-81ED-4DB2-BD59-A6C34878D82A}">
                        <a16:rowId xmlns:a16="http://schemas.microsoft.com/office/drawing/2014/main" val="217201289"/>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1,3</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2,3</m:t>
                                    </m:r>
                                  </m:sub>
                                </m:sSub>
                              </m:oMath>
                            </m:oMathPara>
                          </a14:m>
                          <a:endParaRPr lang="en-PH" dirty="0">
                            <a:solidFill>
                              <a:schemeClr val="bg1"/>
                            </a:solidFill>
                          </a:endParaRPr>
                        </a:p>
                      </a:txBody>
                      <a:tcPr anchor="ctr">
                        <a:solidFill>
                          <a:srgbClr val="0173B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PH" b="0" i="1" smtClean="0">
                                        <a:solidFill>
                                          <a:schemeClr val="bg1"/>
                                        </a:solidFill>
                                        <a:latin typeface="Cambria Math" panose="02040503050406030204" pitchFamily="18" charset="0"/>
                                      </a:rPr>
                                    </m:ctrlPr>
                                  </m:sSubPr>
                                  <m:e>
                                    <m:r>
                                      <a:rPr lang="en-PH" b="0" i="1" smtClean="0">
                                        <a:solidFill>
                                          <a:schemeClr val="bg1"/>
                                        </a:solidFill>
                                        <a:latin typeface="Cambria Math" panose="02040503050406030204" pitchFamily="18" charset="0"/>
                                      </a:rPr>
                                      <m:t>𝑆</m:t>
                                    </m:r>
                                  </m:e>
                                  <m:sub>
                                    <m:r>
                                      <a:rPr lang="en-PH" b="0" i="1" smtClean="0">
                                        <a:solidFill>
                                          <a:schemeClr val="bg1"/>
                                        </a:solidFill>
                                        <a:latin typeface="Cambria Math" panose="02040503050406030204" pitchFamily="18" charset="0"/>
                                      </a:rPr>
                                      <m:t>3,3</m:t>
                                    </m:r>
                                  </m:sub>
                                </m:sSub>
                              </m:oMath>
                            </m:oMathPara>
                          </a14:m>
                          <a:endParaRPr lang="en-PH" dirty="0">
                            <a:solidFill>
                              <a:schemeClr val="bg1"/>
                            </a:solidFill>
                          </a:endParaRPr>
                        </a:p>
                      </a:txBody>
                      <a:tcPr anchor="ctr">
                        <a:solidFill>
                          <a:srgbClr val="0173B2"/>
                        </a:solidFill>
                      </a:tcPr>
                    </a:tc>
                    <a:extLst>
                      <a:ext uri="{0D108BD9-81ED-4DB2-BD59-A6C34878D82A}">
                        <a16:rowId xmlns:a16="http://schemas.microsoft.com/office/drawing/2014/main" val="89817676"/>
                      </a:ext>
                    </a:extLst>
                  </a:tr>
                </a:tbl>
              </a:graphicData>
            </a:graphic>
          </p:graphicFrame>
        </mc:Choice>
        <mc:Fallback>
          <p:graphicFrame>
            <p:nvGraphicFramePr>
              <p:cNvPr id="13" name="Table 5">
                <a:extLst>
                  <a:ext uri="{FF2B5EF4-FFF2-40B4-BE49-F238E27FC236}">
                    <a16:creationId xmlns:a16="http://schemas.microsoft.com/office/drawing/2014/main" id="{80C0E0E2-08B5-A586-1546-F9567D183C0A}"/>
                  </a:ext>
                </a:extLst>
              </p:cNvPr>
              <p:cNvGraphicFramePr>
                <a:graphicFrameLocks noGrp="1"/>
              </p:cNvGraphicFramePr>
              <p:nvPr>
                <p:extLst>
                  <p:ext uri="{D42A27DB-BD31-4B8C-83A1-F6EECF244321}">
                    <p14:modId xmlns:p14="http://schemas.microsoft.com/office/powerpoint/2010/main" val="3748630835"/>
                  </p:ext>
                </p:extLst>
              </p:nvPr>
            </p:nvGraphicFramePr>
            <p:xfrm>
              <a:off x="4764801" y="2000170"/>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3786132914"/>
                        </a:ext>
                      </a:extLst>
                    </a:gridCol>
                    <a:gridCol w="516000">
                      <a:extLst>
                        <a:ext uri="{9D8B030D-6E8A-4147-A177-3AD203B41FA5}">
                          <a16:colId xmlns:a16="http://schemas.microsoft.com/office/drawing/2014/main" val="2302011564"/>
                        </a:ext>
                      </a:extLst>
                    </a:gridCol>
                    <a:gridCol w="516000">
                      <a:extLst>
                        <a:ext uri="{9D8B030D-6E8A-4147-A177-3AD203B41FA5}">
                          <a16:colId xmlns:a16="http://schemas.microsoft.com/office/drawing/2014/main" val="2478339850"/>
                        </a:ext>
                      </a:extLst>
                    </a:gridCol>
                  </a:tblGrid>
                  <a:tr h="516000">
                    <a:tc>
                      <a:txBody>
                        <a:bodyPr/>
                        <a:lstStyle/>
                        <a:p>
                          <a:endParaRPr lang="en-US"/>
                        </a:p>
                      </a:txBody>
                      <a:tcPr anchor="ctr">
                        <a:blipFill>
                          <a:blip r:embed="rId6"/>
                          <a:stretch>
                            <a:fillRect l="-1176" t="-1176" r="-202353" b="-202353"/>
                          </a:stretch>
                        </a:blipFill>
                      </a:tcPr>
                    </a:tc>
                    <a:tc>
                      <a:txBody>
                        <a:bodyPr/>
                        <a:lstStyle/>
                        <a:p>
                          <a:endParaRPr lang="en-US"/>
                        </a:p>
                      </a:txBody>
                      <a:tcPr anchor="ctr">
                        <a:blipFill>
                          <a:blip r:embed="rId6"/>
                          <a:stretch>
                            <a:fillRect l="-101176" t="-1176" r="-102353" b="-202353"/>
                          </a:stretch>
                        </a:blipFill>
                      </a:tcPr>
                    </a:tc>
                    <a:tc>
                      <a:txBody>
                        <a:bodyPr/>
                        <a:lstStyle/>
                        <a:p>
                          <a:endParaRPr lang="en-US"/>
                        </a:p>
                      </a:txBody>
                      <a:tcPr anchor="ctr">
                        <a:blipFill>
                          <a:blip r:embed="rId6"/>
                          <a:stretch>
                            <a:fillRect l="-201176" t="-1176" r="-2353" b="-202353"/>
                          </a:stretch>
                        </a:blipFill>
                      </a:tcPr>
                    </a:tc>
                    <a:extLst>
                      <a:ext uri="{0D108BD9-81ED-4DB2-BD59-A6C34878D82A}">
                        <a16:rowId xmlns:a16="http://schemas.microsoft.com/office/drawing/2014/main" val="453460148"/>
                      </a:ext>
                    </a:extLst>
                  </a:tr>
                  <a:tr h="516000">
                    <a:tc>
                      <a:txBody>
                        <a:bodyPr/>
                        <a:lstStyle/>
                        <a:p>
                          <a:endParaRPr lang="en-US"/>
                        </a:p>
                      </a:txBody>
                      <a:tcPr anchor="ctr">
                        <a:blipFill>
                          <a:blip r:embed="rId6"/>
                          <a:stretch>
                            <a:fillRect l="-1176" t="-101176" r="-202353" b="-102353"/>
                          </a:stretch>
                        </a:blipFill>
                      </a:tcPr>
                    </a:tc>
                    <a:tc>
                      <a:txBody>
                        <a:bodyPr/>
                        <a:lstStyle/>
                        <a:p>
                          <a:endParaRPr lang="en-US"/>
                        </a:p>
                      </a:txBody>
                      <a:tcPr anchor="ctr">
                        <a:blipFill>
                          <a:blip r:embed="rId6"/>
                          <a:stretch>
                            <a:fillRect l="-101176" t="-101176" r="-102353" b="-102353"/>
                          </a:stretch>
                        </a:blipFill>
                      </a:tcPr>
                    </a:tc>
                    <a:tc>
                      <a:txBody>
                        <a:bodyPr/>
                        <a:lstStyle/>
                        <a:p>
                          <a:endParaRPr lang="en-US"/>
                        </a:p>
                      </a:txBody>
                      <a:tcPr anchor="ctr">
                        <a:blipFill>
                          <a:blip r:embed="rId6"/>
                          <a:stretch>
                            <a:fillRect l="-201176" t="-101176" r="-2353" b="-102353"/>
                          </a:stretch>
                        </a:blipFill>
                      </a:tcPr>
                    </a:tc>
                    <a:extLst>
                      <a:ext uri="{0D108BD9-81ED-4DB2-BD59-A6C34878D82A}">
                        <a16:rowId xmlns:a16="http://schemas.microsoft.com/office/drawing/2014/main" val="217201289"/>
                      </a:ext>
                    </a:extLst>
                  </a:tr>
                  <a:tr h="516000">
                    <a:tc>
                      <a:txBody>
                        <a:bodyPr/>
                        <a:lstStyle/>
                        <a:p>
                          <a:endParaRPr lang="en-US"/>
                        </a:p>
                      </a:txBody>
                      <a:tcPr anchor="ctr">
                        <a:blipFill>
                          <a:blip r:embed="rId6"/>
                          <a:stretch>
                            <a:fillRect l="-1176" t="-201176" r="-202353" b="-2353"/>
                          </a:stretch>
                        </a:blipFill>
                      </a:tcPr>
                    </a:tc>
                    <a:tc>
                      <a:txBody>
                        <a:bodyPr/>
                        <a:lstStyle/>
                        <a:p>
                          <a:endParaRPr lang="en-US"/>
                        </a:p>
                      </a:txBody>
                      <a:tcPr anchor="ctr">
                        <a:blipFill>
                          <a:blip r:embed="rId6"/>
                          <a:stretch>
                            <a:fillRect l="-101176" t="-201176" r="-102353" b="-2353"/>
                          </a:stretch>
                        </a:blipFill>
                      </a:tcPr>
                    </a:tc>
                    <a:tc>
                      <a:txBody>
                        <a:bodyPr/>
                        <a:lstStyle/>
                        <a:p>
                          <a:endParaRPr lang="en-US"/>
                        </a:p>
                      </a:txBody>
                      <a:tcPr anchor="ctr">
                        <a:blipFill>
                          <a:blip r:embed="rId6"/>
                          <a:stretch>
                            <a:fillRect l="-201176" t="-201176" r="-2353" b="-2353"/>
                          </a:stretch>
                        </a:blipFill>
                      </a:tcPr>
                    </a:tc>
                    <a:extLst>
                      <a:ext uri="{0D108BD9-81ED-4DB2-BD59-A6C34878D82A}">
                        <a16:rowId xmlns:a16="http://schemas.microsoft.com/office/drawing/2014/main" val="89817676"/>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28D8886-5830-08E2-EEEC-49310CCC7258}"/>
                  </a:ext>
                </a:extLst>
              </p:cNvPr>
              <p:cNvSpPr txBox="1"/>
              <p:nvPr/>
            </p:nvSpPr>
            <p:spPr>
              <a:xfrm>
                <a:off x="6460450" y="2458495"/>
                <a:ext cx="58321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4000" i="1" smtClean="0">
                          <a:latin typeface="Cambria Math" panose="02040503050406030204" pitchFamily="18" charset="0"/>
                          <a:ea typeface="Cambria Math" panose="02040503050406030204" pitchFamily="18" charset="0"/>
                        </a:rPr>
                        <m:t>⊙</m:t>
                      </m:r>
                    </m:oMath>
                  </m:oMathPara>
                </a14:m>
                <a:endParaRPr lang="en-PH" sz="4000" dirty="0"/>
              </a:p>
            </p:txBody>
          </p:sp>
        </mc:Choice>
        <mc:Fallback xmlns="">
          <p:sp>
            <p:nvSpPr>
              <p:cNvPr id="14" name="TextBox 13">
                <a:extLst>
                  <a:ext uri="{FF2B5EF4-FFF2-40B4-BE49-F238E27FC236}">
                    <a16:creationId xmlns:a16="http://schemas.microsoft.com/office/drawing/2014/main" id="{A28D8886-5830-08E2-EEEC-49310CCC7258}"/>
                  </a:ext>
                </a:extLst>
              </p:cNvPr>
              <p:cNvSpPr txBox="1">
                <a:spLocks noRot="1" noChangeAspect="1" noMove="1" noResize="1" noEditPoints="1" noAdjustHandles="1" noChangeArrowheads="1" noChangeShapeType="1" noTextEdit="1"/>
              </p:cNvSpPr>
              <p:nvPr/>
            </p:nvSpPr>
            <p:spPr>
              <a:xfrm>
                <a:off x="6460450" y="2458495"/>
                <a:ext cx="583212" cy="615553"/>
              </a:xfrm>
              <a:prstGeom prst="rect">
                <a:avLst/>
              </a:prstGeom>
              <a:blipFill>
                <a:blip r:embed="rId7"/>
                <a:stretch>
                  <a:fillRect/>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08DF2B3-8675-C1FC-1803-54539C4F6B70}"/>
                  </a:ext>
                </a:extLst>
              </p:cNvPr>
              <p:cNvSpPr txBox="1"/>
              <p:nvPr/>
            </p:nvSpPr>
            <p:spPr>
              <a:xfrm>
                <a:off x="4652352" y="3544798"/>
                <a:ext cx="1772898" cy="658514"/>
              </a:xfrm>
              <a:prstGeom prst="rect">
                <a:avLst/>
              </a:prstGeom>
              <a:noFill/>
            </p:spPr>
            <p:txBody>
              <a:bodyPr wrap="square" rtlCol="0">
                <a:spAutoFit/>
              </a:bodyPr>
              <a:lstStyle/>
              <a:p>
                <a:pPr algn="ctr"/>
                <a:r>
                  <a:rPr lang="en-PH" sz="1800" dirty="0"/>
                  <a:t>Neighborhood state of </a:t>
                </a:r>
                <a14:m>
                  <m:oMath xmlns:m="http://schemas.openxmlformats.org/officeDocument/2006/math">
                    <m:sSub>
                      <m:sSubPr>
                        <m:ctrlPr>
                          <a:rPr lang="en-PH" sz="1800" b="0" i="1" smtClean="0">
                            <a:latin typeface="Cambria Math" panose="02040503050406030204" pitchFamily="18" charset="0"/>
                          </a:rPr>
                        </m:ctrlPr>
                      </m:sSubPr>
                      <m:e>
                        <m:r>
                          <a:rPr lang="en-PH" sz="1800" b="0" i="1" smtClean="0">
                            <a:latin typeface="Cambria Math" panose="02040503050406030204" pitchFamily="18" charset="0"/>
                          </a:rPr>
                          <m:t>𝐶</m:t>
                        </m:r>
                      </m:e>
                      <m:sub>
                        <m:r>
                          <a:rPr lang="en-PH" sz="1800" b="0" i="1" smtClean="0">
                            <a:latin typeface="Cambria Math" panose="02040503050406030204" pitchFamily="18" charset="0"/>
                          </a:rPr>
                          <m:t>2,2</m:t>
                        </m:r>
                      </m:sub>
                    </m:sSub>
                  </m:oMath>
                </a14:m>
                <a:endParaRPr lang="en-PH" dirty="0"/>
              </a:p>
            </p:txBody>
          </p:sp>
        </mc:Choice>
        <mc:Fallback>
          <p:sp>
            <p:nvSpPr>
              <p:cNvPr id="27" name="TextBox 26">
                <a:extLst>
                  <a:ext uri="{FF2B5EF4-FFF2-40B4-BE49-F238E27FC236}">
                    <a16:creationId xmlns:a16="http://schemas.microsoft.com/office/drawing/2014/main" id="{C08DF2B3-8675-C1FC-1803-54539C4F6B70}"/>
                  </a:ext>
                </a:extLst>
              </p:cNvPr>
              <p:cNvSpPr txBox="1">
                <a:spLocks noRot="1" noChangeAspect="1" noMove="1" noResize="1" noEditPoints="1" noAdjustHandles="1" noChangeArrowheads="1" noChangeShapeType="1" noTextEdit="1"/>
              </p:cNvSpPr>
              <p:nvPr/>
            </p:nvSpPr>
            <p:spPr>
              <a:xfrm>
                <a:off x="4652352" y="3544798"/>
                <a:ext cx="1772898" cy="658514"/>
              </a:xfrm>
              <a:prstGeom prst="rect">
                <a:avLst/>
              </a:prstGeom>
              <a:blipFill>
                <a:blip r:embed="rId8"/>
                <a:stretch>
                  <a:fillRect t="-3670" b="-12844"/>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57C07BE-317F-F20E-2FFE-942A5F0358BE}"/>
                  </a:ext>
                </a:extLst>
              </p:cNvPr>
              <p:cNvSpPr txBox="1"/>
              <p:nvPr/>
            </p:nvSpPr>
            <p:spPr>
              <a:xfrm>
                <a:off x="6910264" y="3544798"/>
                <a:ext cx="2374273" cy="646331"/>
              </a:xfrm>
              <a:prstGeom prst="rect">
                <a:avLst/>
              </a:prstGeom>
              <a:noFill/>
            </p:spPr>
            <p:txBody>
              <a:bodyPr wrap="square" rtlCol="0">
                <a:spAutoFit/>
              </a:bodyPr>
              <a:lstStyle/>
              <a:p>
                <a:pPr algn="ctr"/>
                <a:r>
                  <a:rPr lang="en-PH" dirty="0"/>
                  <a:t>Positional l</a:t>
                </a:r>
                <a:r>
                  <a:rPr lang="en-PH" sz="1800" dirty="0"/>
                  <a:t>earning coefficient matrix </a:t>
                </a:r>
                <a14:m>
                  <m:oMath xmlns:m="http://schemas.openxmlformats.org/officeDocument/2006/math">
                    <m:r>
                      <m:rPr>
                        <m:sty m:val="p"/>
                      </m:rPr>
                      <a:rPr lang="en-PH" sz="1800" b="0" i="0" smtClean="0">
                        <a:latin typeface="Cambria Math" panose="02040503050406030204" pitchFamily="18" charset="0"/>
                      </a:rPr>
                      <m:t>Ρ</m:t>
                    </m:r>
                  </m:oMath>
                </a14:m>
                <a:endParaRPr lang="en-PH" dirty="0"/>
              </a:p>
            </p:txBody>
          </p:sp>
        </mc:Choice>
        <mc:Fallback xmlns="">
          <p:sp>
            <p:nvSpPr>
              <p:cNvPr id="28" name="TextBox 27">
                <a:extLst>
                  <a:ext uri="{FF2B5EF4-FFF2-40B4-BE49-F238E27FC236}">
                    <a16:creationId xmlns:a16="http://schemas.microsoft.com/office/drawing/2014/main" id="{057C07BE-317F-F20E-2FFE-942A5F0358BE}"/>
                  </a:ext>
                </a:extLst>
              </p:cNvPr>
              <p:cNvSpPr txBox="1">
                <a:spLocks noRot="1" noChangeAspect="1" noMove="1" noResize="1" noEditPoints="1" noAdjustHandles="1" noChangeArrowheads="1" noChangeShapeType="1" noTextEdit="1"/>
              </p:cNvSpPr>
              <p:nvPr/>
            </p:nvSpPr>
            <p:spPr>
              <a:xfrm>
                <a:off x="6910264" y="3544798"/>
                <a:ext cx="2374273" cy="646331"/>
              </a:xfrm>
              <a:prstGeom prst="rect">
                <a:avLst/>
              </a:prstGeom>
              <a:blipFill>
                <a:blip r:embed="rId9"/>
                <a:stretch>
                  <a:fillRect t="-3738" b="-14019"/>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graphicFrame>
            <p:nvGraphicFramePr>
              <p:cNvPr id="3" name="Table 5">
                <a:extLst>
                  <a:ext uri="{FF2B5EF4-FFF2-40B4-BE49-F238E27FC236}">
                    <a16:creationId xmlns:a16="http://schemas.microsoft.com/office/drawing/2014/main" id="{EB7A9BC4-0C65-1DD7-7359-C7B158296592}"/>
                  </a:ext>
                </a:extLst>
              </p:cNvPr>
              <p:cNvGraphicFramePr>
                <a:graphicFrameLocks noGrp="1"/>
              </p:cNvGraphicFramePr>
              <p:nvPr>
                <p:extLst>
                  <p:ext uri="{D42A27DB-BD31-4B8C-83A1-F6EECF244321}">
                    <p14:modId xmlns:p14="http://schemas.microsoft.com/office/powerpoint/2010/main" val="3343178989"/>
                  </p:ext>
                </p:extLst>
              </p:nvPr>
            </p:nvGraphicFramePr>
            <p:xfrm>
              <a:off x="10324218" y="2508271"/>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lang="en-PH" sz="2000" b="0" i="1" smtClean="0">
                                        <a:solidFill>
                                          <a:schemeClr val="tx1"/>
                                        </a:solidFill>
                                        <a:latin typeface="Cambria Math" panose="02040503050406030204" pitchFamily="18" charset="0"/>
                                      </a:rPr>
                                    </m:ctrlPr>
                                  </m:sSubPr>
                                  <m:e>
                                    <m:r>
                                      <a:rPr lang="en-PH" sz="2000" b="0" i="1" smtClean="0">
                                        <a:solidFill>
                                          <a:schemeClr val="tx1"/>
                                        </a:solidFill>
                                        <a:latin typeface="Cambria Math" panose="02040503050406030204" pitchFamily="18" charset="0"/>
                                      </a:rPr>
                                      <m:t>𝜆</m:t>
                                    </m:r>
                                  </m:e>
                                  <m:sub>
                                    <m:r>
                                      <a:rPr lang="en-PH" sz="2000" b="0" i="1" smtClean="0">
                                        <a:solidFill>
                                          <a:schemeClr val="tx1"/>
                                        </a:solidFill>
                                        <a:latin typeface="Cambria Math" panose="02040503050406030204" pitchFamily="18" charset="0"/>
                                      </a:rPr>
                                      <m:t>2,2</m:t>
                                    </m:r>
                                  </m:sub>
                                </m:sSub>
                              </m:oMath>
                            </m:oMathPara>
                          </a14:m>
                          <a:endParaRPr lang="en-PH" sz="2000" dirty="0">
                            <a:solidFill>
                              <a:schemeClr val="tx1"/>
                            </a:solidFill>
                          </a:endParaRPr>
                        </a:p>
                      </a:txBody>
                      <a:tcPr marL="98105" marR="98105" marT="49052" marB="49052" anchor="ctr">
                        <a:solidFill>
                          <a:srgbClr val="DE8F05"/>
                        </a:solidFill>
                      </a:tcPr>
                    </a:tc>
                    <a:extLst>
                      <a:ext uri="{0D108BD9-81ED-4DB2-BD59-A6C34878D82A}">
                        <a16:rowId xmlns:a16="http://schemas.microsoft.com/office/drawing/2014/main" val="89817676"/>
                      </a:ext>
                    </a:extLst>
                  </a:tr>
                </a:tbl>
              </a:graphicData>
            </a:graphic>
          </p:graphicFrame>
        </mc:Choice>
        <mc:Fallback>
          <p:graphicFrame>
            <p:nvGraphicFramePr>
              <p:cNvPr id="3" name="Table 5">
                <a:extLst>
                  <a:ext uri="{FF2B5EF4-FFF2-40B4-BE49-F238E27FC236}">
                    <a16:creationId xmlns:a16="http://schemas.microsoft.com/office/drawing/2014/main" id="{EB7A9BC4-0C65-1DD7-7359-C7B158296592}"/>
                  </a:ext>
                </a:extLst>
              </p:cNvPr>
              <p:cNvGraphicFramePr>
                <a:graphicFrameLocks noGrp="1"/>
              </p:cNvGraphicFramePr>
              <p:nvPr>
                <p:extLst>
                  <p:ext uri="{D42A27DB-BD31-4B8C-83A1-F6EECF244321}">
                    <p14:modId xmlns:p14="http://schemas.microsoft.com/office/powerpoint/2010/main" val="3343178989"/>
                  </p:ext>
                </p:extLst>
              </p:nvPr>
            </p:nvGraphicFramePr>
            <p:xfrm>
              <a:off x="10324218" y="2508271"/>
              <a:ext cx="516000" cy="516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2302011564"/>
                        </a:ext>
                      </a:extLst>
                    </a:gridCol>
                  </a:tblGrid>
                  <a:tr h="516000">
                    <a:tc>
                      <a:txBody>
                        <a:bodyPr/>
                        <a:lstStyle/>
                        <a:p>
                          <a:endParaRPr lang="en-US"/>
                        </a:p>
                      </a:txBody>
                      <a:tcPr marL="98105" marR="98105" marT="49052" marB="49052" anchor="ctr">
                        <a:blipFill>
                          <a:blip r:embed="rId10"/>
                          <a:stretch>
                            <a:fillRect l="-1163" t="-1163" r="-2326" b="-2326"/>
                          </a:stretch>
                        </a:blipFill>
                      </a:tcPr>
                    </a:tc>
                    <a:extLst>
                      <a:ext uri="{0D108BD9-81ED-4DB2-BD59-A6C34878D82A}">
                        <a16:rowId xmlns:a16="http://schemas.microsoft.com/office/drawing/2014/main" val="89817676"/>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53FDCEF-FC14-E2EF-D94E-F40287B564B0}"/>
                  </a:ext>
                </a:extLst>
              </p:cNvPr>
              <p:cNvSpPr txBox="1"/>
              <p:nvPr/>
            </p:nvSpPr>
            <p:spPr>
              <a:xfrm>
                <a:off x="9012639" y="2458495"/>
                <a:ext cx="58321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4000" i="1" smtClean="0">
                          <a:latin typeface="Cambria Math" panose="02040503050406030204" pitchFamily="18" charset="0"/>
                          <a:ea typeface="Cambria Math" panose="02040503050406030204" pitchFamily="18" charset="0"/>
                        </a:rPr>
                        <m:t>⊙</m:t>
                      </m:r>
                    </m:oMath>
                  </m:oMathPara>
                </a14:m>
                <a:endParaRPr lang="en-PH" sz="4000" dirty="0"/>
              </a:p>
            </p:txBody>
          </p:sp>
        </mc:Choice>
        <mc:Fallback xmlns="">
          <p:sp>
            <p:nvSpPr>
              <p:cNvPr id="12" name="TextBox 11">
                <a:extLst>
                  <a:ext uri="{FF2B5EF4-FFF2-40B4-BE49-F238E27FC236}">
                    <a16:creationId xmlns:a16="http://schemas.microsoft.com/office/drawing/2014/main" id="{453FDCEF-FC14-E2EF-D94E-F40287B564B0}"/>
                  </a:ext>
                </a:extLst>
              </p:cNvPr>
              <p:cNvSpPr txBox="1">
                <a:spLocks noRot="1" noChangeAspect="1" noMove="1" noResize="1" noEditPoints="1" noAdjustHandles="1" noChangeArrowheads="1" noChangeShapeType="1" noTextEdit="1"/>
              </p:cNvSpPr>
              <p:nvPr/>
            </p:nvSpPr>
            <p:spPr>
              <a:xfrm>
                <a:off x="9012639" y="2458495"/>
                <a:ext cx="583212" cy="615553"/>
              </a:xfrm>
              <a:prstGeom prst="rect">
                <a:avLst/>
              </a:prstGeom>
              <a:blipFill>
                <a:blip r:embed="rId11"/>
                <a:stretch>
                  <a:fillRect/>
                </a:stretch>
              </a:blipFill>
            </p:spPr>
            <p:txBody>
              <a:bodyPr/>
              <a:lstStyle/>
              <a:p>
                <a:r>
                  <a:rPr lang="en-PH">
                    <a:noFill/>
                  </a:rPr>
                  <a:t> </a:t>
                </a:r>
              </a:p>
            </p:txBody>
          </p:sp>
        </mc:Fallback>
      </mc:AlternateContent>
      <p:sp>
        <p:nvSpPr>
          <p:cNvPr id="17" name="Right Brace 16">
            <a:extLst>
              <a:ext uri="{FF2B5EF4-FFF2-40B4-BE49-F238E27FC236}">
                <a16:creationId xmlns:a16="http://schemas.microsoft.com/office/drawing/2014/main" id="{F444037E-7642-7D22-3D92-2E802C769545}"/>
              </a:ext>
            </a:extLst>
          </p:cNvPr>
          <p:cNvSpPr/>
          <p:nvPr/>
        </p:nvSpPr>
        <p:spPr>
          <a:xfrm rot="5400000">
            <a:off x="7897347" y="1276489"/>
            <a:ext cx="400108" cy="666520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PH"/>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F802646-180E-95A2-DFE9-30225B54BDC3}"/>
                  </a:ext>
                </a:extLst>
              </p:cNvPr>
              <p:cNvSpPr txBox="1"/>
              <p:nvPr/>
            </p:nvSpPr>
            <p:spPr>
              <a:xfrm>
                <a:off x="9395082" y="3544798"/>
                <a:ext cx="2374273" cy="658514"/>
              </a:xfrm>
              <a:prstGeom prst="rect">
                <a:avLst/>
              </a:prstGeom>
              <a:noFill/>
            </p:spPr>
            <p:txBody>
              <a:bodyPr wrap="square" rtlCol="0">
                <a:spAutoFit/>
              </a:bodyPr>
              <a:lstStyle/>
              <a:p>
                <a:pPr algn="ctr"/>
                <a:r>
                  <a:rPr lang="en-PH" dirty="0"/>
                  <a:t>Learning rate</a:t>
                </a:r>
                <a:br>
                  <a:rPr lang="en-PH" dirty="0"/>
                </a:br>
                <a:r>
                  <a:rPr lang="en-PH" dirty="0"/>
                  <a:t>of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𝐶</m:t>
                        </m:r>
                      </m:e>
                      <m:sub>
                        <m:r>
                          <a:rPr lang="en-PH" b="0" i="1" smtClean="0">
                            <a:latin typeface="Cambria Math" panose="02040503050406030204" pitchFamily="18" charset="0"/>
                          </a:rPr>
                          <m:t>2,2</m:t>
                        </m:r>
                      </m:sub>
                    </m:sSub>
                  </m:oMath>
                </a14:m>
                <a:endParaRPr lang="en-PH" dirty="0"/>
              </a:p>
            </p:txBody>
          </p:sp>
        </mc:Choice>
        <mc:Fallback>
          <p:sp>
            <p:nvSpPr>
              <p:cNvPr id="18" name="TextBox 17">
                <a:extLst>
                  <a:ext uri="{FF2B5EF4-FFF2-40B4-BE49-F238E27FC236}">
                    <a16:creationId xmlns:a16="http://schemas.microsoft.com/office/drawing/2014/main" id="{BF802646-180E-95A2-DFE9-30225B54BDC3}"/>
                  </a:ext>
                </a:extLst>
              </p:cNvPr>
              <p:cNvSpPr txBox="1">
                <a:spLocks noRot="1" noChangeAspect="1" noMove="1" noResize="1" noEditPoints="1" noAdjustHandles="1" noChangeArrowheads="1" noChangeShapeType="1" noTextEdit="1"/>
              </p:cNvSpPr>
              <p:nvPr/>
            </p:nvSpPr>
            <p:spPr>
              <a:xfrm>
                <a:off x="9395082" y="3544798"/>
                <a:ext cx="2374273" cy="658514"/>
              </a:xfrm>
              <a:prstGeom prst="rect">
                <a:avLst/>
              </a:prstGeom>
              <a:blipFill>
                <a:blip r:embed="rId12"/>
                <a:stretch>
                  <a:fillRect t="-3670" b="-12844"/>
                </a:stretch>
              </a:blipFill>
            </p:spPr>
            <p:txBody>
              <a:bodyPr/>
              <a:lstStyle/>
              <a:p>
                <a:r>
                  <a:rPr lang="en-PH">
                    <a:noFill/>
                  </a:rPr>
                  <a:t> </a:t>
                </a:r>
              </a:p>
            </p:txBody>
          </p:sp>
        </mc:Fallback>
      </mc:AlternateContent>
    </p:spTree>
    <p:extLst>
      <p:ext uri="{BB962C8B-B14F-4D97-AF65-F5344CB8AC3E}">
        <p14:creationId xmlns:p14="http://schemas.microsoft.com/office/powerpoint/2010/main" val="406916816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B4BFE032-8C6B-45A7-578C-48CC4DC277C9}"/>
              </a:ext>
            </a:extLst>
          </p:cNvPr>
          <p:cNvSpPr/>
          <p:nvPr/>
        </p:nvSpPr>
        <p:spPr>
          <a:xfrm>
            <a:off x="5635346" y="1749876"/>
            <a:ext cx="6319013" cy="4516702"/>
          </a:xfrm>
          <a:prstGeom prst="roundRect">
            <a:avLst/>
          </a:prstGeom>
          <a:solidFill>
            <a:srgbClr val="CCD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Rounded Corners 13">
            <a:extLst>
              <a:ext uri="{FF2B5EF4-FFF2-40B4-BE49-F238E27FC236}">
                <a16:creationId xmlns:a16="http://schemas.microsoft.com/office/drawing/2014/main" id="{3B332447-9CFA-3A49-06BE-AFE70E735934}"/>
              </a:ext>
            </a:extLst>
          </p:cNvPr>
          <p:cNvSpPr/>
          <p:nvPr/>
        </p:nvSpPr>
        <p:spPr>
          <a:xfrm>
            <a:off x="433952" y="1739447"/>
            <a:ext cx="4912963" cy="4516702"/>
          </a:xfrm>
          <a:prstGeom prst="roundRect">
            <a:avLst/>
          </a:prstGeom>
          <a:solidFill>
            <a:srgbClr val="CCDF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E9F4A03A-07A4-35D0-5318-DDFCAA777A2E}"/>
              </a:ext>
            </a:extLst>
          </p:cNvPr>
          <p:cNvSpPr>
            <a:spLocks noGrp="1"/>
          </p:cNvSpPr>
          <p:nvPr>
            <p:ph type="title"/>
          </p:nvPr>
        </p:nvSpPr>
        <p:spPr/>
        <p:txBody>
          <a:bodyPr/>
          <a:lstStyle/>
          <a:p>
            <a:r>
              <a:rPr lang="en-PH" dirty="0"/>
              <a:t>Model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74F954-8D3E-5662-EA35-9D4965B3BBCE}"/>
                  </a:ext>
                </a:extLst>
              </p:cNvPr>
              <p:cNvSpPr>
                <a:spLocks noGrp="1"/>
              </p:cNvSpPr>
              <p:nvPr>
                <p:ph idx="1"/>
              </p:nvPr>
            </p:nvSpPr>
            <p:spPr>
              <a:xfrm>
                <a:off x="722383" y="1878931"/>
                <a:ext cx="5812735" cy="4443579"/>
              </a:xfrm>
            </p:spPr>
            <p:txBody>
              <a:bodyPr/>
              <a:lstStyle/>
              <a:p>
                <a:pPr marL="0" indent="0">
                  <a:buNone/>
                </a:pPr>
                <a:r>
                  <a:rPr lang="en-PH" u="sng" dirty="0"/>
                  <a:t>Isotropy for </a:t>
                </a:r>
                <a14:m>
                  <m:oMath xmlns:m="http://schemas.openxmlformats.org/officeDocument/2006/math">
                    <m:r>
                      <a:rPr lang="en-PH" b="0" i="1" u="sng" smtClean="0">
                        <a:latin typeface="Cambria Math" panose="02040503050406030204" pitchFamily="18" charset="0"/>
                      </a:rPr>
                      <m:t>𝜌</m:t>
                    </m:r>
                    <m:r>
                      <a:rPr lang="en-PH" b="0" i="1" u="sng" smtClean="0">
                        <a:latin typeface="Cambria Math" panose="02040503050406030204" pitchFamily="18" charset="0"/>
                      </a:rPr>
                      <m:t> </m:t>
                    </m:r>
                  </m:oMath>
                </a14:m>
                <a:r>
                  <a:rPr lang="en-PH" u="sng" dirty="0"/>
                  <a:t>values</a:t>
                </a:r>
              </a:p>
              <a:p>
                <a:endParaRPr lang="en-PH" dirty="0"/>
              </a:p>
            </p:txBody>
          </p:sp>
        </mc:Choice>
        <mc:Fallback xmlns="">
          <p:sp>
            <p:nvSpPr>
              <p:cNvPr id="3" name="Content Placeholder 2">
                <a:extLst>
                  <a:ext uri="{FF2B5EF4-FFF2-40B4-BE49-F238E27FC236}">
                    <a16:creationId xmlns:a16="http://schemas.microsoft.com/office/drawing/2014/main" id="{AE74F954-8D3E-5662-EA35-9D4965B3BBCE}"/>
                  </a:ext>
                </a:extLst>
              </p:cNvPr>
              <p:cNvSpPr>
                <a:spLocks noGrp="1" noRot="1" noChangeAspect="1" noMove="1" noResize="1" noEditPoints="1" noAdjustHandles="1" noChangeArrowheads="1" noChangeShapeType="1" noTextEdit="1"/>
              </p:cNvSpPr>
              <p:nvPr>
                <p:ph idx="1"/>
              </p:nvPr>
            </p:nvSpPr>
            <p:spPr>
              <a:xfrm>
                <a:off x="722383" y="1878931"/>
                <a:ext cx="5812735" cy="4443579"/>
              </a:xfrm>
              <a:blipFill>
                <a:blip r:embed="rId3"/>
                <a:stretch>
                  <a:fillRect l="-3253" t="-3155"/>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E9772830-E33D-8ED0-6FAA-FBF9DD8AEC37}"/>
              </a:ext>
            </a:extLst>
          </p:cNvPr>
          <p:cNvSpPr>
            <a:spLocks noGrp="1"/>
          </p:cNvSpPr>
          <p:nvPr>
            <p:ph type="sldNum" sz="quarter" idx="12"/>
          </p:nvPr>
        </p:nvSpPr>
        <p:spPr/>
        <p:txBody>
          <a:bodyPr/>
          <a:lstStyle/>
          <a:p>
            <a:fld id="{32177519-FDB5-46C8-A273-662D2447F0A4}" type="slidenum">
              <a:rPr lang="en-PH" smtClean="0"/>
              <a:t>17</a:t>
            </a:fld>
            <a:endParaRPr lang="en-PH"/>
          </a:p>
        </p:txBody>
      </p:sp>
      <p:sp>
        <p:nvSpPr>
          <p:cNvPr id="5" name="Footer Placeholder 4">
            <a:extLst>
              <a:ext uri="{FF2B5EF4-FFF2-40B4-BE49-F238E27FC236}">
                <a16:creationId xmlns:a16="http://schemas.microsoft.com/office/drawing/2014/main" id="{F3F22337-5CA8-59A9-B88D-D191AC910B7C}"/>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9E0F94E-D31D-921C-4CE5-6CECC89AD342}"/>
              </a:ext>
            </a:extLst>
          </p:cNvPr>
          <p:cNvSpPr>
            <a:spLocks noGrp="1"/>
          </p:cNvSpPr>
          <p:nvPr>
            <p:ph type="dt" sz="half" idx="2"/>
          </p:nvPr>
        </p:nvSpPr>
        <p:spPr/>
        <p:txBody>
          <a:bodyPr/>
          <a:lstStyle/>
          <a:p>
            <a:r>
              <a:rPr lang="en-US"/>
              <a:t>2024.12.12</a:t>
            </a:r>
            <a:endParaRPr lang="en-PH"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023A592-0A73-5580-8C38-6C60FFB15253}"/>
                  </a:ext>
                </a:extLst>
              </p:cNvPr>
              <p:cNvSpPr txBox="1">
                <a:spLocks/>
              </p:cNvSpPr>
              <p:nvPr/>
            </p:nvSpPr>
            <p:spPr>
              <a:xfrm>
                <a:off x="5888484" y="1887526"/>
                <a:ext cx="5812735" cy="4443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H" u="sng" dirty="0"/>
                  <a:t>Homogeneity of </a:t>
                </a:r>
                <a14:m>
                  <m:oMath xmlns:m="http://schemas.openxmlformats.org/officeDocument/2006/math">
                    <m:sSub>
                      <m:sSubPr>
                        <m:ctrlPr>
                          <a:rPr lang="en-PH" b="0" i="1" u="sng" smtClean="0">
                            <a:latin typeface="Cambria Math" panose="02040503050406030204" pitchFamily="18" charset="0"/>
                          </a:rPr>
                        </m:ctrlPr>
                      </m:sSubPr>
                      <m:e>
                        <m:r>
                          <a:rPr lang="en-PH" b="0" i="1" u="sng" smtClean="0">
                            <a:latin typeface="Cambria Math" panose="02040503050406030204" pitchFamily="18" charset="0"/>
                          </a:rPr>
                          <m:t>𝜆</m:t>
                        </m:r>
                      </m:e>
                      <m:sub>
                        <m:r>
                          <a:rPr lang="en-PH" b="0" i="1" u="sng" smtClean="0">
                            <a:latin typeface="Cambria Math" panose="02040503050406030204" pitchFamily="18" charset="0"/>
                          </a:rPr>
                          <m:t>0</m:t>
                        </m:r>
                      </m:sub>
                    </m:sSub>
                  </m:oMath>
                </a14:m>
                <a:r>
                  <a:rPr lang="en-PH" u="sng" dirty="0"/>
                  <a:t> values</a:t>
                </a:r>
              </a:p>
              <a:p>
                <a:pPr marL="0" indent="0">
                  <a:buFont typeface="Arial" panose="020B0604020202020204" pitchFamily="34" charset="0"/>
                  <a:buNone/>
                </a:pPr>
                <a:endParaRPr lang="en-PH"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𝑖𝑗</m:t>
                          </m:r>
                        </m:sub>
                      </m:sSub>
                      <m:r>
                        <a:rPr lang="en-PH" b="0" i="1" smtClean="0">
                          <a:latin typeface="Cambria Math" panose="02040503050406030204" pitchFamily="18" charset="0"/>
                        </a:rPr>
                        <m:t>=</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0</m:t>
                          </m:r>
                        </m:sub>
                      </m:sSub>
                    </m:oMath>
                  </m:oMathPara>
                </a14:m>
                <a:endParaRPr lang="en-PH" dirty="0"/>
              </a:p>
              <a:p>
                <a:pPr marL="0" indent="0">
                  <a:buFont typeface="Arial" panose="020B0604020202020204" pitchFamily="34" charset="0"/>
                  <a:buNone/>
                </a:pPr>
                <a:endParaRPr lang="en-PH" dirty="0"/>
              </a:p>
              <a:p>
                <a:pPr marL="0" indent="0">
                  <a:buFont typeface="Arial" panose="020B0604020202020204" pitchFamily="34" charset="0"/>
                  <a:buNone/>
                </a:pPr>
                <a:r>
                  <a:rPr lang="en-PH" dirty="0"/>
                  <a:t>For all values of </a:t>
                </a:r>
                <a14:m>
                  <m:oMath xmlns:m="http://schemas.openxmlformats.org/officeDocument/2006/math">
                    <m:r>
                      <a:rPr lang="en-PH" b="0" i="1" smtClean="0">
                        <a:latin typeface="Cambria Math" panose="02040503050406030204" pitchFamily="18" charset="0"/>
                      </a:rPr>
                      <m:t>𝑖</m:t>
                    </m:r>
                  </m:oMath>
                </a14:m>
                <a:r>
                  <a:rPr lang="en-PH" dirty="0"/>
                  <a:t> and </a:t>
                </a:r>
                <a14:m>
                  <m:oMath xmlns:m="http://schemas.openxmlformats.org/officeDocument/2006/math">
                    <m:r>
                      <a:rPr lang="en-PH" b="0" i="1" smtClean="0">
                        <a:latin typeface="Cambria Math" panose="02040503050406030204" pitchFamily="18" charset="0"/>
                      </a:rPr>
                      <m:t>𝑗</m:t>
                    </m:r>
                  </m:oMath>
                </a14:m>
                <a:endParaRPr lang="en-PH" dirty="0"/>
              </a:p>
            </p:txBody>
          </p:sp>
        </mc:Choice>
        <mc:Fallback xmlns="">
          <p:sp>
            <p:nvSpPr>
              <p:cNvPr id="7" name="Content Placeholder 2">
                <a:extLst>
                  <a:ext uri="{FF2B5EF4-FFF2-40B4-BE49-F238E27FC236}">
                    <a16:creationId xmlns:a16="http://schemas.microsoft.com/office/drawing/2014/main" id="{4023A592-0A73-5580-8C38-6C60FFB15253}"/>
                  </a:ext>
                </a:extLst>
              </p:cNvPr>
              <p:cNvSpPr txBox="1">
                <a:spLocks noRot="1" noChangeAspect="1" noMove="1" noResize="1" noEditPoints="1" noAdjustHandles="1" noChangeArrowheads="1" noChangeShapeType="1" noTextEdit="1"/>
              </p:cNvSpPr>
              <p:nvPr/>
            </p:nvSpPr>
            <p:spPr>
              <a:xfrm>
                <a:off x="5888484" y="1887526"/>
                <a:ext cx="5812735" cy="4443579"/>
              </a:xfrm>
              <a:prstGeom prst="rect">
                <a:avLst/>
              </a:prstGeom>
              <a:blipFill>
                <a:blip r:embed="rId4"/>
                <a:stretch>
                  <a:fillRect l="-3253" t="-3292"/>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CBC35B9E-8E4A-1F8D-7C7E-26AC2C23B28D}"/>
                  </a:ext>
                </a:extLst>
              </p:cNvPr>
              <p:cNvGraphicFramePr>
                <a:graphicFrameLocks noGrp="1"/>
              </p:cNvGraphicFramePr>
              <p:nvPr>
                <p:extLst>
                  <p:ext uri="{D42A27DB-BD31-4B8C-83A1-F6EECF244321}">
                    <p14:modId xmlns:p14="http://schemas.microsoft.com/office/powerpoint/2010/main" val="4183263669"/>
                  </p:ext>
                </p:extLst>
              </p:nvPr>
            </p:nvGraphicFramePr>
            <p:xfrm>
              <a:off x="588579" y="2607919"/>
              <a:ext cx="1980000" cy="1980000"/>
            </p:xfrm>
            <a:graphic>
              <a:graphicData uri="http://schemas.openxmlformats.org/drawingml/2006/table">
                <a:tbl>
                  <a:tblPr firstRow="1" bandRow="1">
                    <a:tableStyleId>{5940675A-B579-460E-94D1-54222C63F5DA}</a:tableStyleId>
                  </a:tblPr>
                  <a:tblGrid>
                    <a:gridCol w="660000">
                      <a:extLst>
                        <a:ext uri="{9D8B030D-6E8A-4147-A177-3AD203B41FA5}">
                          <a16:colId xmlns:a16="http://schemas.microsoft.com/office/drawing/2014/main" val="577739274"/>
                        </a:ext>
                      </a:extLst>
                    </a:gridCol>
                    <a:gridCol w="660000">
                      <a:extLst>
                        <a:ext uri="{9D8B030D-6E8A-4147-A177-3AD203B41FA5}">
                          <a16:colId xmlns:a16="http://schemas.microsoft.com/office/drawing/2014/main" val="1701198016"/>
                        </a:ext>
                      </a:extLst>
                    </a:gridCol>
                    <a:gridCol w="660000">
                      <a:extLst>
                        <a:ext uri="{9D8B030D-6E8A-4147-A177-3AD203B41FA5}">
                          <a16:colId xmlns:a16="http://schemas.microsoft.com/office/drawing/2014/main" val="1345633916"/>
                        </a:ext>
                      </a:extLst>
                    </a:gridCol>
                  </a:tblGrid>
                  <a:tr h="660000">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−1,−1</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0,−1</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1,−1</m:t>
                                    </m:r>
                                  </m:sub>
                                </m:sSub>
                              </m:oMath>
                            </m:oMathPara>
                          </a14:m>
                          <a:endParaRPr lang="en-PH" sz="1800" dirty="0">
                            <a:solidFill>
                              <a:schemeClr val="tx1"/>
                            </a:solidFill>
                          </a:endParaRPr>
                        </a:p>
                      </a:txBody>
                      <a:tcPr marL="98105" marR="98105" marT="49052" marB="49052" anchor="ctr"/>
                    </a:tc>
                    <a:extLst>
                      <a:ext uri="{0D108BD9-81ED-4DB2-BD59-A6C34878D82A}">
                        <a16:rowId xmlns:a16="http://schemas.microsoft.com/office/drawing/2014/main" val="700740368"/>
                      </a:ext>
                    </a:extLst>
                  </a:tr>
                  <a:tr h="660000">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−1,0</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0,0</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1,0</m:t>
                                    </m:r>
                                  </m:sub>
                                </m:sSub>
                              </m:oMath>
                            </m:oMathPara>
                          </a14:m>
                          <a:endParaRPr lang="en-PH" sz="1800" dirty="0">
                            <a:solidFill>
                              <a:schemeClr val="tx1"/>
                            </a:solidFill>
                          </a:endParaRPr>
                        </a:p>
                      </a:txBody>
                      <a:tcPr marL="98105" marR="98105" marT="49052" marB="49052" anchor="ctr"/>
                    </a:tc>
                    <a:extLst>
                      <a:ext uri="{0D108BD9-81ED-4DB2-BD59-A6C34878D82A}">
                        <a16:rowId xmlns:a16="http://schemas.microsoft.com/office/drawing/2014/main" val="3926511510"/>
                      </a:ext>
                    </a:extLst>
                  </a:tr>
                  <a:tr h="660000">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−1,1</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0,1</m:t>
                                    </m:r>
                                  </m:sub>
                                </m:sSub>
                              </m:oMath>
                            </m:oMathPara>
                          </a14:m>
                          <a:endParaRPr lang="en-PH" sz="18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𝜌</m:t>
                                    </m:r>
                                  </m:e>
                                  <m:sub>
                                    <m:r>
                                      <a:rPr lang="en-PH" sz="1800" b="0" i="1" smtClean="0">
                                        <a:solidFill>
                                          <a:schemeClr val="tx1"/>
                                        </a:solidFill>
                                        <a:latin typeface="Cambria Math" panose="02040503050406030204" pitchFamily="18" charset="0"/>
                                      </a:rPr>
                                      <m:t>1,1</m:t>
                                    </m:r>
                                  </m:sub>
                                </m:sSub>
                              </m:oMath>
                            </m:oMathPara>
                          </a14:m>
                          <a:endParaRPr lang="en-PH" sz="1800" dirty="0">
                            <a:solidFill>
                              <a:schemeClr val="tx1"/>
                            </a:solidFill>
                          </a:endParaRPr>
                        </a:p>
                      </a:txBody>
                      <a:tcPr marL="98105" marR="98105" marT="49052" marB="49052" anchor="ctr"/>
                    </a:tc>
                    <a:extLst>
                      <a:ext uri="{0D108BD9-81ED-4DB2-BD59-A6C34878D82A}">
                        <a16:rowId xmlns:a16="http://schemas.microsoft.com/office/drawing/2014/main" val="913025640"/>
                      </a:ext>
                    </a:extLst>
                  </a:tr>
                </a:tbl>
              </a:graphicData>
            </a:graphic>
          </p:graphicFrame>
        </mc:Choice>
        <mc:Fallback>
          <p:graphicFrame>
            <p:nvGraphicFramePr>
              <p:cNvPr id="8" name="Table 7">
                <a:extLst>
                  <a:ext uri="{FF2B5EF4-FFF2-40B4-BE49-F238E27FC236}">
                    <a16:creationId xmlns:a16="http://schemas.microsoft.com/office/drawing/2014/main" id="{CBC35B9E-8E4A-1F8D-7C7E-26AC2C23B28D}"/>
                  </a:ext>
                </a:extLst>
              </p:cNvPr>
              <p:cNvGraphicFramePr>
                <a:graphicFrameLocks noGrp="1"/>
              </p:cNvGraphicFramePr>
              <p:nvPr>
                <p:extLst>
                  <p:ext uri="{D42A27DB-BD31-4B8C-83A1-F6EECF244321}">
                    <p14:modId xmlns:p14="http://schemas.microsoft.com/office/powerpoint/2010/main" val="4183263669"/>
                  </p:ext>
                </p:extLst>
              </p:nvPr>
            </p:nvGraphicFramePr>
            <p:xfrm>
              <a:off x="588579" y="2607919"/>
              <a:ext cx="1980000" cy="1980000"/>
            </p:xfrm>
            <a:graphic>
              <a:graphicData uri="http://schemas.openxmlformats.org/drawingml/2006/table">
                <a:tbl>
                  <a:tblPr firstRow="1" bandRow="1">
                    <a:tableStyleId>{5940675A-B579-460E-94D1-54222C63F5DA}</a:tableStyleId>
                  </a:tblPr>
                  <a:tblGrid>
                    <a:gridCol w="660000">
                      <a:extLst>
                        <a:ext uri="{9D8B030D-6E8A-4147-A177-3AD203B41FA5}">
                          <a16:colId xmlns:a16="http://schemas.microsoft.com/office/drawing/2014/main" val="577739274"/>
                        </a:ext>
                      </a:extLst>
                    </a:gridCol>
                    <a:gridCol w="660000">
                      <a:extLst>
                        <a:ext uri="{9D8B030D-6E8A-4147-A177-3AD203B41FA5}">
                          <a16:colId xmlns:a16="http://schemas.microsoft.com/office/drawing/2014/main" val="1701198016"/>
                        </a:ext>
                      </a:extLst>
                    </a:gridCol>
                    <a:gridCol w="660000">
                      <a:extLst>
                        <a:ext uri="{9D8B030D-6E8A-4147-A177-3AD203B41FA5}">
                          <a16:colId xmlns:a16="http://schemas.microsoft.com/office/drawing/2014/main" val="1345633916"/>
                        </a:ext>
                      </a:extLst>
                    </a:gridCol>
                  </a:tblGrid>
                  <a:tr h="660000">
                    <a:tc>
                      <a:txBody>
                        <a:bodyPr/>
                        <a:lstStyle/>
                        <a:p>
                          <a:endParaRPr lang="en-US"/>
                        </a:p>
                      </a:txBody>
                      <a:tcPr marL="98105" marR="98105" marT="49052" marB="49052" anchor="ctr">
                        <a:blipFill>
                          <a:blip r:embed="rId5"/>
                          <a:stretch>
                            <a:fillRect l="-917" t="-917" r="-200917" b="-200917"/>
                          </a:stretch>
                        </a:blipFill>
                      </a:tcPr>
                    </a:tc>
                    <a:tc>
                      <a:txBody>
                        <a:bodyPr/>
                        <a:lstStyle/>
                        <a:p>
                          <a:endParaRPr lang="en-US"/>
                        </a:p>
                      </a:txBody>
                      <a:tcPr marL="98105" marR="98105" marT="49052" marB="49052" anchor="ctr">
                        <a:blipFill>
                          <a:blip r:embed="rId5"/>
                          <a:stretch>
                            <a:fillRect l="-101852" t="-917" r="-102778" b="-200917"/>
                          </a:stretch>
                        </a:blipFill>
                      </a:tcPr>
                    </a:tc>
                    <a:tc>
                      <a:txBody>
                        <a:bodyPr/>
                        <a:lstStyle/>
                        <a:p>
                          <a:endParaRPr lang="en-US"/>
                        </a:p>
                      </a:txBody>
                      <a:tcPr marL="98105" marR="98105" marT="49052" marB="49052" anchor="ctr">
                        <a:blipFill>
                          <a:blip r:embed="rId5"/>
                          <a:stretch>
                            <a:fillRect l="-200000" t="-917" r="-1835" b="-200917"/>
                          </a:stretch>
                        </a:blipFill>
                      </a:tcPr>
                    </a:tc>
                    <a:extLst>
                      <a:ext uri="{0D108BD9-81ED-4DB2-BD59-A6C34878D82A}">
                        <a16:rowId xmlns:a16="http://schemas.microsoft.com/office/drawing/2014/main" val="700740368"/>
                      </a:ext>
                    </a:extLst>
                  </a:tr>
                  <a:tr h="660000">
                    <a:tc>
                      <a:txBody>
                        <a:bodyPr/>
                        <a:lstStyle/>
                        <a:p>
                          <a:endParaRPr lang="en-US"/>
                        </a:p>
                      </a:txBody>
                      <a:tcPr marL="98105" marR="98105" marT="49052" marB="49052" anchor="ctr">
                        <a:blipFill>
                          <a:blip r:embed="rId5"/>
                          <a:stretch>
                            <a:fillRect l="-917" t="-101852" r="-200917" b="-102778"/>
                          </a:stretch>
                        </a:blipFill>
                      </a:tcPr>
                    </a:tc>
                    <a:tc>
                      <a:txBody>
                        <a:bodyPr/>
                        <a:lstStyle/>
                        <a:p>
                          <a:endParaRPr lang="en-US"/>
                        </a:p>
                      </a:txBody>
                      <a:tcPr marL="98105" marR="98105" marT="49052" marB="49052" anchor="ctr">
                        <a:blipFill>
                          <a:blip r:embed="rId5"/>
                          <a:stretch>
                            <a:fillRect l="-101852" t="-101852" r="-102778" b="-102778"/>
                          </a:stretch>
                        </a:blipFill>
                      </a:tcPr>
                    </a:tc>
                    <a:tc>
                      <a:txBody>
                        <a:bodyPr/>
                        <a:lstStyle/>
                        <a:p>
                          <a:endParaRPr lang="en-US"/>
                        </a:p>
                      </a:txBody>
                      <a:tcPr marL="98105" marR="98105" marT="49052" marB="49052" anchor="ctr">
                        <a:blipFill>
                          <a:blip r:embed="rId5"/>
                          <a:stretch>
                            <a:fillRect l="-200000" t="-101852" r="-1835" b="-102778"/>
                          </a:stretch>
                        </a:blipFill>
                      </a:tcPr>
                    </a:tc>
                    <a:extLst>
                      <a:ext uri="{0D108BD9-81ED-4DB2-BD59-A6C34878D82A}">
                        <a16:rowId xmlns:a16="http://schemas.microsoft.com/office/drawing/2014/main" val="3926511510"/>
                      </a:ext>
                    </a:extLst>
                  </a:tr>
                  <a:tr h="660000">
                    <a:tc>
                      <a:txBody>
                        <a:bodyPr/>
                        <a:lstStyle/>
                        <a:p>
                          <a:endParaRPr lang="en-US"/>
                        </a:p>
                      </a:txBody>
                      <a:tcPr marL="98105" marR="98105" marT="49052" marB="49052" anchor="ctr">
                        <a:blipFill>
                          <a:blip r:embed="rId5"/>
                          <a:stretch>
                            <a:fillRect l="-917" t="-200000" r="-200917" b="-1835"/>
                          </a:stretch>
                        </a:blipFill>
                      </a:tcPr>
                    </a:tc>
                    <a:tc>
                      <a:txBody>
                        <a:bodyPr/>
                        <a:lstStyle/>
                        <a:p>
                          <a:endParaRPr lang="en-US"/>
                        </a:p>
                      </a:txBody>
                      <a:tcPr marL="98105" marR="98105" marT="49052" marB="49052" anchor="ctr">
                        <a:blipFill>
                          <a:blip r:embed="rId5"/>
                          <a:stretch>
                            <a:fillRect l="-101852" t="-200000" r="-102778" b="-1835"/>
                          </a:stretch>
                        </a:blipFill>
                      </a:tcPr>
                    </a:tc>
                    <a:tc>
                      <a:txBody>
                        <a:bodyPr/>
                        <a:lstStyle/>
                        <a:p>
                          <a:endParaRPr lang="en-US"/>
                        </a:p>
                      </a:txBody>
                      <a:tcPr marL="98105" marR="98105" marT="49052" marB="49052" anchor="ctr">
                        <a:blipFill>
                          <a:blip r:embed="rId5"/>
                          <a:stretch>
                            <a:fillRect l="-200000" t="-200000" r="-1835" b="-1835"/>
                          </a:stretch>
                        </a:blipFill>
                      </a:tcPr>
                    </a:tc>
                    <a:extLst>
                      <a:ext uri="{0D108BD9-81ED-4DB2-BD59-A6C34878D82A}">
                        <a16:rowId xmlns:a16="http://schemas.microsoft.com/office/drawing/2014/main" val="91302564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82EB0E4-E6A6-201E-4991-C0283D740BEF}"/>
                  </a:ext>
                </a:extLst>
              </p:cNvPr>
              <p:cNvGraphicFramePr>
                <a:graphicFrameLocks noGrp="1"/>
              </p:cNvGraphicFramePr>
              <p:nvPr>
                <p:extLst>
                  <p:ext uri="{D42A27DB-BD31-4B8C-83A1-F6EECF244321}">
                    <p14:modId xmlns:p14="http://schemas.microsoft.com/office/powerpoint/2010/main" val="4097576771"/>
                  </p:ext>
                </p:extLst>
              </p:nvPr>
            </p:nvGraphicFramePr>
            <p:xfrm>
              <a:off x="3045091" y="4471313"/>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577739274"/>
                        </a:ext>
                      </a:extLst>
                    </a:gridCol>
                    <a:gridCol w="516000">
                      <a:extLst>
                        <a:ext uri="{9D8B030D-6E8A-4147-A177-3AD203B41FA5}">
                          <a16:colId xmlns:a16="http://schemas.microsoft.com/office/drawing/2014/main" val="1701198016"/>
                        </a:ext>
                      </a:extLst>
                    </a:gridCol>
                    <a:gridCol w="516000">
                      <a:extLst>
                        <a:ext uri="{9D8B030D-6E8A-4147-A177-3AD203B41FA5}">
                          <a16:colId xmlns:a16="http://schemas.microsoft.com/office/drawing/2014/main" val="1345633916"/>
                        </a:ext>
                      </a:extLst>
                    </a:gridCol>
                  </a:tblGrid>
                  <a:tr h="516000">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700740368"/>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3926511510"/>
                      </a:ext>
                    </a:extLst>
                  </a:tr>
                  <a:tr h="516000">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tc>
                      <a:txBody>
                        <a:bodyPr/>
                        <a:lstStyle/>
                        <a:p>
                          <a:pPr algn="ctr"/>
                          <a14:m>
                            <m:oMathPara xmlns:m="http://schemas.openxmlformats.org/officeDocument/2006/math">
                              <m:oMathParaPr>
                                <m:jc m:val="centerGroup"/>
                              </m:oMathParaPr>
                              <m:oMath xmlns:m="http://schemas.openxmlformats.org/officeDocument/2006/math">
                                <m:sSub>
                                  <m:sSubPr>
                                    <m:ctrlP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PH"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lang="en-PH" sz="2000" dirty="0">
                            <a:solidFill>
                              <a:schemeClr val="tx1"/>
                            </a:solidFill>
                          </a:endParaRPr>
                        </a:p>
                      </a:txBody>
                      <a:tcPr marL="98105" marR="98105" marT="49052" marB="49052" anchor="ctr"/>
                    </a:tc>
                    <a:extLst>
                      <a:ext uri="{0D108BD9-81ED-4DB2-BD59-A6C34878D82A}">
                        <a16:rowId xmlns:a16="http://schemas.microsoft.com/office/drawing/2014/main" val="913025640"/>
                      </a:ext>
                    </a:extLst>
                  </a:tr>
                </a:tbl>
              </a:graphicData>
            </a:graphic>
          </p:graphicFrame>
        </mc:Choice>
        <mc:Fallback xmlns="">
          <p:graphicFrame>
            <p:nvGraphicFramePr>
              <p:cNvPr id="9" name="Table 8">
                <a:extLst>
                  <a:ext uri="{FF2B5EF4-FFF2-40B4-BE49-F238E27FC236}">
                    <a16:creationId xmlns:a16="http://schemas.microsoft.com/office/drawing/2014/main" id="{782EB0E4-E6A6-201E-4991-C0283D740BEF}"/>
                  </a:ext>
                </a:extLst>
              </p:cNvPr>
              <p:cNvGraphicFramePr>
                <a:graphicFrameLocks noGrp="1"/>
              </p:cNvGraphicFramePr>
              <p:nvPr>
                <p:extLst>
                  <p:ext uri="{D42A27DB-BD31-4B8C-83A1-F6EECF244321}">
                    <p14:modId xmlns:p14="http://schemas.microsoft.com/office/powerpoint/2010/main" val="4097576771"/>
                  </p:ext>
                </p:extLst>
              </p:nvPr>
            </p:nvGraphicFramePr>
            <p:xfrm>
              <a:off x="3045091" y="4471313"/>
              <a:ext cx="1548000" cy="1548000"/>
            </p:xfrm>
            <a:graphic>
              <a:graphicData uri="http://schemas.openxmlformats.org/drawingml/2006/table">
                <a:tbl>
                  <a:tblPr firstRow="1" bandRow="1">
                    <a:tableStyleId>{5940675A-B579-460E-94D1-54222C63F5DA}</a:tableStyleId>
                  </a:tblPr>
                  <a:tblGrid>
                    <a:gridCol w="516000">
                      <a:extLst>
                        <a:ext uri="{9D8B030D-6E8A-4147-A177-3AD203B41FA5}">
                          <a16:colId xmlns:a16="http://schemas.microsoft.com/office/drawing/2014/main" val="577739274"/>
                        </a:ext>
                      </a:extLst>
                    </a:gridCol>
                    <a:gridCol w="516000">
                      <a:extLst>
                        <a:ext uri="{9D8B030D-6E8A-4147-A177-3AD203B41FA5}">
                          <a16:colId xmlns:a16="http://schemas.microsoft.com/office/drawing/2014/main" val="1701198016"/>
                        </a:ext>
                      </a:extLst>
                    </a:gridCol>
                    <a:gridCol w="516000">
                      <a:extLst>
                        <a:ext uri="{9D8B030D-6E8A-4147-A177-3AD203B41FA5}">
                          <a16:colId xmlns:a16="http://schemas.microsoft.com/office/drawing/2014/main" val="1345633916"/>
                        </a:ext>
                      </a:extLst>
                    </a:gridCol>
                  </a:tblGrid>
                  <a:tr h="516000">
                    <a:tc>
                      <a:txBody>
                        <a:bodyPr/>
                        <a:lstStyle/>
                        <a:p>
                          <a:endParaRPr lang="en-US"/>
                        </a:p>
                      </a:txBody>
                      <a:tcPr marL="98105" marR="98105" marT="49052" marB="49052" anchor="ctr">
                        <a:blipFill>
                          <a:blip r:embed="rId6"/>
                          <a:stretch>
                            <a:fillRect l="-1176" t="-1176" r="-202353" b="-202353"/>
                          </a:stretch>
                        </a:blipFill>
                      </a:tcPr>
                    </a:tc>
                    <a:tc>
                      <a:txBody>
                        <a:bodyPr/>
                        <a:lstStyle/>
                        <a:p>
                          <a:endParaRPr lang="en-US"/>
                        </a:p>
                      </a:txBody>
                      <a:tcPr marL="98105" marR="98105" marT="49052" marB="49052" anchor="ctr">
                        <a:blipFill>
                          <a:blip r:embed="rId6"/>
                          <a:stretch>
                            <a:fillRect l="-101176" t="-1176" r="-102353" b="-202353"/>
                          </a:stretch>
                        </a:blipFill>
                      </a:tcPr>
                    </a:tc>
                    <a:tc>
                      <a:txBody>
                        <a:bodyPr/>
                        <a:lstStyle/>
                        <a:p>
                          <a:endParaRPr lang="en-US"/>
                        </a:p>
                      </a:txBody>
                      <a:tcPr marL="98105" marR="98105" marT="49052" marB="49052" anchor="ctr">
                        <a:blipFill>
                          <a:blip r:embed="rId6"/>
                          <a:stretch>
                            <a:fillRect l="-201176" t="-1176" r="-2353" b="-202353"/>
                          </a:stretch>
                        </a:blipFill>
                      </a:tcPr>
                    </a:tc>
                    <a:extLst>
                      <a:ext uri="{0D108BD9-81ED-4DB2-BD59-A6C34878D82A}">
                        <a16:rowId xmlns:a16="http://schemas.microsoft.com/office/drawing/2014/main" val="700740368"/>
                      </a:ext>
                    </a:extLst>
                  </a:tr>
                  <a:tr h="516000">
                    <a:tc>
                      <a:txBody>
                        <a:bodyPr/>
                        <a:lstStyle/>
                        <a:p>
                          <a:endParaRPr lang="en-US"/>
                        </a:p>
                      </a:txBody>
                      <a:tcPr marL="98105" marR="98105" marT="49052" marB="49052" anchor="ctr">
                        <a:blipFill>
                          <a:blip r:embed="rId6"/>
                          <a:stretch>
                            <a:fillRect l="-1176" t="-101176" r="-202353" b="-102353"/>
                          </a:stretch>
                        </a:blipFill>
                      </a:tcPr>
                    </a:tc>
                    <a:tc>
                      <a:txBody>
                        <a:bodyPr/>
                        <a:lstStyle/>
                        <a:p>
                          <a:endParaRPr lang="en-US"/>
                        </a:p>
                      </a:txBody>
                      <a:tcPr marL="98105" marR="98105" marT="49052" marB="49052" anchor="ctr">
                        <a:blipFill>
                          <a:blip r:embed="rId6"/>
                          <a:stretch>
                            <a:fillRect l="-101176" t="-101176" r="-102353" b="-102353"/>
                          </a:stretch>
                        </a:blipFill>
                      </a:tcPr>
                    </a:tc>
                    <a:tc>
                      <a:txBody>
                        <a:bodyPr/>
                        <a:lstStyle/>
                        <a:p>
                          <a:endParaRPr lang="en-US"/>
                        </a:p>
                      </a:txBody>
                      <a:tcPr marL="98105" marR="98105" marT="49052" marB="49052" anchor="ctr">
                        <a:blipFill>
                          <a:blip r:embed="rId6"/>
                          <a:stretch>
                            <a:fillRect l="-201176" t="-101176" r="-2353" b="-102353"/>
                          </a:stretch>
                        </a:blipFill>
                      </a:tcPr>
                    </a:tc>
                    <a:extLst>
                      <a:ext uri="{0D108BD9-81ED-4DB2-BD59-A6C34878D82A}">
                        <a16:rowId xmlns:a16="http://schemas.microsoft.com/office/drawing/2014/main" val="3926511510"/>
                      </a:ext>
                    </a:extLst>
                  </a:tr>
                  <a:tr h="516000">
                    <a:tc>
                      <a:txBody>
                        <a:bodyPr/>
                        <a:lstStyle/>
                        <a:p>
                          <a:endParaRPr lang="en-US"/>
                        </a:p>
                      </a:txBody>
                      <a:tcPr marL="98105" marR="98105" marT="49052" marB="49052" anchor="ctr">
                        <a:blipFill>
                          <a:blip r:embed="rId6"/>
                          <a:stretch>
                            <a:fillRect l="-1176" t="-201176" r="-202353" b="-2353"/>
                          </a:stretch>
                        </a:blipFill>
                      </a:tcPr>
                    </a:tc>
                    <a:tc>
                      <a:txBody>
                        <a:bodyPr/>
                        <a:lstStyle/>
                        <a:p>
                          <a:endParaRPr lang="en-US"/>
                        </a:p>
                      </a:txBody>
                      <a:tcPr marL="98105" marR="98105" marT="49052" marB="49052" anchor="ctr">
                        <a:blipFill>
                          <a:blip r:embed="rId6"/>
                          <a:stretch>
                            <a:fillRect l="-101176" t="-201176" r="-102353" b="-2353"/>
                          </a:stretch>
                        </a:blipFill>
                      </a:tcPr>
                    </a:tc>
                    <a:tc>
                      <a:txBody>
                        <a:bodyPr/>
                        <a:lstStyle/>
                        <a:p>
                          <a:endParaRPr lang="en-US"/>
                        </a:p>
                      </a:txBody>
                      <a:tcPr marL="98105" marR="98105" marT="49052" marB="49052" anchor="ctr">
                        <a:blipFill>
                          <a:blip r:embed="rId6"/>
                          <a:stretch>
                            <a:fillRect l="-201176" t="-201176" r="-2353" b="-2353"/>
                          </a:stretch>
                        </a:blipFill>
                      </a:tcPr>
                    </a:tc>
                    <a:extLst>
                      <a:ext uri="{0D108BD9-81ED-4DB2-BD59-A6C34878D82A}">
                        <a16:rowId xmlns:a16="http://schemas.microsoft.com/office/drawing/2014/main" val="913025640"/>
                      </a:ext>
                    </a:extLst>
                  </a:tr>
                </a:tbl>
              </a:graphicData>
            </a:graphic>
          </p:graphicFrame>
        </mc:Fallback>
      </mc:AlternateContent>
      <p:cxnSp>
        <p:nvCxnSpPr>
          <p:cNvPr id="11" name="Connector: Elbow 10">
            <a:extLst>
              <a:ext uri="{FF2B5EF4-FFF2-40B4-BE49-F238E27FC236}">
                <a16:creationId xmlns:a16="http://schemas.microsoft.com/office/drawing/2014/main" id="{DD5DFAED-727D-9408-57F9-AB39335AB93A}"/>
              </a:ext>
            </a:extLst>
          </p:cNvPr>
          <p:cNvCxnSpPr>
            <a:cxnSpLocks/>
          </p:cNvCxnSpPr>
          <p:nvPr/>
        </p:nvCxnSpPr>
        <p:spPr>
          <a:xfrm>
            <a:off x="2677435" y="3320250"/>
            <a:ext cx="1099523" cy="987327"/>
          </a:xfrm>
          <a:prstGeom prst="bentConnector3">
            <a:avLst>
              <a:gd name="adj1" fmla="val 100495"/>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443257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8C5E-6081-A258-C5C2-D31CD536BA4B}"/>
              </a:ext>
            </a:extLst>
          </p:cNvPr>
          <p:cNvSpPr>
            <a:spLocks noGrp="1"/>
          </p:cNvSpPr>
          <p:nvPr>
            <p:ph type="title"/>
          </p:nvPr>
        </p:nvSpPr>
        <p:spPr/>
        <p:txBody>
          <a:bodyPr/>
          <a:lstStyle/>
          <a:p>
            <a:r>
              <a:rPr lang="en-PH" dirty="0"/>
              <a:t>Sample progression of states</a:t>
            </a:r>
          </a:p>
        </p:txBody>
      </p:sp>
      <p:sp>
        <p:nvSpPr>
          <p:cNvPr id="4" name="Slide Number Placeholder 3">
            <a:extLst>
              <a:ext uri="{FF2B5EF4-FFF2-40B4-BE49-F238E27FC236}">
                <a16:creationId xmlns:a16="http://schemas.microsoft.com/office/drawing/2014/main" id="{324CDDAE-2EB6-D18C-E2C4-9769088D8729}"/>
              </a:ext>
            </a:extLst>
          </p:cNvPr>
          <p:cNvSpPr>
            <a:spLocks noGrp="1"/>
          </p:cNvSpPr>
          <p:nvPr>
            <p:ph type="sldNum" sz="quarter" idx="12"/>
          </p:nvPr>
        </p:nvSpPr>
        <p:spPr/>
        <p:txBody>
          <a:bodyPr/>
          <a:lstStyle/>
          <a:p>
            <a:fld id="{32177519-FDB5-46C8-A273-662D2447F0A4}" type="slidenum">
              <a:rPr lang="en-PH" smtClean="0"/>
              <a:t>18</a:t>
            </a:fld>
            <a:endParaRPr lang="en-PH"/>
          </a:p>
        </p:txBody>
      </p:sp>
      <p:sp>
        <p:nvSpPr>
          <p:cNvPr id="5" name="Footer Placeholder 4">
            <a:extLst>
              <a:ext uri="{FF2B5EF4-FFF2-40B4-BE49-F238E27FC236}">
                <a16:creationId xmlns:a16="http://schemas.microsoft.com/office/drawing/2014/main" id="{D3F6CC19-0568-A492-81C1-96AAADF5CAAE}"/>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4E0CCD9C-4C94-BE37-694A-26071549EF51}"/>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2024.12.12</a:t>
            </a:r>
            <a:endParaRPr lang="en-PH" dirty="0"/>
          </a:p>
        </p:txBody>
      </p:sp>
      <p:graphicFrame>
        <p:nvGraphicFramePr>
          <p:cNvPr id="8" name="Table 4">
            <a:extLst>
              <a:ext uri="{FF2B5EF4-FFF2-40B4-BE49-F238E27FC236}">
                <a16:creationId xmlns:a16="http://schemas.microsoft.com/office/drawing/2014/main" id="{B09D9A70-86C2-0354-4434-ACCFB0834F72}"/>
              </a:ext>
            </a:extLst>
          </p:cNvPr>
          <p:cNvGraphicFramePr>
            <a:graphicFrameLocks noGrp="1"/>
          </p:cNvGraphicFramePr>
          <p:nvPr>
            <p:extLst>
              <p:ext uri="{D42A27DB-BD31-4B8C-83A1-F6EECF244321}">
                <p14:modId xmlns:p14="http://schemas.microsoft.com/office/powerpoint/2010/main" val="1315369538"/>
              </p:ext>
            </p:extLst>
          </p:nvPr>
        </p:nvGraphicFramePr>
        <p:xfrm>
          <a:off x="755968" y="1994697"/>
          <a:ext cx="2880000" cy="29260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3046273447"/>
                    </a:ext>
                  </a:extLst>
                </a:gridCol>
                <a:gridCol w="360000">
                  <a:extLst>
                    <a:ext uri="{9D8B030D-6E8A-4147-A177-3AD203B41FA5}">
                      <a16:colId xmlns:a16="http://schemas.microsoft.com/office/drawing/2014/main" val="793262734"/>
                    </a:ext>
                  </a:extLst>
                </a:gridCol>
                <a:gridCol w="360000">
                  <a:extLst>
                    <a:ext uri="{9D8B030D-6E8A-4147-A177-3AD203B41FA5}">
                      <a16:colId xmlns:a16="http://schemas.microsoft.com/office/drawing/2014/main" val="2106214527"/>
                    </a:ext>
                  </a:extLst>
                </a:gridCol>
                <a:gridCol w="360000">
                  <a:extLst>
                    <a:ext uri="{9D8B030D-6E8A-4147-A177-3AD203B41FA5}">
                      <a16:colId xmlns:a16="http://schemas.microsoft.com/office/drawing/2014/main" val="2014331904"/>
                    </a:ext>
                  </a:extLst>
                </a:gridCol>
                <a:gridCol w="360000">
                  <a:extLst>
                    <a:ext uri="{9D8B030D-6E8A-4147-A177-3AD203B41FA5}">
                      <a16:colId xmlns:a16="http://schemas.microsoft.com/office/drawing/2014/main" val="4163802272"/>
                    </a:ext>
                  </a:extLst>
                </a:gridCol>
                <a:gridCol w="360000">
                  <a:extLst>
                    <a:ext uri="{9D8B030D-6E8A-4147-A177-3AD203B41FA5}">
                      <a16:colId xmlns:a16="http://schemas.microsoft.com/office/drawing/2014/main" val="2927480698"/>
                    </a:ext>
                  </a:extLst>
                </a:gridCol>
                <a:gridCol w="360000">
                  <a:extLst>
                    <a:ext uri="{9D8B030D-6E8A-4147-A177-3AD203B41FA5}">
                      <a16:colId xmlns:a16="http://schemas.microsoft.com/office/drawing/2014/main" val="2921413113"/>
                    </a:ext>
                  </a:extLst>
                </a:gridCol>
                <a:gridCol w="360000">
                  <a:extLst>
                    <a:ext uri="{9D8B030D-6E8A-4147-A177-3AD203B41FA5}">
                      <a16:colId xmlns:a16="http://schemas.microsoft.com/office/drawing/2014/main" val="3807948397"/>
                    </a:ext>
                  </a:extLst>
                </a:gridCol>
              </a:tblGrid>
              <a:tr h="360000">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60000">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tc>
                <a:extLst>
                  <a:ext uri="{0D108BD9-81ED-4DB2-BD59-A6C34878D82A}">
                    <a16:rowId xmlns:a16="http://schemas.microsoft.com/office/drawing/2014/main" val="2407066579"/>
                  </a:ext>
                </a:extLst>
              </a:tr>
              <a:tr h="360000">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extLst>
                  <a:ext uri="{0D108BD9-81ED-4DB2-BD59-A6C34878D82A}">
                    <a16:rowId xmlns:a16="http://schemas.microsoft.com/office/drawing/2014/main" val="1371667169"/>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4177707888"/>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932557625"/>
                  </a:ext>
                </a:extLst>
              </a:tr>
              <a:tr h="360000">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tc>
                <a:extLst>
                  <a:ext uri="{0D108BD9-81ED-4DB2-BD59-A6C34878D82A}">
                    <a16:rowId xmlns:a16="http://schemas.microsoft.com/office/drawing/2014/main" val="2900348023"/>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69380892"/>
                  </a:ext>
                </a:extLst>
              </a:tr>
            </a:tbl>
          </a:graphicData>
        </a:graphic>
      </p:graphicFrame>
      <p:graphicFrame>
        <p:nvGraphicFramePr>
          <p:cNvPr id="3" name="Table 4">
            <a:extLst>
              <a:ext uri="{FF2B5EF4-FFF2-40B4-BE49-F238E27FC236}">
                <a16:creationId xmlns:a16="http://schemas.microsoft.com/office/drawing/2014/main" id="{6E6938F1-5184-0F6C-12DF-4ADBE7AC929E}"/>
              </a:ext>
            </a:extLst>
          </p:cNvPr>
          <p:cNvGraphicFramePr>
            <a:graphicFrameLocks noGrp="1"/>
          </p:cNvGraphicFramePr>
          <p:nvPr>
            <p:extLst>
              <p:ext uri="{D42A27DB-BD31-4B8C-83A1-F6EECF244321}">
                <p14:modId xmlns:p14="http://schemas.microsoft.com/office/powerpoint/2010/main" val="1854692566"/>
              </p:ext>
            </p:extLst>
          </p:nvPr>
        </p:nvGraphicFramePr>
        <p:xfrm>
          <a:off x="4725988" y="1994697"/>
          <a:ext cx="2880000" cy="29260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3046273447"/>
                    </a:ext>
                  </a:extLst>
                </a:gridCol>
                <a:gridCol w="360000">
                  <a:extLst>
                    <a:ext uri="{9D8B030D-6E8A-4147-A177-3AD203B41FA5}">
                      <a16:colId xmlns:a16="http://schemas.microsoft.com/office/drawing/2014/main" val="793262734"/>
                    </a:ext>
                  </a:extLst>
                </a:gridCol>
                <a:gridCol w="360000">
                  <a:extLst>
                    <a:ext uri="{9D8B030D-6E8A-4147-A177-3AD203B41FA5}">
                      <a16:colId xmlns:a16="http://schemas.microsoft.com/office/drawing/2014/main" val="2106214527"/>
                    </a:ext>
                  </a:extLst>
                </a:gridCol>
                <a:gridCol w="360000">
                  <a:extLst>
                    <a:ext uri="{9D8B030D-6E8A-4147-A177-3AD203B41FA5}">
                      <a16:colId xmlns:a16="http://schemas.microsoft.com/office/drawing/2014/main" val="2014331904"/>
                    </a:ext>
                  </a:extLst>
                </a:gridCol>
                <a:gridCol w="360000">
                  <a:extLst>
                    <a:ext uri="{9D8B030D-6E8A-4147-A177-3AD203B41FA5}">
                      <a16:colId xmlns:a16="http://schemas.microsoft.com/office/drawing/2014/main" val="4163802272"/>
                    </a:ext>
                  </a:extLst>
                </a:gridCol>
                <a:gridCol w="360000">
                  <a:extLst>
                    <a:ext uri="{9D8B030D-6E8A-4147-A177-3AD203B41FA5}">
                      <a16:colId xmlns:a16="http://schemas.microsoft.com/office/drawing/2014/main" val="2927480698"/>
                    </a:ext>
                  </a:extLst>
                </a:gridCol>
                <a:gridCol w="360000">
                  <a:extLst>
                    <a:ext uri="{9D8B030D-6E8A-4147-A177-3AD203B41FA5}">
                      <a16:colId xmlns:a16="http://schemas.microsoft.com/office/drawing/2014/main" val="2921413113"/>
                    </a:ext>
                  </a:extLst>
                </a:gridCol>
                <a:gridCol w="360000">
                  <a:extLst>
                    <a:ext uri="{9D8B030D-6E8A-4147-A177-3AD203B41FA5}">
                      <a16:colId xmlns:a16="http://schemas.microsoft.com/office/drawing/2014/main" val="3807948397"/>
                    </a:ext>
                  </a:extLst>
                </a:gridCol>
              </a:tblGrid>
              <a:tr h="360000">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60000">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tc>
                <a:extLst>
                  <a:ext uri="{0D108BD9-81ED-4DB2-BD59-A6C34878D82A}">
                    <a16:rowId xmlns:a16="http://schemas.microsoft.com/office/drawing/2014/main" val="2407066579"/>
                  </a:ext>
                </a:extLst>
              </a:tr>
              <a:tr h="360000">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solidFill>
                      <a:srgbClr val="158237"/>
                    </a:solidFill>
                  </a:tcPr>
                </a:tc>
                <a:tc>
                  <a:txBody>
                    <a:bodyPr/>
                    <a:lstStyle/>
                    <a:p>
                      <a:pPr algn="ctr"/>
                      <a:endParaRPr lang="en-PH" dirty="0"/>
                    </a:p>
                  </a:txBody>
                  <a:tcPr anchor="ctr">
                    <a:solidFill>
                      <a:srgbClr val="158237"/>
                    </a:solidFill>
                  </a:tcPr>
                </a:tc>
                <a:tc>
                  <a:txBody>
                    <a:bodyPr/>
                    <a:lstStyle/>
                    <a:p>
                      <a:pPr algn="ctr"/>
                      <a:endParaRPr lang="en-PH" dirty="0"/>
                    </a:p>
                  </a:txBody>
                  <a:tcPr anchor="ctr"/>
                </a:tc>
                <a:extLst>
                  <a:ext uri="{0D108BD9-81ED-4DB2-BD59-A6C34878D82A}">
                    <a16:rowId xmlns:a16="http://schemas.microsoft.com/office/drawing/2014/main" val="1371667169"/>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0948374"/>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4177707888"/>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932557625"/>
                  </a:ext>
                </a:extLst>
              </a:tr>
              <a:tr h="360000">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158237"/>
                    </a:solidFill>
                  </a:tcP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158237"/>
                    </a:solidFill>
                  </a:tcPr>
                </a:tc>
                <a:extLst>
                  <a:ext uri="{0D108BD9-81ED-4DB2-BD59-A6C34878D82A}">
                    <a16:rowId xmlns:a16="http://schemas.microsoft.com/office/drawing/2014/main" val="2900348023"/>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a:p>
                  </a:txBody>
                  <a:tcPr anchor="ctr"/>
                </a:tc>
                <a:tc>
                  <a:txBody>
                    <a:bodyPr/>
                    <a:lstStyle/>
                    <a:p>
                      <a:pPr algn="ctr"/>
                      <a:endParaRPr lang="en-PH" dirty="0"/>
                    </a:p>
                  </a:txBody>
                  <a:tcPr anchor="ctr">
                    <a:solidFill>
                      <a:srgbClr val="158237"/>
                    </a:solidFill>
                  </a:tcP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1869380892"/>
                  </a:ext>
                </a:extLst>
              </a:tr>
            </a:tbl>
          </a:graphicData>
        </a:graphic>
      </p:graphicFrame>
      <p:graphicFrame>
        <p:nvGraphicFramePr>
          <p:cNvPr id="15" name="Table 4">
            <a:extLst>
              <a:ext uri="{FF2B5EF4-FFF2-40B4-BE49-F238E27FC236}">
                <a16:creationId xmlns:a16="http://schemas.microsoft.com/office/drawing/2014/main" id="{A14DD05A-3C6D-C32E-8DE6-0D04703F3795}"/>
              </a:ext>
            </a:extLst>
          </p:cNvPr>
          <p:cNvGraphicFramePr>
            <a:graphicFrameLocks noGrp="1"/>
          </p:cNvGraphicFramePr>
          <p:nvPr>
            <p:extLst>
              <p:ext uri="{D42A27DB-BD31-4B8C-83A1-F6EECF244321}">
                <p14:modId xmlns:p14="http://schemas.microsoft.com/office/powerpoint/2010/main" val="1394345764"/>
              </p:ext>
            </p:extLst>
          </p:nvPr>
        </p:nvGraphicFramePr>
        <p:xfrm>
          <a:off x="8733425" y="1994697"/>
          <a:ext cx="2880000" cy="29260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3046273447"/>
                    </a:ext>
                  </a:extLst>
                </a:gridCol>
                <a:gridCol w="360000">
                  <a:extLst>
                    <a:ext uri="{9D8B030D-6E8A-4147-A177-3AD203B41FA5}">
                      <a16:colId xmlns:a16="http://schemas.microsoft.com/office/drawing/2014/main" val="793262734"/>
                    </a:ext>
                  </a:extLst>
                </a:gridCol>
                <a:gridCol w="360000">
                  <a:extLst>
                    <a:ext uri="{9D8B030D-6E8A-4147-A177-3AD203B41FA5}">
                      <a16:colId xmlns:a16="http://schemas.microsoft.com/office/drawing/2014/main" val="2106214527"/>
                    </a:ext>
                  </a:extLst>
                </a:gridCol>
                <a:gridCol w="360000">
                  <a:extLst>
                    <a:ext uri="{9D8B030D-6E8A-4147-A177-3AD203B41FA5}">
                      <a16:colId xmlns:a16="http://schemas.microsoft.com/office/drawing/2014/main" val="2014331904"/>
                    </a:ext>
                  </a:extLst>
                </a:gridCol>
                <a:gridCol w="360000">
                  <a:extLst>
                    <a:ext uri="{9D8B030D-6E8A-4147-A177-3AD203B41FA5}">
                      <a16:colId xmlns:a16="http://schemas.microsoft.com/office/drawing/2014/main" val="4163802272"/>
                    </a:ext>
                  </a:extLst>
                </a:gridCol>
                <a:gridCol w="360000">
                  <a:extLst>
                    <a:ext uri="{9D8B030D-6E8A-4147-A177-3AD203B41FA5}">
                      <a16:colId xmlns:a16="http://schemas.microsoft.com/office/drawing/2014/main" val="2927480698"/>
                    </a:ext>
                  </a:extLst>
                </a:gridCol>
                <a:gridCol w="360000">
                  <a:extLst>
                    <a:ext uri="{9D8B030D-6E8A-4147-A177-3AD203B41FA5}">
                      <a16:colId xmlns:a16="http://schemas.microsoft.com/office/drawing/2014/main" val="2921413113"/>
                    </a:ext>
                  </a:extLst>
                </a:gridCol>
                <a:gridCol w="360000">
                  <a:extLst>
                    <a:ext uri="{9D8B030D-6E8A-4147-A177-3AD203B41FA5}">
                      <a16:colId xmlns:a16="http://schemas.microsoft.com/office/drawing/2014/main" val="3807948397"/>
                    </a:ext>
                  </a:extLst>
                </a:gridCol>
              </a:tblGrid>
              <a:tr h="360000">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solidFill>
                          <a:schemeClr val="bg1"/>
                        </a:solidFill>
                      </a:endParaRPr>
                    </a:p>
                  </a:txBody>
                  <a:tcPr anchor="ctr">
                    <a:no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tc>
                <a:extLst>
                  <a:ext uri="{0D108BD9-81ED-4DB2-BD59-A6C34878D82A}">
                    <a16:rowId xmlns:a16="http://schemas.microsoft.com/office/drawing/2014/main" val="424491380"/>
                  </a:ext>
                </a:extLst>
              </a:tr>
              <a:tr h="360000">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solidFill>
                      <a:srgbClr val="158237"/>
                    </a:solidFill>
                  </a:tcPr>
                </a:tc>
                <a:tc>
                  <a:txBody>
                    <a:bodyPr/>
                    <a:lstStyle/>
                    <a:p>
                      <a:pPr algn="ctr"/>
                      <a:endParaRPr lang="en-PH" dirty="0"/>
                    </a:p>
                  </a:txBody>
                  <a:tcPr anchor="ctr">
                    <a:solidFill>
                      <a:srgbClr val="0173B2"/>
                    </a:solidFill>
                  </a:tcPr>
                </a:tc>
                <a:tc>
                  <a:txBody>
                    <a:bodyPr/>
                    <a:lstStyle/>
                    <a:p>
                      <a:pPr algn="ctr"/>
                      <a:endParaRPr lang="en-PH" dirty="0"/>
                    </a:p>
                  </a:txBody>
                  <a:tcPr anchor="ctr"/>
                </a:tc>
                <a:extLst>
                  <a:ext uri="{0D108BD9-81ED-4DB2-BD59-A6C34878D82A}">
                    <a16:rowId xmlns:a16="http://schemas.microsoft.com/office/drawing/2014/main" val="2407066579"/>
                  </a:ext>
                </a:extLst>
              </a:tr>
              <a:tr h="360000">
                <a:tc>
                  <a:txBody>
                    <a:bodyPr/>
                    <a:lstStyle/>
                    <a:p>
                      <a:pPr algn="ctr"/>
                      <a:endParaRPr lang="en-PH" dirty="0">
                        <a:solidFill>
                          <a:schemeClr val="bg1"/>
                        </a:solidFill>
                      </a:endParaRPr>
                    </a:p>
                  </a:txBody>
                  <a:tcPr anchor="ctr">
                    <a:solidFill>
                      <a:srgbClr val="0173B2"/>
                    </a:solidFill>
                  </a:tcPr>
                </a:tc>
                <a:tc>
                  <a:txBody>
                    <a:bodyPr/>
                    <a:lstStyle/>
                    <a:p>
                      <a:pPr algn="ctr"/>
                      <a:endParaRPr lang="en-PH" dirty="0">
                        <a:solidFill>
                          <a:schemeClr val="bg1"/>
                        </a:solidFill>
                      </a:endParaRPr>
                    </a:p>
                  </a:txBody>
                  <a:tcPr anchor="ctr">
                    <a:noFill/>
                  </a:tcPr>
                </a:tc>
                <a:tc>
                  <a:txBody>
                    <a:bodyPr/>
                    <a:lstStyle/>
                    <a:p>
                      <a:pPr algn="ctr"/>
                      <a:endParaRPr lang="en-PH" dirty="0">
                        <a:solidFill>
                          <a:schemeClr val="bg1"/>
                        </a:solidFill>
                      </a:endParaRPr>
                    </a:p>
                  </a:txBody>
                  <a:tcPr anchor="ctr">
                    <a:solidFill>
                      <a:srgbClr val="158237"/>
                    </a:solidFill>
                  </a:tcPr>
                </a:tc>
                <a:tc>
                  <a:txBody>
                    <a:bodyPr/>
                    <a:lstStyle/>
                    <a:p>
                      <a:pPr algn="ctr"/>
                      <a:endParaRPr lang="en-PH" dirty="0"/>
                    </a:p>
                  </a:txBody>
                  <a:tcPr anchor="ctr">
                    <a:solidFill>
                      <a:srgbClr val="158237"/>
                    </a:solidFill>
                  </a:tcPr>
                </a:tc>
                <a:tc>
                  <a:txBody>
                    <a:bodyPr/>
                    <a:lstStyle/>
                    <a:p>
                      <a:pPr algn="ctr"/>
                      <a:endParaRPr lang="en-PH" dirty="0"/>
                    </a:p>
                  </a:txBody>
                  <a:tcPr anchor="ctr">
                    <a:noFill/>
                  </a:tcP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0173B2"/>
                    </a:solidFill>
                  </a:tcPr>
                </a:tc>
                <a:tc>
                  <a:txBody>
                    <a:bodyPr/>
                    <a:lstStyle/>
                    <a:p>
                      <a:pPr algn="ctr"/>
                      <a:endParaRPr lang="en-PH" dirty="0"/>
                    </a:p>
                  </a:txBody>
                  <a:tcPr anchor="ctr"/>
                </a:tc>
                <a:extLst>
                  <a:ext uri="{0D108BD9-81ED-4DB2-BD59-A6C34878D82A}">
                    <a16:rowId xmlns:a16="http://schemas.microsoft.com/office/drawing/2014/main" val="1371667169"/>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solidFill>
                      <a:srgbClr val="158237"/>
                    </a:solidFill>
                  </a:tcPr>
                </a:tc>
                <a:tc>
                  <a:txBody>
                    <a:bodyPr/>
                    <a:lstStyle/>
                    <a:p>
                      <a:pPr algn="ctr"/>
                      <a:endParaRPr lang="en-PH" dirty="0"/>
                    </a:p>
                  </a:txBody>
                  <a:tcPr anchor="ctr">
                    <a:solidFill>
                      <a:srgbClr val="158237"/>
                    </a:solidFill>
                  </a:tcPr>
                </a:tc>
                <a:tc>
                  <a:txBody>
                    <a:bodyPr/>
                    <a:lstStyle/>
                    <a:p>
                      <a:pPr algn="ctr"/>
                      <a:endParaRPr lang="en-PH" dirty="0"/>
                    </a:p>
                  </a:txBody>
                  <a:tcPr anchor="ctr">
                    <a:solidFill>
                      <a:srgbClr val="158237"/>
                    </a:solidFill>
                  </a:tcPr>
                </a:tc>
                <a:tc>
                  <a:txBody>
                    <a:bodyPr/>
                    <a:lstStyle/>
                    <a:p>
                      <a:pPr algn="ctr"/>
                      <a:endParaRPr lang="en-PH" dirty="0"/>
                    </a:p>
                  </a:txBody>
                  <a:tcPr anchor="ctr"/>
                </a:tc>
                <a:extLst>
                  <a:ext uri="{0D108BD9-81ED-4DB2-BD59-A6C34878D82A}">
                    <a16:rowId xmlns:a16="http://schemas.microsoft.com/office/drawing/2014/main" val="180948374"/>
                  </a:ext>
                </a:extLst>
              </a:tr>
              <a:tr h="360000">
                <a:tc>
                  <a:txBody>
                    <a:bodyPr/>
                    <a:lstStyle/>
                    <a:p>
                      <a:pPr algn="ctr"/>
                      <a:endParaRPr lang="en-PH" dirty="0"/>
                    </a:p>
                  </a:txBody>
                  <a:tcPr anchor="ctr"/>
                </a:tc>
                <a:tc>
                  <a:txBody>
                    <a:bodyPr/>
                    <a:lstStyle/>
                    <a:p>
                      <a:pPr algn="ctr"/>
                      <a:endParaRPr lang="en-PH" dirty="0"/>
                    </a:p>
                  </a:txBody>
                  <a:tcPr anchor="ct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a:p>
                  </a:txBody>
                  <a:tcPr anchor="ctr"/>
                </a:tc>
                <a:extLst>
                  <a:ext uri="{0D108BD9-81ED-4DB2-BD59-A6C34878D82A}">
                    <a16:rowId xmlns:a16="http://schemas.microsoft.com/office/drawing/2014/main" val="4177707888"/>
                  </a:ext>
                </a:extLst>
              </a:tr>
              <a:tr h="360000">
                <a:tc>
                  <a:txBody>
                    <a:bodyPr/>
                    <a:lstStyle/>
                    <a:p>
                      <a:pPr algn="ctr"/>
                      <a:endParaRPr lang="en-PH" dirty="0"/>
                    </a:p>
                  </a:txBody>
                  <a:tcPr anchor="ctr"/>
                </a:tc>
                <a:tc>
                  <a:txBody>
                    <a:bodyPr/>
                    <a:lstStyle/>
                    <a:p>
                      <a:pPr algn="ctr"/>
                      <a:endParaRPr lang="en-PH" dirty="0"/>
                    </a:p>
                  </a:txBody>
                  <a:tcPr anchor="ctr">
                    <a:solidFill>
                      <a:srgbClr val="158237"/>
                    </a:solidFill>
                  </a:tcPr>
                </a:tc>
                <a:tc>
                  <a:txBody>
                    <a:bodyPr/>
                    <a:lstStyle/>
                    <a:p>
                      <a:pPr algn="ctr"/>
                      <a:endParaRPr lang="en-PH"/>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noFill/>
                  </a:tcPr>
                </a:tc>
                <a:tc>
                  <a:txBody>
                    <a:bodyPr/>
                    <a:lstStyle/>
                    <a:p>
                      <a:pPr algn="ctr"/>
                      <a:endParaRPr lang="en-PH" dirty="0"/>
                    </a:p>
                  </a:txBody>
                  <a:tcPr anchor="ctr"/>
                </a:tc>
                <a:tc>
                  <a:txBody>
                    <a:bodyPr/>
                    <a:lstStyle/>
                    <a:p>
                      <a:pPr algn="ctr"/>
                      <a:endParaRPr lang="en-PH" dirty="0"/>
                    </a:p>
                  </a:txBody>
                  <a:tcPr anchor="ctr">
                    <a:solidFill>
                      <a:srgbClr val="158237"/>
                    </a:solidFill>
                  </a:tcPr>
                </a:tc>
                <a:extLst>
                  <a:ext uri="{0D108BD9-81ED-4DB2-BD59-A6C34878D82A}">
                    <a16:rowId xmlns:a16="http://schemas.microsoft.com/office/drawing/2014/main" val="1932557625"/>
                  </a:ext>
                </a:extLst>
              </a:tr>
              <a:tr h="360000">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158237"/>
                    </a:solidFill>
                  </a:tcPr>
                </a:tc>
                <a:tc>
                  <a:txBody>
                    <a:bodyPr/>
                    <a:lstStyle/>
                    <a:p>
                      <a:pPr algn="ctr"/>
                      <a:endParaRPr lang="en-PH"/>
                    </a:p>
                  </a:txBody>
                  <a:tcPr anchor="ctr"/>
                </a:tc>
                <a:tc>
                  <a:txBody>
                    <a:bodyPr/>
                    <a:lstStyle/>
                    <a:p>
                      <a:pPr algn="ctr"/>
                      <a:endParaRPr lang="en-PH" dirty="0"/>
                    </a:p>
                  </a:txBody>
                  <a:tcPr anchor="ct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0173B2"/>
                    </a:solidFill>
                  </a:tcPr>
                </a:tc>
                <a:extLst>
                  <a:ext uri="{0D108BD9-81ED-4DB2-BD59-A6C34878D82A}">
                    <a16:rowId xmlns:a16="http://schemas.microsoft.com/office/drawing/2014/main" val="2900348023"/>
                  </a:ext>
                </a:extLst>
              </a:tr>
              <a:tr h="360000">
                <a:tc>
                  <a:txBody>
                    <a:bodyPr/>
                    <a:lstStyle/>
                    <a:p>
                      <a:pPr algn="ctr"/>
                      <a:endParaRPr lang="en-PH" dirty="0"/>
                    </a:p>
                  </a:txBody>
                  <a:tcPr anchor="ctr">
                    <a:solidFill>
                      <a:srgbClr val="158237"/>
                    </a:solidFill>
                  </a:tcPr>
                </a:tc>
                <a:tc>
                  <a:txBody>
                    <a:bodyPr/>
                    <a:lstStyle/>
                    <a:p>
                      <a:pPr algn="ctr"/>
                      <a:endParaRPr lang="en-PH" dirty="0"/>
                    </a:p>
                  </a:txBody>
                  <a:tcPr anchor="ctr"/>
                </a:tc>
                <a:tc>
                  <a:txBody>
                    <a:bodyPr/>
                    <a:lstStyle/>
                    <a:p>
                      <a:pPr algn="ctr"/>
                      <a:endParaRPr lang="en-PH" dirty="0"/>
                    </a:p>
                  </a:txBody>
                  <a:tcPr anchor="ctr"/>
                </a:tc>
                <a:tc>
                  <a:txBody>
                    <a:bodyPr/>
                    <a:lstStyle/>
                    <a:p>
                      <a:pPr algn="ctr"/>
                      <a:endParaRPr lang="en-PH"/>
                    </a:p>
                  </a:txBody>
                  <a:tcPr anchor="ctr"/>
                </a:tc>
                <a:tc>
                  <a:txBody>
                    <a:bodyPr/>
                    <a:lstStyle/>
                    <a:p>
                      <a:pPr algn="ctr"/>
                      <a:endParaRPr lang="en-PH" dirty="0"/>
                    </a:p>
                  </a:txBody>
                  <a:tcPr anchor="ctr">
                    <a:solidFill>
                      <a:srgbClr val="158237"/>
                    </a:solidFill>
                  </a:tcPr>
                </a:tc>
                <a:tc>
                  <a:txBody>
                    <a:bodyPr/>
                    <a:lstStyle/>
                    <a:p>
                      <a:pPr algn="ctr"/>
                      <a:endParaRPr lang="en-PH" dirty="0"/>
                    </a:p>
                  </a:txBody>
                  <a:tcPr anchor="ctr">
                    <a:solidFill>
                      <a:srgbClr val="0173B2"/>
                    </a:solidFill>
                  </a:tcPr>
                </a:tc>
                <a:tc>
                  <a:txBody>
                    <a:bodyPr/>
                    <a:lstStyle/>
                    <a:p>
                      <a:pPr algn="ctr"/>
                      <a:endParaRPr lang="en-PH" dirty="0"/>
                    </a:p>
                  </a:txBody>
                  <a:tcPr anchor="ctr">
                    <a:solidFill>
                      <a:srgbClr val="158237"/>
                    </a:solidFill>
                  </a:tcPr>
                </a:tc>
                <a:tc>
                  <a:txBody>
                    <a:bodyPr/>
                    <a:lstStyle/>
                    <a:p>
                      <a:pPr algn="ctr"/>
                      <a:endParaRPr lang="en-PH" dirty="0"/>
                    </a:p>
                  </a:txBody>
                  <a:tcPr anchor="ctr"/>
                </a:tc>
                <a:extLst>
                  <a:ext uri="{0D108BD9-81ED-4DB2-BD59-A6C34878D82A}">
                    <a16:rowId xmlns:a16="http://schemas.microsoft.com/office/drawing/2014/main" val="18693808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0E2358-ABEE-9EB2-E87B-5A324B49DEEF}"/>
                  </a:ext>
                </a:extLst>
              </p:cNvPr>
              <p:cNvSpPr txBox="1"/>
              <p:nvPr/>
            </p:nvSpPr>
            <p:spPr>
              <a:xfrm>
                <a:off x="775632" y="4974809"/>
                <a:ext cx="2840672"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PH" sz="2400" b="0" i="1" smtClean="0">
                          <a:latin typeface="Cambria Math" panose="02040503050406030204" pitchFamily="18" charset="0"/>
                        </a:rPr>
                        <m:t>𝑡</m:t>
                      </m:r>
                      <m:r>
                        <a:rPr lang="en-PH" sz="2400" b="0" i="1" smtClean="0">
                          <a:latin typeface="Cambria Math" panose="02040503050406030204" pitchFamily="18" charset="0"/>
                        </a:rPr>
                        <m:t>=0</m:t>
                      </m:r>
                    </m:oMath>
                  </m:oMathPara>
                </a14:m>
                <a:endParaRPr lang="en-PH" sz="2400" dirty="0"/>
              </a:p>
            </p:txBody>
          </p:sp>
        </mc:Choice>
        <mc:Fallback xmlns="">
          <p:sp>
            <p:nvSpPr>
              <p:cNvPr id="16" name="TextBox 15">
                <a:extLst>
                  <a:ext uri="{FF2B5EF4-FFF2-40B4-BE49-F238E27FC236}">
                    <a16:creationId xmlns:a16="http://schemas.microsoft.com/office/drawing/2014/main" id="{8D0E2358-ABEE-9EB2-E87B-5A324B49DEEF}"/>
                  </a:ext>
                </a:extLst>
              </p:cNvPr>
              <p:cNvSpPr txBox="1">
                <a:spLocks noRot="1" noChangeAspect="1" noMove="1" noResize="1" noEditPoints="1" noAdjustHandles="1" noChangeArrowheads="1" noChangeShapeType="1" noTextEdit="1"/>
              </p:cNvSpPr>
              <p:nvPr/>
            </p:nvSpPr>
            <p:spPr>
              <a:xfrm>
                <a:off x="775632" y="4974809"/>
                <a:ext cx="2840672" cy="461665"/>
              </a:xfrm>
              <a:prstGeom prst="rect">
                <a:avLst/>
              </a:prstGeom>
              <a:blipFill>
                <a:blip r:embed="rId4"/>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6CB9F2-359A-B4FD-C20C-F3B9C6EA9A78}"/>
                  </a:ext>
                </a:extLst>
              </p:cNvPr>
              <p:cNvSpPr txBox="1"/>
              <p:nvPr/>
            </p:nvSpPr>
            <p:spPr>
              <a:xfrm>
                <a:off x="4745652" y="4920776"/>
                <a:ext cx="2840672"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PH" sz="2400" b="0" i="1" smtClean="0">
                          <a:latin typeface="Cambria Math" panose="02040503050406030204" pitchFamily="18" charset="0"/>
                        </a:rPr>
                        <m:t>𝑡</m:t>
                      </m:r>
                      <m:r>
                        <a:rPr lang="en-PH" sz="2400" b="0" i="1" smtClean="0">
                          <a:latin typeface="Cambria Math" panose="02040503050406030204" pitchFamily="18" charset="0"/>
                        </a:rPr>
                        <m:t>=1</m:t>
                      </m:r>
                    </m:oMath>
                  </m:oMathPara>
                </a14:m>
                <a:endParaRPr lang="en-PH" sz="2400" dirty="0"/>
              </a:p>
            </p:txBody>
          </p:sp>
        </mc:Choice>
        <mc:Fallback xmlns="">
          <p:sp>
            <p:nvSpPr>
              <p:cNvPr id="17" name="TextBox 16">
                <a:extLst>
                  <a:ext uri="{FF2B5EF4-FFF2-40B4-BE49-F238E27FC236}">
                    <a16:creationId xmlns:a16="http://schemas.microsoft.com/office/drawing/2014/main" id="{FE6CB9F2-359A-B4FD-C20C-F3B9C6EA9A78}"/>
                  </a:ext>
                </a:extLst>
              </p:cNvPr>
              <p:cNvSpPr txBox="1">
                <a:spLocks noRot="1" noChangeAspect="1" noMove="1" noResize="1" noEditPoints="1" noAdjustHandles="1" noChangeArrowheads="1" noChangeShapeType="1" noTextEdit="1"/>
              </p:cNvSpPr>
              <p:nvPr/>
            </p:nvSpPr>
            <p:spPr>
              <a:xfrm>
                <a:off x="4745652" y="4920776"/>
                <a:ext cx="2840672" cy="461665"/>
              </a:xfrm>
              <a:prstGeom prst="rect">
                <a:avLst/>
              </a:prstGeom>
              <a:blipFill>
                <a:blip r:embed="rId5"/>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C55BF4B-6097-1D0C-4C8A-131869A7B6E2}"/>
                  </a:ext>
                </a:extLst>
              </p:cNvPr>
              <p:cNvSpPr txBox="1"/>
              <p:nvPr/>
            </p:nvSpPr>
            <p:spPr>
              <a:xfrm>
                <a:off x="8800315" y="4920776"/>
                <a:ext cx="2840672"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PH" sz="2400" b="0" i="1" smtClean="0">
                          <a:latin typeface="Cambria Math" panose="02040503050406030204" pitchFamily="18" charset="0"/>
                        </a:rPr>
                        <m:t>𝑡</m:t>
                      </m:r>
                      <m:r>
                        <a:rPr lang="en-PH" sz="2400" b="0" i="1" smtClean="0">
                          <a:latin typeface="Cambria Math" panose="02040503050406030204" pitchFamily="18" charset="0"/>
                        </a:rPr>
                        <m:t>=2</m:t>
                      </m:r>
                    </m:oMath>
                  </m:oMathPara>
                </a14:m>
                <a:endParaRPr lang="en-PH" sz="2400" dirty="0"/>
              </a:p>
            </p:txBody>
          </p:sp>
        </mc:Choice>
        <mc:Fallback xmlns="">
          <p:sp>
            <p:nvSpPr>
              <p:cNvPr id="18" name="TextBox 17">
                <a:extLst>
                  <a:ext uri="{FF2B5EF4-FFF2-40B4-BE49-F238E27FC236}">
                    <a16:creationId xmlns:a16="http://schemas.microsoft.com/office/drawing/2014/main" id="{FC55BF4B-6097-1D0C-4C8A-131869A7B6E2}"/>
                  </a:ext>
                </a:extLst>
              </p:cNvPr>
              <p:cNvSpPr txBox="1">
                <a:spLocks noRot="1" noChangeAspect="1" noMove="1" noResize="1" noEditPoints="1" noAdjustHandles="1" noChangeArrowheads="1" noChangeShapeType="1" noTextEdit="1"/>
              </p:cNvSpPr>
              <p:nvPr/>
            </p:nvSpPr>
            <p:spPr>
              <a:xfrm>
                <a:off x="8800315" y="4920776"/>
                <a:ext cx="2840672" cy="461665"/>
              </a:xfrm>
              <a:prstGeom prst="rect">
                <a:avLst/>
              </a:prstGeom>
              <a:blipFill>
                <a:blip r:embed="rId6"/>
                <a:stretch>
                  <a:fillRect/>
                </a:stretch>
              </a:blipFill>
            </p:spPr>
            <p:txBody>
              <a:bodyPr/>
              <a:lstStyle/>
              <a:p>
                <a:r>
                  <a:rPr lang="en-PH">
                    <a:noFill/>
                  </a:rPr>
                  <a:t> </a:t>
                </a:r>
              </a:p>
            </p:txBody>
          </p:sp>
        </mc:Fallback>
      </mc:AlternateContent>
      <p:grpSp>
        <p:nvGrpSpPr>
          <p:cNvPr id="14" name="Group 13">
            <a:extLst>
              <a:ext uri="{FF2B5EF4-FFF2-40B4-BE49-F238E27FC236}">
                <a16:creationId xmlns:a16="http://schemas.microsoft.com/office/drawing/2014/main" id="{2D4F2423-255C-18BE-E5A2-FB815836010D}"/>
              </a:ext>
            </a:extLst>
          </p:cNvPr>
          <p:cNvGrpSpPr/>
          <p:nvPr/>
        </p:nvGrpSpPr>
        <p:grpSpPr>
          <a:xfrm>
            <a:off x="2209276" y="5680530"/>
            <a:ext cx="7773449" cy="369332"/>
            <a:chOff x="2278664" y="5680530"/>
            <a:chExt cx="7773449" cy="369332"/>
          </a:xfrm>
        </p:grpSpPr>
        <p:sp>
          <p:nvSpPr>
            <p:cNvPr id="10" name="Rectangle 9">
              <a:extLst>
                <a:ext uri="{FF2B5EF4-FFF2-40B4-BE49-F238E27FC236}">
                  <a16:creationId xmlns:a16="http://schemas.microsoft.com/office/drawing/2014/main" id="{579579CC-960F-AE18-46C0-B0CAE1D320AE}"/>
                </a:ext>
              </a:extLst>
            </p:cNvPr>
            <p:cNvSpPr/>
            <p:nvPr/>
          </p:nvSpPr>
          <p:spPr>
            <a:xfrm>
              <a:off x="2278664" y="5705320"/>
              <a:ext cx="303170" cy="319753"/>
            </a:xfrm>
            <a:prstGeom prst="rect">
              <a:avLst/>
            </a:prstGeom>
            <a:solidFill>
              <a:srgbClr val="017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TextBox 10">
              <a:extLst>
                <a:ext uri="{FF2B5EF4-FFF2-40B4-BE49-F238E27FC236}">
                  <a16:creationId xmlns:a16="http://schemas.microsoft.com/office/drawing/2014/main" id="{4E324B0E-E127-04BA-E624-40BBEC0FF0FB}"/>
                </a:ext>
              </a:extLst>
            </p:cNvPr>
            <p:cNvSpPr txBox="1"/>
            <p:nvPr/>
          </p:nvSpPr>
          <p:spPr>
            <a:xfrm>
              <a:off x="2743199" y="5680530"/>
              <a:ext cx="2982802" cy="369332"/>
            </a:xfrm>
            <a:prstGeom prst="rect">
              <a:avLst/>
            </a:prstGeom>
            <a:noFill/>
          </p:spPr>
          <p:txBody>
            <a:bodyPr wrap="square" rtlCol="0">
              <a:spAutoFit/>
            </a:bodyPr>
            <a:lstStyle/>
            <a:p>
              <a:r>
                <a:rPr lang="en-PH" dirty="0"/>
                <a:t>Previously learned students</a:t>
              </a:r>
            </a:p>
          </p:txBody>
        </p:sp>
        <p:sp>
          <p:nvSpPr>
            <p:cNvPr id="12" name="Rectangle 11">
              <a:extLst>
                <a:ext uri="{FF2B5EF4-FFF2-40B4-BE49-F238E27FC236}">
                  <a16:creationId xmlns:a16="http://schemas.microsoft.com/office/drawing/2014/main" id="{F40D9C44-2D1D-3C64-1070-0EC8C7EC57F1}"/>
                </a:ext>
              </a:extLst>
            </p:cNvPr>
            <p:cNvSpPr/>
            <p:nvPr/>
          </p:nvSpPr>
          <p:spPr>
            <a:xfrm>
              <a:off x="6604776" y="5705320"/>
              <a:ext cx="303170" cy="319753"/>
            </a:xfrm>
            <a:prstGeom prst="rect">
              <a:avLst/>
            </a:prstGeom>
            <a:solidFill>
              <a:srgbClr val="158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5CF2902B-9F95-A755-363F-9FEA582FEE80}"/>
                </a:ext>
              </a:extLst>
            </p:cNvPr>
            <p:cNvSpPr txBox="1"/>
            <p:nvPr/>
          </p:nvSpPr>
          <p:spPr>
            <a:xfrm>
              <a:off x="7069311" y="5680530"/>
              <a:ext cx="2982802" cy="369332"/>
            </a:xfrm>
            <a:prstGeom prst="rect">
              <a:avLst/>
            </a:prstGeom>
            <a:noFill/>
          </p:spPr>
          <p:txBody>
            <a:bodyPr wrap="square" rtlCol="0">
              <a:spAutoFit/>
            </a:bodyPr>
            <a:lstStyle/>
            <a:p>
              <a:r>
                <a:rPr lang="en-PH" dirty="0"/>
                <a:t>Newly learned students</a:t>
              </a:r>
            </a:p>
          </p:txBody>
        </p:sp>
      </p:grpSp>
      <p:sp>
        <p:nvSpPr>
          <p:cNvPr id="24" name="Isosceles Triangle 23">
            <a:extLst>
              <a:ext uri="{FF2B5EF4-FFF2-40B4-BE49-F238E27FC236}">
                <a16:creationId xmlns:a16="http://schemas.microsoft.com/office/drawing/2014/main" id="{BD554A6B-FAAD-A0D0-D650-4AE2A7EC4851}"/>
              </a:ext>
            </a:extLst>
          </p:cNvPr>
          <p:cNvSpPr/>
          <p:nvPr/>
        </p:nvSpPr>
        <p:spPr>
          <a:xfrm rot="5400000">
            <a:off x="3912781" y="3281636"/>
            <a:ext cx="568842" cy="369332"/>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Isosceles Triangle 24">
            <a:extLst>
              <a:ext uri="{FF2B5EF4-FFF2-40B4-BE49-F238E27FC236}">
                <a16:creationId xmlns:a16="http://schemas.microsoft.com/office/drawing/2014/main" id="{90C2A076-DD3D-8BB3-4B95-04860340A8B8}"/>
              </a:ext>
            </a:extLst>
          </p:cNvPr>
          <p:cNvSpPr/>
          <p:nvPr/>
        </p:nvSpPr>
        <p:spPr>
          <a:xfrm rot="5400000">
            <a:off x="7885285" y="3281636"/>
            <a:ext cx="568842" cy="369332"/>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26839129"/>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650D91-4A93-F336-1B6D-FEA88CE3AAD2}"/>
              </a:ext>
            </a:extLst>
          </p:cNvPr>
          <p:cNvSpPr>
            <a:spLocks noGrp="1"/>
          </p:cNvSpPr>
          <p:nvPr>
            <p:ph type="title"/>
          </p:nvPr>
        </p:nvSpPr>
        <p:spPr/>
        <p:txBody>
          <a:bodyPr/>
          <a:lstStyle/>
          <a:p>
            <a:r>
              <a:rPr lang="en-PH" dirty="0"/>
              <a:t>Sample progression of states continued</a:t>
            </a:r>
          </a:p>
        </p:txBody>
      </p:sp>
      <p:sp>
        <p:nvSpPr>
          <p:cNvPr id="2" name="Slide Number Placeholder 1">
            <a:extLst>
              <a:ext uri="{FF2B5EF4-FFF2-40B4-BE49-F238E27FC236}">
                <a16:creationId xmlns:a16="http://schemas.microsoft.com/office/drawing/2014/main" id="{25DE7341-D093-57CC-3660-7720EA5F2E8D}"/>
              </a:ext>
            </a:extLst>
          </p:cNvPr>
          <p:cNvSpPr>
            <a:spLocks noGrp="1"/>
          </p:cNvSpPr>
          <p:nvPr>
            <p:ph type="sldNum" sz="quarter" idx="12"/>
          </p:nvPr>
        </p:nvSpPr>
        <p:spPr/>
        <p:txBody>
          <a:bodyPr/>
          <a:lstStyle/>
          <a:p>
            <a:fld id="{32177519-FDB5-46C8-A273-662D2447F0A4}" type="slidenum">
              <a:rPr lang="en-PH" smtClean="0"/>
              <a:t>19</a:t>
            </a:fld>
            <a:endParaRPr lang="en-PH"/>
          </a:p>
        </p:txBody>
      </p:sp>
      <p:sp>
        <p:nvSpPr>
          <p:cNvPr id="3" name="Footer Placeholder 2">
            <a:extLst>
              <a:ext uri="{FF2B5EF4-FFF2-40B4-BE49-F238E27FC236}">
                <a16:creationId xmlns:a16="http://schemas.microsoft.com/office/drawing/2014/main" id="{4B96A1CA-B51F-F2BD-2B5C-FD306E32FBEB}"/>
              </a:ext>
            </a:extLst>
          </p:cNvPr>
          <p:cNvSpPr>
            <a:spLocks noGrp="1"/>
          </p:cNvSpPr>
          <p:nvPr>
            <p:ph type="ftr" sz="quarter" idx="3"/>
          </p:nvPr>
        </p:nvSpPr>
        <p:spPr/>
        <p:txBody>
          <a:bodyPr/>
          <a:lstStyle/>
          <a:p>
            <a:endParaRPr lang="en-PH" dirty="0"/>
          </a:p>
        </p:txBody>
      </p:sp>
      <p:sp>
        <p:nvSpPr>
          <p:cNvPr id="4" name="Date Placeholder 3">
            <a:extLst>
              <a:ext uri="{FF2B5EF4-FFF2-40B4-BE49-F238E27FC236}">
                <a16:creationId xmlns:a16="http://schemas.microsoft.com/office/drawing/2014/main" id="{081D1740-9785-A337-CCE8-A7A3AB568C82}"/>
              </a:ext>
            </a:extLst>
          </p:cNvPr>
          <p:cNvSpPr>
            <a:spLocks noGrp="1"/>
          </p:cNvSpPr>
          <p:nvPr>
            <p:ph type="dt" sz="half" idx="2"/>
          </p:nvPr>
        </p:nvSpPr>
        <p:spPr/>
        <p:txBody>
          <a:bodyPr/>
          <a:lstStyle/>
          <a:p>
            <a:r>
              <a:rPr lang="en-US"/>
              <a:t>2024.12.12</a:t>
            </a:r>
            <a:endParaRPr lang="en-PH" dirty="0"/>
          </a:p>
        </p:txBody>
      </p:sp>
      <p:pic>
        <p:nvPicPr>
          <p:cNvPr id="6" name="2DBPCA-random-128-0.2-animation">
            <a:hlinkClick r:id="" action="ppaction://media"/>
            <a:extLst>
              <a:ext uri="{FF2B5EF4-FFF2-40B4-BE49-F238E27FC236}">
                <a16:creationId xmlns:a16="http://schemas.microsoft.com/office/drawing/2014/main" id="{8C5FD8F2-65C7-4EA8-7F2F-F84B3890320F}"/>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091" t="7681" r="13763" b="33959"/>
          <a:stretch/>
        </p:blipFill>
        <p:spPr>
          <a:xfrm>
            <a:off x="4028366" y="1977415"/>
            <a:ext cx="4135269" cy="4114644"/>
          </a:xfrm>
          <a:prstGeom prst="rect">
            <a:avLst/>
          </a:prstGeom>
        </p:spPr>
      </p:pic>
      <p:pic>
        <p:nvPicPr>
          <p:cNvPr id="8" name="2DBPCA-random-128-0.2-animation">
            <a:hlinkClick r:id="" action="ppaction://media"/>
            <a:extLst>
              <a:ext uri="{FF2B5EF4-FFF2-40B4-BE49-F238E27FC236}">
                <a16:creationId xmlns:a16="http://schemas.microsoft.com/office/drawing/2014/main" id="{CE061BA4-55AD-3EB7-E262-FE1AB26AAD0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2545" t="74486" r="60004" b="24048"/>
          <a:stretch/>
        </p:blipFill>
        <p:spPr>
          <a:xfrm>
            <a:off x="4570480" y="6126425"/>
            <a:ext cx="3104160" cy="289665"/>
          </a:xfrm>
          <a:prstGeom prst="rect">
            <a:avLst/>
          </a:prstGeom>
        </p:spPr>
      </p:pic>
      <p:sp>
        <p:nvSpPr>
          <p:cNvPr id="9" name="Rectangle 8">
            <a:extLst>
              <a:ext uri="{FF2B5EF4-FFF2-40B4-BE49-F238E27FC236}">
                <a16:creationId xmlns:a16="http://schemas.microsoft.com/office/drawing/2014/main" id="{90B42792-9CA6-D403-6128-CAB83627D13E}"/>
              </a:ext>
            </a:extLst>
          </p:cNvPr>
          <p:cNvSpPr/>
          <p:nvPr/>
        </p:nvSpPr>
        <p:spPr>
          <a:xfrm>
            <a:off x="4570481" y="6126425"/>
            <a:ext cx="2639568" cy="289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H" dirty="0">
                <a:solidFill>
                  <a:sysClr val="windowText" lastClr="000000"/>
                </a:solidFill>
              </a:rPr>
              <a:t>Current time step:</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06807D7-E562-1822-C373-AE352A8BAF8D}"/>
                  </a:ext>
                </a:extLst>
              </p:cNvPr>
              <p:cNvSpPr txBox="1"/>
              <p:nvPr/>
            </p:nvSpPr>
            <p:spPr>
              <a:xfrm>
                <a:off x="3972910" y="1608083"/>
                <a:ext cx="424618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𝐿</m:t>
                      </m:r>
                      <m:r>
                        <a:rPr lang="en-PH" b="0" i="1" smtClean="0">
                          <a:latin typeface="Cambria Math" panose="02040503050406030204" pitchFamily="18" charset="0"/>
                        </a:rPr>
                        <m:t>=128,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r>
                        <a:rPr lang="en-PH" b="0" i="1" smtClean="0">
                          <a:latin typeface="Cambria Math" panose="02040503050406030204" pitchFamily="18" charset="0"/>
                        </a:rPr>
                        <m:t>=0.2,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0</m:t>
                          </m:r>
                        </m:sub>
                      </m:sSub>
                      <m:r>
                        <a:rPr lang="en-PH" b="0" i="1" smtClean="0">
                          <a:latin typeface="Cambria Math" panose="02040503050406030204" pitchFamily="18" charset="0"/>
                        </a:rPr>
                        <m:t>=1</m:t>
                      </m:r>
                    </m:oMath>
                  </m:oMathPara>
                </a14:m>
                <a:endParaRPr lang="en-PH" dirty="0"/>
              </a:p>
            </p:txBody>
          </p:sp>
        </mc:Choice>
        <mc:Fallback>
          <p:sp>
            <p:nvSpPr>
              <p:cNvPr id="5" name="TextBox 4">
                <a:extLst>
                  <a:ext uri="{FF2B5EF4-FFF2-40B4-BE49-F238E27FC236}">
                    <a16:creationId xmlns:a16="http://schemas.microsoft.com/office/drawing/2014/main" id="{506807D7-E562-1822-C373-AE352A8BAF8D}"/>
                  </a:ext>
                </a:extLst>
              </p:cNvPr>
              <p:cNvSpPr txBox="1">
                <a:spLocks noRot="1" noChangeAspect="1" noMove="1" noResize="1" noEditPoints="1" noAdjustHandles="1" noChangeArrowheads="1" noChangeShapeType="1" noTextEdit="1"/>
              </p:cNvSpPr>
              <p:nvPr/>
            </p:nvSpPr>
            <p:spPr>
              <a:xfrm>
                <a:off x="3972910" y="1608083"/>
                <a:ext cx="4246180" cy="369332"/>
              </a:xfrm>
              <a:prstGeom prst="rect">
                <a:avLst/>
              </a:prstGeom>
              <a:blipFill>
                <a:blip r:embed="rId7"/>
                <a:stretch>
                  <a:fillRect b="-6667"/>
                </a:stretch>
              </a:blipFill>
            </p:spPr>
            <p:txBody>
              <a:bodyPr/>
              <a:lstStyle/>
              <a:p>
                <a:r>
                  <a:rPr lang="en-PH">
                    <a:noFill/>
                  </a:rPr>
                  <a:t> </a:t>
                </a:r>
              </a:p>
            </p:txBody>
          </p:sp>
        </mc:Fallback>
      </mc:AlternateContent>
    </p:spTree>
    <p:extLst>
      <p:ext uri="{BB962C8B-B14F-4D97-AF65-F5344CB8AC3E}">
        <p14:creationId xmlns:p14="http://schemas.microsoft.com/office/powerpoint/2010/main" val="234138789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 fill="hold"/>
                                        <p:tgtEl>
                                          <p:spTgt spid="6"/>
                                        </p:tgtEl>
                                      </p:cBhvr>
                                    </p:cmd>
                                  </p:childTnLst>
                                </p:cTn>
                              </p:par>
                              <p:par>
                                <p:cTn id="7" presetID="1" presetClass="mediacall" presetSubtype="0" fill="hold" nodeType="withEffect">
                                  <p:stCondLst>
                                    <p:cond delay="0"/>
                                  </p:stCondLst>
                                  <p:childTnLst>
                                    <p:cmd type="call" cmd="playFrom(0.0)">
                                      <p:cBhvr>
                                        <p:cTn id="8" dur="4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extLst>
    <p:ext uri="{6950BFC3-D8DA-4A85-94F7-54DA5524770B}">
      <p188:commentRel xmlns:p188="http://schemas.microsoft.com/office/powerpoint/2018/8/main" r:id="rId5"/>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C953-DDA4-6AA6-79C0-D3A697645BEC}"/>
              </a:ext>
            </a:extLst>
          </p:cNvPr>
          <p:cNvSpPr>
            <a:spLocks noGrp="1"/>
          </p:cNvSpPr>
          <p:nvPr>
            <p:ph type="title"/>
          </p:nvPr>
        </p:nvSpPr>
        <p:spPr/>
        <p:txBody>
          <a:bodyPr/>
          <a:lstStyle/>
          <a:p>
            <a:r>
              <a:rPr lang="en-PH" dirty="0"/>
              <a:t>Abstract</a:t>
            </a:r>
          </a:p>
        </p:txBody>
      </p:sp>
      <p:sp>
        <p:nvSpPr>
          <p:cNvPr id="3" name="Content Placeholder 2">
            <a:extLst>
              <a:ext uri="{FF2B5EF4-FFF2-40B4-BE49-F238E27FC236}">
                <a16:creationId xmlns:a16="http://schemas.microsoft.com/office/drawing/2014/main" id="{14D237CD-69B9-E221-9166-3C73842DC903}"/>
              </a:ext>
            </a:extLst>
          </p:cNvPr>
          <p:cNvSpPr>
            <a:spLocks noGrp="1"/>
          </p:cNvSpPr>
          <p:nvPr>
            <p:ph idx="1"/>
          </p:nvPr>
        </p:nvSpPr>
        <p:spPr/>
        <p:txBody>
          <a:bodyPr>
            <a:normAutofit fontScale="92500" lnSpcReduction="20000"/>
          </a:bodyPr>
          <a:lstStyle/>
          <a:p>
            <a:pPr marL="0" indent="0">
              <a:lnSpc>
                <a:spcPct val="170000"/>
              </a:lnSpc>
              <a:buNone/>
            </a:pPr>
            <a:r>
              <a:rPr lang="en-US" sz="1400" dirty="0"/>
              <a:t>Peer instruction (PI) has recently become one of the popular means of classroom instruction in Physics Education. Such instruction method is vastly different from how classes are traditionally handled where the instructor conducts a lecture for the entire duration of the class. In this study, we model the transfer of knowledge within the class as a probabilistic cellular automata model and investigate the effects of different factors such as seating arrangements, size, learning rate, and heterogeneity on the classes’ overall learning efficiency in peer instruction. We compared the learning efficiency between the traditional learning model and the PI model. We found that larger class sizes sway the advantage towards traditional instruction, while increased learning rate heterogeneity favors PI. Additionally, an increase in the students’ effective learning rate benefits both traditional instruction and PI but in different ways. Classes under traditional instruction were found to have two stages of learning when heterogeneity was introduced: a fast initial stage and a slow final stage. On the other hand, learning trends in PI were generally unaffected by heterogeneity, having similar effects with the other factors we considered. Among the seating arrangements (SAs) we considered for PI, the inner corner SA performed the best in terms of both the time it takes for all the students to learn and the classroom’s learning rate. This result differs from previous studies where they found that the outer corner SA performed the best. The difference stems from the simplifications made in this model. We did not consider the orientation factor of each student, resulting in an isotropic system. Our model also uses binary values and does not consider the effect of aptitude similarity that have been described in previous studies. Despite these simplifications, our findings generally agree with previous studies and existing practices that PI performs similarly or better than traditional instruction and that a mix of traditional instruction and PI would be the optimal method of instruction. We offer insights based on the qualitative results of the model.</a:t>
            </a:r>
            <a:endParaRPr lang="en-PH" sz="1400" dirty="0"/>
          </a:p>
        </p:txBody>
      </p:sp>
      <p:sp>
        <p:nvSpPr>
          <p:cNvPr id="4" name="Slide Number Placeholder 3">
            <a:extLst>
              <a:ext uri="{FF2B5EF4-FFF2-40B4-BE49-F238E27FC236}">
                <a16:creationId xmlns:a16="http://schemas.microsoft.com/office/drawing/2014/main" id="{6F7AB2F6-FF98-DAC8-BC2E-930D16BD3D64}"/>
              </a:ext>
            </a:extLst>
          </p:cNvPr>
          <p:cNvSpPr>
            <a:spLocks noGrp="1"/>
          </p:cNvSpPr>
          <p:nvPr>
            <p:ph type="sldNum" sz="quarter" idx="12"/>
          </p:nvPr>
        </p:nvSpPr>
        <p:spPr/>
        <p:txBody>
          <a:bodyPr/>
          <a:lstStyle/>
          <a:p>
            <a:fld id="{32177519-FDB5-46C8-A273-662D2447F0A4}" type="slidenum">
              <a:rPr lang="en-PH" smtClean="0"/>
              <a:t>2</a:t>
            </a:fld>
            <a:endParaRPr lang="en-PH"/>
          </a:p>
        </p:txBody>
      </p:sp>
      <p:sp>
        <p:nvSpPr>
          <p:cNvPr id="5" name="Footer Placeholder 4">
            <a:extLst>
              <a:ext uri="{FF2B5EF4-FFF2-40B4-BE49-F238E27FC236}">
                <a16:creationId xmlns:a16="http://schemas.microsoft.com/office/drawing/2014/main" id="{4E77E297-992D-E0D7-F773-C002AA4D3C6C}"/>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887EBCB6-27B8-397B-82B9-29005D47F313}"/>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3308099589"/>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03D6DA-A7F4-5C13-AEC0-55F1D664CB70}"/>
              </a:ext>
            </a:extLst>
          </p:cNvPr>
          <p:cNvSpPr>
            <a:spLocks noGrp="1"/>
          </p:cNvSpPr>
          <p:nvPr>
            <p:ph type="title"/>
          </p:nvPr>
        </p:nvSpPr>
        <p:spPr/>
        <p:txBody>
          <a:bodyPr/>
          <a:lstStyle/>
          <a:p>
            <a:r>
              <a:rPr lang="en-PH" dirty="0"/>
              <a:t>Progression of states for traditional and PI</a:t>
            </a:r>
          </a:p>
        </p:txBody>
      </p:sp>
      <p:sp>
        <p:nvSpPr>
          <p:cNvPr id="2" name="Slide Number Placeholder 1">
            <a:extLst>
              <a:ext uri="{FF2B5EF4-FFF2-40B4-BE49-F238E27FC236}">
                <a16:creationId xmlns:a16="http://schemas.microsoft.com/office/drawing/2014/main" id="{1510B89D-421C-7E66-4A3F-3BF32EC0E2B1}"/>
              </a:ext>
            </a:extLst>
          </p:cNvPr>
          <p:cNvSpPr>
            <a:spLocks noGrp="1"/>
          </p:cNvSpPr>
          <p:nvPr>
            <p:ph type="sldNum" sz="quarter" idx="12"/>
          </p:nvPr>
        </p:nvSpPr>
        <p:spPr/>
        <p:txBody>
          <a:bodyPr/>
          <a:lstStyle/>
          <a:p>
            <a:fld id="{32177519-FDB5-46C8-A273-662D2447F0A4}" type="slidenum">
              <a:rPr lang="en-PH" smtClean="0"/>
              <a:t>20</a:t>
            </a:fld>
            <a:endParaRPr lang="en-PH"/>
          </a:p>
        </p:txBody>
      </p:sp>
      <p:sp>
        <p:nvSpPr>
          <p:cNvPr id="3" name="Footer Placeholder 2">
            <a:extLst>
              <a:ext uri="{FF2B5EF4-FFF2-40B4-BE49-F238E27FC236}">
                <a16:creationId xmlns:a16="http://schemas.microsoft.com/office/drawing/2014/main" id="{3A9C4FBC-848C-F9E1-69AA-B2A108421696}"/>
              </a:ext>
            </a:extLst>
          </p:cNvPr>
          <p:cNvSpPr>
            <a:spLocks noGrp="1"/>
          </p:cNvSpPr>
          <p:nvPr>
            <p:ph type="ftr" sz="quarter" idx="3"/>
          </p:nvPr>
        </p:nvSpPr>
        <p:spPr/>
        <p:txBody>
          <a:bodyPr/>
          <a:lstStyle/>
          <a:p>
            <a:endParaRPr lang="en-PH" dirty="0"/>
          </a:p>
        </p:txBody>
      </p:sp>
      <p:sp>
        <p:nvSpPr>
          <p:cNvPr id="4" name="Date Placeholder 3">
            <a:extLst>
              <a:ext uri="{FF2B5EF4-FFF2-40B4-BE49-F238E27FC236}">
                <a16:creationId xmlns:a16="http://schemas.microsoft.com/office/drawing/2014/main" id="{9BF93F7B-8080-CA2B-37CC-2BE1468F8C28}"/>
              </a:ext>
            </a:extLst>
          </p:cNvPr>
          <p:cNvSpPr>
            <a:spLocks noGrp="1"/>
          </p:cNvSpPr>
          <p:nvPr>
            <p:ph type="dt" sz="half" idx="2"/>
          </p:nvPr>
        </p:nvSpPr>
        <p:spPr/>
        <p:txBody>
          <a:bodyPr/>
          <a:lstStyle/>
          <a:p>
            <a:r>
              <a:rPr lang="en-US"/>
              <a:t>2024.12.12</a:t>
            </a:r>
            <a:endParaRPr lang="en-PH" dirty="0"/>
          </a:p>
        </p:txBody>
      </p:sp>
      <p:pic>
        <p:nvPicPr>
          <p:cNvPr id="5" name="2DBPCA-random-128-0.2-animation">
            <a:hlinkClick r:id="" action="ppaction://media"/>
            <a:extLst>
              <a:ext uri="{FF2B5EF4-FFF2-40B4-BE49-F238E27FC236}">
                <a16:creationId xmlns:a16="http://schemas.microsoft.com/office/drawing/2014/main" id="{F2FD80C7-B37B-2B5A-FAC6-FB1F2F136634}"/>
              </a:ext>
            </a:extLst>
          </p:cNvPr>
          <p:cNvPicPr>
            <a:picLocks noChangeAspect="1"/>
          </p:cNvPicPr>
          <p:nvPr>
            <a:videoFile r:link="rId2"/>
            <p:extLst>
              <p:ext uri="{DAA4B4D4-6D71-4841-9C94-3DE7FCFB9230}">
                <p14:media xmlns:p14="http://schemas.microsoft.com/office/powerpoint/2010/main" r:embed="rId1"/>
              </p:ext>
            </p:extLst>
          </p:nvPr>
        </p:nvPicPr>
        <p:blipFill>
          <a:blip r:embed="rId8"/>
          <a:srcRect l="21091" t="7062" r="13763" b="33959"/>
          <a:stretch/>
        </p:blipFill>
        <p:spPr>
          <a:xfrm>
            <a:off x="6703929" y="2195217"/>
            <a:ext cx="3759101" cy="3780000"/>
          </a:xfrm>
          <a:prstGeom prst="rect">
            <a:avLst/>
          </a:prstGeom>
        </p:spPr>
      </p:pic>
      <p:pic>
        <p:nvPicPr>
          <p:cNvPr id="7" name="2DBPCA-random-64-0.1-animation">
            <a:hlinkClick r:id="" action="ppaction://media"/>
            <a:extLst>
              <a:ext uri="{FF2B5EF4-FFF2-40B4-BE49-F238E27FC236}">
                <a16:creationId xmlns:a16="http://schemas.microsoft.com/office/drawing/2014/main" id="{CEC9A97F-7A9C-A4E5-F8C4-F141CAED7FB8}"/>
              </a:ext>
            </a:extLst>
          </p:cNvPr>
          <p:cNvPicPr>
            <a:picLocks noChangeAspect="1"/>
          </p:cNvPicPr>
          <p:nvPr>
            <a:videoFile r:link="rId4"/>
            <p:extLst>
              <p:ext uri="{DAA4B4D4-6D71-4841-9C94-3DE7FCFB9230}">
                <p14:media xmlns:p14="http://schemas.microsoft.com/office/powerpoint/2010/main" r:embed="rId3"/>
              </p:ext>
            </p:extLst>
          </p:nvPr>
        </p:nvPicPr>
        <p:blipFill>
          <a:blip r:embed="rId9"/>
          <a:srcRect l="21397" t="6862" r="13032" b="34102"/>
          <a:stretch/>
        </p:blipFill>
        <p:spPr>
          <a:xfrm>
            <a:off x="1191955" y="2195217"/>
            <a:ext cx="3780017" cy="3780000"/>
          </a:xfrm>
          <a:prstGeom prst="rect">
            <a:avLst/>
          </a:prstGeom>
        </p:spPr>
      </p:pic>
      <p:pic>
        <p:nvPicPr>
          <p:cNvPr id="11" name="2DBPCA-random-128-0.2-animation">
            <a:hlinkClick r:id="" action="ppaction://media"/>
            <a:extLst>
              <a:ext uri="{FF2B5EF4-FFF2-40B4-BE49-F238E27FC236}">
                <a16:creationId xmlns:a16="http://schemas.microsoft.com/office/drawing/2014/main" id="{A7A31AFF-6FD0-45B2-9C2A-8C3F339FC186}"/>
              </a:ext>
            </a:extLst>
          </p:cNvPr>
          <p:cNvPicPr>
            <a:picLocks noChangeAspect="1"/>
          </p:cNvPicPr>
          <p:nvPr>
            <a:videoFile r:link="rId2"/>
            <p:extLst>
              <p:ext uri="{DAA4B4D4-6D71-4841-9C94-3DE7FCFB9230}">
                <p14:media xmlns:p14="http://schemas.microsoft.com/office/powerpoint/2010/main" r:embed="rId1"/>
              </p:ext>
            </p:extLst>
          </p:nvPr>
        </p:nvPicPr>
        <p:blipFill>
          <a:blip r:embed="rId8"/>
          <a:srcRect l="22545" t="74486" r="60004" b="24048"/>
          <a:stretch/>
        </p:blipFill>
        <p:spPr>
          <a:xfrm>
            <a:off x="6891204" y="6021441"/>
            <a:ext cx="3104160" cy="289665"/>
          </a:xfrm>
          <a:prstGeom prst="rect">
            <a:avLst/>
          </a:prstGeom>
        </p:spPr>
      </p:pic>
      <p:sp>
        <p:nvSpPr>
          <p:cNvPr id="12" name="Rectangle 11">
            <a:extLst>
              <a:ext uri="{FF2B5EF4-FFF2-40B4-BE49-F238E27FC236}">
                <a16:creationId xmlns:a16="http://schemas.microsoft.com/office/drawing/2014/main" id="{DE8A8C7F-061E-EE47-CE77-DCC5654BEB49}"/>
              </a:ext>
            </a:extLst>
          </p:cNvPr>
          <p:cNvSpPr/>
          <p:nvPr/>
        </p:nvSpPr>
        <p:spPr>
          <a:xfrm>
            <a:off x="6891205" y="6021441"/>
            <a:ext cx="2639568" cy="289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H" dirty="0">
                <a:solidFill>
                  <a:sysClr val="windowText" lastClr="000000"/>
                </a:solidFill>
              </a:rPr>
              <a:t>Current time step:</a:t>
            </a:r>
          </a:p>
        </p:txBody>
      </p:sp>
      <p:pic>
        <p:nvPicPr>
          <p:cNvPr id="13" name="2DBPCA-random-64-0.1-animation">
            <a:hlinkClick r:id="" action="ppaction://media"/>
            <a:extLst>
              <a:ext uri="{FF2B5EF4-FFF2-40B4-BE49-F238E27FC236}">
                <a16:creationId xmlns:a16="http://schemas.microsoft.com/office/drawing/2014/main" id="{327B3EAB-4478-3ADB-61B5-C4E38DB0E7A3}"/>
              </a:ext>
            </a:extLst>
          </p:cNvPr>
          <p:cNvPicPr>
            <a:picLocks noChangeAspect="1"/>
          </p:cNvPicPr>
          <p:nvPr>
            <a:videoFile r:link="rId4"/>
            <p:extLst>
              <p:ext uri="{DAA4B4D4-6D71-4841-9C94-3DE7FCFB9230}">
                <p14:media xmlns:p14="http://schemas.microsoft.com/office/powerpoint/2010/main" r:embed="rId3"/>
              </p:ext>
            </p:extLst>
          </p:nvPr>
        </p:nvPicPr>
        <p:blipFill>
          <a:blip r:embed="rId9"/>
          <a:srcRect l="38017" t="74185" r="59894" b="24115"/>
          <a:stretch/>
        </p:blipFill>
        <p:spPr>
          <a:xfrm>
            <a:off x="3789587" y="6023105"/>
            <a:ext cx="318546" cy="288000"/>
          </a:xfrm>
          <a:prstGeom prst="rect">
            <a:avLst/>
          </a:prstGeom>
        </p:spPr>
      </p:pic>
      <p:sp>
        <p:nvSpPr>
          <p:cNvPr id="14" name="Rectangle 13">
            <a:extLst>
              <a:ext uri="{FF2B5EF4-FFF2-40B4-BE49-F238E27FC236}">
                <a16:creationId xmlns:a16="http://schemas.microsoft.com/office/drawing/2014/main" id="{2AA0ED83-1629-97B6-58EC-020C918567CC}"/>
              </a:ext>
            </a:extLst>
          </p:cNvPr>
          <p:cNvSpPr/>
          <p:nvPr/>
        </p:nvSpPr>
        <p:spPr>
          <a:xfrm>
            <a:off x="1191955" y="6021440"/>
            <a:ext cx="2639568" cy="289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H" dirty="0">
                <a:solidFill>
                  <a:sysClr val="windowText" lastClr="000000"/>
                </a:solidFill>
              </a:rPr>
              <a:t>Current time step:</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6F6F292-383D-F1A8-24A6-DF7E4256B01F}"/>
                  </a:ext>
                </a:extLst>
              </p:cNvPr>
              <p:cNvSpPr txBox="1"/>
              <p:nvPr/>
            </p:nvSpPr>
            <p:spPr>
              <a:xfrm>
                <a:off x="6320194" y="1548886"/>
                <a:ext cx="4246180" cy="646331"/>
              </a:xfrm>
              <a:prstGeom prst="rect">
                <a:avLst/>
              </a:prstGeom>
              <a:noFill/>
            </p:spPr>
            <p:txBody>
              <a:bodyPr wrap="square" rtlCol="0">
                <a:spAutoFit/>
              </a:bodyPr>
              <a:lstStyle/>
              <a:p>
                <a:pPr algn="ctr"/>
                <a:r>
                  <a:rPr lang="en-PH" dirty="0"/>
                  <a:t>Peer Instruction (Inner corner)</a:t>
                </a:r>
                <a:endParaRPr lang="en-PH"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𝐿</m:t>
                      </m:r>
                      <m:r>
                        <a:rPr lang="en-PH" b="0" i="1" smtClean="0">
                          <a:latin typeface="Cambria Math" panose="02040503050406030204" pitchFamily="18" charset="0"/>
                        </a:rPr>
                        <m:t>=128,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r>
                        <a:rPr lang="en-PH" b="0" i="1" smtClean="0">
                          <a:latin typeface="Cambria Math" panose="02040503050406030204" pitchFamily="18" charset="0"/>
                        </a:rPr>
                        <m:t>=0.2,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0</m:t>
                          </m:r>
                        </m:sub>
                      </m:sSub>
                      <m:r>
                        <a:rPr lang="en-PH" b="0" i="1" smtClean="0">
                          <a:latin typeface="Cambria Math" panose="02040503050406030204" pitchFamily="18" charset="0"/>
                        </a:rPr>
                        <m:t>=1</m:t>
                      </m:r>
                    </m:oMath>
                  </m:oMathPara>
                </a14:m>
                <a:endParaRPr lang="en-PH" dirty="0"/>
              </a:p>
            </p:txBody>
          </p:sp>
        </mc:Choice>
        <mc:Fallback>
          <p:sp>
            <p:nvSpPr>
              <p:cNvPr id="8" name="TextBox 7">
                <a:extLst>
                  <a:ext uri="{FF2B5EF4-FFF2-40B4-BE49-F238E27FC236}">
                    <a16:creationId xmlns:a16="http://schemas.microsoft.com/office/drawing/2014/main" id="{06F6F292-383D-F1A8-24A6-DF7E4256B01F}"/>
                  </a:ext>
                </a:extLst>
              </p:cNvPr>
              <p:cNvSpPr txBox="1">
                <a:spLocks noRot="1" noChangeAspect="1" noMove="1" noResize="1" noEditPoints="1" noAdjustHandles="1" noChangeArrowheads="1" noChangeShapeType="1" noTextEdit="1"/>
              </p:cNvSpPr>
              <p:nvPr/>
            </p:nvSpPr>
            <p:spPr>
              <a:xfrm>
                <a:off x="6320194" y="1548886"/>
                <a:ext cx="4246180" cy="646331"/>
              </a:xfrm>
              <a:prstGeom prst="rect">
                <a:avLst/>
              </a:prstGeom>
              <a:blipFill>
                <a:blip r:embed="rId10"/>
                <a:stretch>
                  <a:fillRect t="-3774" b="-3774"/>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672A3DE-B1A9-FE1C-2ABC-2DBFD8624327}"/>
                  </a:ext>
                </a:extLst>
              </p:cNvPr>
              <p:cNvSpPr txBox="1"/>
              <p:nvPr/>
            </p:nvSpPr>
            <p:spPr>
              <a:xfrm>
                <a:off x="958873" y="1548886"/>
                <a:ext cx="4246180" cy="646331"/>
              </a:xfrm>
              <a:prstGeom prst="rect">
                <a:avLst/>
              </a:prstGeom>
              <a:noFill/>
            </p:spPr>
            <p:txBody>
              <a:bodyPr wrap="square" rtlCol="0">
                <a:spAutoFit/>
              </a:bodyPr>
              <a:lstStyle/>
              <a:p>
                <a:pPr algn="ctr"/>
                <a:r>
                  <a:rPr lang="en-PH" dirty="0"/>
                  <a:t>Traditional</a:t>
                </a:r>
                <a:endParaRPr lang="en-PH" b="0" dirty="0"/>
              </a:p>
              <a:p>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𝐿</m:t>
                      </m:r>
                      <m:r>
                        <a:rPr lang="en-PH" b="0" i="1" smtClean="0">
                          <a:latin typeface="Cambria Math" panose="02040503050406030204" pitchFamily="18" charset="0"/>
                        </a:rPr>
                        <m:t>=128,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r>
                        <a:rPr lang="en-PH" b="0" i="1" smtClean="0">
                          <a:latin typeface="Cambria Math" panose="02040503050406030204" pitchFamily="18" charset="0"/>
                        </a:rPr>
                        <m:t>=0.2,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0</m:t>
                          </m:r>
                        </m:sub>
                      </m:sSub>
                      <m:r>
                        <a:rPr lang="en-PH" b="0" i="1" smtClean="0">
                          <a:latin typeface="Cambria Math" panose="02040503050406030204" pitchFamily="18" charset="0"/>
                        </a:rPr>
                        <m:t>=1</m:t>
                      </m:r>
                    </m:oMath>
                  </m:oMathPara>
                </a14:m>
                <a:endParaRPr lang="en-PH" dirty="0"/>
              </a:p>
            </p:txBody>
          </p:sp>
        </mc:Choice>
        <mc:Fallback>
          <p:sp>
            <p:nvSpPr>
              <p:cNvPr id="9" name="TextBox 8">
                <a:extLst>
                  <a:ext uri="{FF2B5EF4-FFF2-40B4-BE49-F238E27FC236}">
                    <a16:creationId xmlns:a16="http://schemas.microsoft.com/office/drawing/2014/main" id="{1672A3DE-B1A9-FE1C-2ABC-2DBFD8624327}"/>
                  </a:ext>
                </a:extLst>
              </p:cNvPr>
              <p:cNvSpPr txBox="1">
                <a:spLocks noRot="1" noChangeAspect="1" noMove="1" noResize="1" noEditPoints="1" noAdjustHandles="1" noChangeArrowheads="1" noChangeShapeType="1" noTextEdit="1"/>
              </p:cNvSpPr>
              <p:nvPr/>
            </p:nvSpPr>
            <p:spPr>
              <a:xfrm>
                <a:off x="958873" y="1548886"/>
                <a:ext cx="4246180" cy="646331"/>
              </a:xfrm>
              <a:prstGeom prst="rect">
                <a:avLst/>
              </a:prstGeom>
              <a:blipFill>
                <a:blip r:embed="rId11"/>
                <a:stretch>
                  <a:fillRect t="-3774" b="-3774"/>
                </a:stretch>
              </a:blipFill>
            </p:spPr>
            <p:txBody>
              <a:bodyPr/>
              <a:lstStyle/>
              <a:p>
                <a:r>
                  <a:rPr lang="en-PH">
                    <a:noFill/>
                  </a:rPr>
                  <a:t> </a:t>
                </a:r>
              </a:p>
            </p:txBody>
          </p:sp>
        </mc:Fallback>
      </mc:AlternateContent>
    </p:spTree>
    <p:extLst>
      <p:ext uri="{BB962C8B-B14F-4D97-AF65-F5344CB8AC3E}">
        <p14:creationId xmlns:p14="http://schemas.microsoft.com/office/powerpoint/2010/main" val="1511562118"/>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 fill="hold"/>
                                        <p:tgtEl>
                                          <p:spTgt spid="5"/>
                                        </p:tgtEl>
                                      </p:cBhvr>
                                    </p:cmd>
                                  </p:childTnLst>
                                </p:cTn>
                              </p:par>
                              <p:par>
                                <p:cTn id="7" presetID="1" presetClass="mediacall" presetSubtype="0" fill="hold" nodeType="withEffect">
                                  <p:stCondLst>
                                    <p:cond delay="0"/>
                                  </p:stCondLst>
                                  <p:childTnLst>
                                    <p:cmd type="call" cmd="playFrom(0.0)">
                                      <p:cBhvr>
                                        <p:cTn id="8" dur="4750" fill="hold"/>
                                        <p:tgtEl>
                                          <p:spTgt spid="7"/>
                                        </p:tgtEl>
                                      </p:cBhvr>
                                    </p:cmd>
                                  </p:childTnLst>
                                </p:cTn>
                              </p:par>
                              <p:par>
                                <p:cTn id="9" presetID="1" presetClass="mediacall" presetSubtype="0" fill="hold" nodeType="withEffect">
                                  <p:stCondLst>
                                    <p:cond delay="0"/>
                                  </p:stCondLst>
                                  <p:childTnLst>
                                    <p:cmd type="call" cmd="playFrom(0.0)">
                                      <p:cBhvr>
                                        <p:cTn id="10" dur="4500" fill="hold"/>
                                        <p:tgtEl>
                                          <p:spTgt spid="11"/>
                                        </p:tgtEl>
                                      </p:cBhvr>
                                    </p:cmd>
                                  </p:childTnLst>
                                </p:cTn>
                              </p:par>
                              <p:par>
                                <p:cTn id="11" presetID="1" presetClass="mediacall" presetSubtype="0" fill="hold" nodeType="withEffect">
                                  <p:stCondLst>
                                    <p:cond delay="0"/>
                                  </p:stCondLst>
                                  <p:childTnLst>
                                    <p:cmd type="call" cmd="playFrom(0.0)">
                                      <p:cBhvr>
                                        <p:cTn id="12" dur="475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video>
              <p:cMediaNode vol="80000">
                <p:cTn id="18" repeatCount="indefinite" fill="hold" display="0">
                  <p:stCondLst>
                    <p:cond delay="indefinite"/>
                  </p:stCondLst>
                </p:cTn>
                <p:tgtEl>
                  <p:spTgt spid="5"/>
                </p:tgtEl>
              </p:cMediaNode>
            </p:video>
            <p:video>
              <p:cMediaNode vol="80000">
                <p:cTn id="19" repeatCount="indefinite" fill="hold" display="0">
                  <p:stCondLst>
                    <p:cond delay="indefinite"/>
                  </p:stCondLst>
                </p:cTn>
                <p:tgtEl>
                  <p:spTgt spid="7"/>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seq concurrent="1" nextAc="seek">
              <p:cTn id="25" restart="whenNotActive" fill="hold" evtFilter="cancelBubble" nodeType="interactiveSeq">
                <p:stCondLst>
                  <p:cond evt="onClick" delay="0">
                    <p:tgtEl>
                      <p:spTgt spid="11"/>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withEffect">
                                  <p:stCondLst>
                                    <p:cond delay="0"/>
                                  </p:stCondLst>
                                  <p:childTnLst>
                                    <p:cmd type="call" cmd="togglePause">
                                      <p:cBhvr>
                                        <p:cTn id="29" dur="1" fill="hold"/>
                                        <p:tgtEl>
                                          <p:spTgt spid="11"/>
                                        </p:tgtEl>
                                      </p:cBhvr>
                                    </p:cmd>
                                  </p:childTnLst>
                                </p:cTn>
                              </p:par>
                            </p:childTnLst>
                          </p:cTn>
                        </p:par>
                      </p:childTnLst>
                    </p:cTn>
                  </p:par>
                </p:childTnLst>
              </p:cTn>
              <p:nextCondLst>
                <p:cond evt="onClick" delay="0">
                  <p:tgtEl>
                    <p:spTgt spid="11"/>
                  </p:tgtEl>
                </p:cond>
              </p:nextCondLst>
            </p:seq>
            <p:video>
              <p:cMediaNode vol="80000">
                <p:cTn id="30" repeatCount="indefinite" fill="hold" display="0">
                  <p:stCondLst>
                    <p:cond delay="indefinite"/>
                  </p:stCondLst>
                </p:cTn>
                <p:tgtEl>
                  <p:spTgt spid="11"/>
                </p:tgtEl>
              </p:cMediaNode>
            </p:video>
            <p:seq concurrent="1" nextAc="seek">
              <p:cTn id="31" restart="whenNotActive" fill="hold" evtFilter="cancelBubble" nodeType="interactiveSeq">
                <p:stCondLst>
                  <p:cond evt="onClick" delay="0">
                    <p:tgtEl>
                      <p:spTgt spid="13"/>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3"/>
                                        </p:tgtEl>
                                      </p:cBhvr>
                                    </p:cmd>
                                  </p:childTnLst>
                                </p:cTn>
                              </p:par>
                            </p:childTnLst>
                          </p:cTn>
                        </p:par>
                      </p:childTnLst>
                    </p:cTn>
                  </p:par>
                </p:childTnLst>
              </p:cTn>
              <p:nextCondLst>
                <p:cond evt="onClick" delay="0">
                  <p:tgtEl>
                    <p:spTgt spid="13"/>
                  </p:tgtEl>
                </p:cond>
              </p:nextCondLst>
            </p:seq>
            <p:video>
              <p:cMediaNode vol="80000">
                <p:cTn id="36" repeatCount="indefinite" fill="hold" display="0">
                  <p:stCondLst>
                    <p:cond delay="indefinite"/>
                  </p:stCondLst>
                </p:cTn>
                <p:tgtEl>
                  <p:spTgt spid="13"/>
                </p:tgtEl>
              </p:cMediaNode>
            </p:video>
          </p:childTnLst>
        </p:cTn>
      </p:par>
    </p:tnLst>
  </p:timing>
  <p:extLst>
    <p:ext uri="{6950BFC3-D8DA-4A85-94F7-54DA5524770B}">
      <p188:commentRel xmlns:p188="http://schemas.microsoft.com/office/powerpoint/2018/8/main" r:id="rId7"/>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0DDEA-B111-F796-B3F2-49EEE4996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E5F014-D469-9E19-2B62-76C952653D93}"/>
              </a:ext>
            </a:extLst>
          </p:cNvPr>
          <p:cNvSpPr>
            <a:spLocks noGrp="1"/>
          </p:cNvSpPr>
          <p:nvPr>
            <p:ph type="title"/>
          </p:nvPr>
        </p:nvSpPr>
        <p:spPr>
          <a:xfrm>
            <a:off x="283265" y="694620"/>
            <a:ext cx="9983415" cy="776288"/>
          </a:xfrm>
        </p:spPr>
        <p:txBody>
          <a:bodyPr anchor="ctr">
            <a:normAutofit/>
          </a:bodyPr>
          <a:lstStyle/>
          <a:p>
            <a:r>
              <a:rPr lang="en-PH" dirty="0"/>
              <a:t>Performance parameters</a:t>
            </a:r>
          </a:p>
        </p:txBody>
      </p:sp>
      <p:sp>
        <p:nvSpPr>
          <p:cNvPr id="4" name="Slide Number Placeholder 3">
            <a:extLst>
              <a:ext uri="{FF2B5EF4-FFF2-40B4-BE49-F238E27FC236}">
                <a16:creationId xmlns:a16="http://schemas.microsoft.com/office/drawing/2014/main" id="{60333795-5498-E029-8E3B-B9823518AD1A}"/>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21</a:t>
            </a:fld>
            <a:endParaRPr lang="en-PH"/>
          </a:p>
        </p:txBody>
      </p:sp>
      <p:sp>
        <p:nvSpPr>
          <p:cNvPr id="12" name="Footer Placeholder 4">
            <a:extLst>
              <a:ext uri="{FF2B5EF4-FFF2-40B4-BE49-F238E27FC236}">
                <a16:creationId xmlns:a16="http://schemas.microsoft.com/office/drawing/2014/main" id="{50C0ECD1-A588-DBD4-F46A-9424794BBE66}"/>
              </a:ext>
            </a:extLst>
          </p:cNvPr>
          <p:cNvSpPr>
            <a:spLocks noGrp="1"/>
          </p:cNvSpPr>
          <p:nvPr>
            <p:ph type="ftr" sz="quarter" idx="3"/>
          </p:nvPr>
        </p:nvSpPr>
        <p:spPr>
          <a:xfrm>
            <a:off x="77411" y="6451565"/>
            <a:ext cx="10096014" cy="360000"/>
          </a:xfrm>
        </p:spPr>
        <p:txBody>
          <a:bodyPr/>
          <a:lstStyle/>
          <a:p>
            <a:pPr algn="l"/>
            <a:r>
              <a:rPr lang="en-PH" dirty="0"/>
              <a:t>*Fitting used Levenberg Marquardt algorithm</a:t>
            </a:r>
          </a:p>
        </p:txBody>
      </p:sp>
      <p:sp>
        <p:nvSpPr>
          <p:cNvPr id="6" name="Date Placeholder 5">
            <a:extLst>
              <a:ext uri="{FF2B5EF4-FFF2-40B4-BE49-F238E27FC236}">
                <a16:creationId xmlns:a16="http://schemas.microsoft.com/office/drawing/2014/main" id="{950FA5C0-CC84-6CB4-4DCF-3E3F4F2538B6}"/>
              </a:ext>
            </a:extLst>
          </p:cNvPr>
          <p:cNvSpPr>
            <a:spLocks noGrp="1"/>
          </p:cNvSpPr>
          <p:nvPr>
            <p:ph type="dt" sz="half" idx="2"/>
          </p:nvPr>
        </p:nvSpPr>
        <p:spPr>
          <a:xfrm>
            <a:off x="10220651" y="6451565"/>
            <a:ext cx="1088342" cy="360000"/>
          </a:xfrm>
        </p:spPr>
        <p:txBody>
          <a:bodyPr anchor="ctr">
            <a:normAutofit/>
          </a:bodyPr>
          <a:lstStyle/>
          <a:p>
            <a:pPr>
              <a:spcAft>
                <a:spcPts val="600"/>
              </a:spcAft>
            </a:pPr>
            <a:r>
              <a:rPr lang="en-US"/>
              <a:t>2024.12.12</a:t>
            </a:r>
            <a:endParaRPr lang="en-PH"/>
          </a:p>
        </p:txBody>
      </p:sp>
      <p:sp>
        <p:nvSpPr>
          <p:cNvPr id="9" name="Rectangle 8">
            <a:extLst>
              <a:ext uri="{FF2B5EF4-FFF2-40B4-BE49-F238E27FC236}">
                <a16:creationId xmlns:a16="http://schemas.microsoft.com/office/drawing/2014/main" id="{F365F2F7-EED0-3AA9-41F2-6E361E305B32}"/>
              </a:ext>
            </a:extLst>
          </p:cNvPr>
          <p:cNvSpPr/>
          <p:nvPr/>
        </p:nvSpPr>
        <p:spPr>
          <a:xfrm>
            <a:off x="1386295" y="3162609"/>
            <a:ext cx="4315781" cy="26859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PH"/>
          </a:p>
        </p:txBody>
      </p:sp>
      <p:sp>
        <p:nvSpPr>
          <p:cNvPr id="27" name="TextBox 26">
            <a:extLst>
              <a:ext uri="{FF2B5EF4-FFF2-40B4-BE49-F238E27FC236}">
                <a16:creationId xmlns:a16="http://schemas.microsoft.com/office/drawing/2014/main" id="{D3889980-12C9-F4B0-2A1A-9EFD98DC5512}"/>
              </a:ext>
            </a:extLst>
          </p:cNvPr>
          <p:cNvSpPr txBox="1"/>
          <p:nvPr/>
        </p:nvSpPr>
        <p:spPr>
          <a:xfrm>
            <a:off x="1726828" y="3905172"/>
            <a:ext cx="3975248" cy="369332"/>
          </a:xfrm>
          <a:prstGeom prst="rect">
            <a:avLst/>
          </a:prstGeom>
          <a:noFill/>
        </p:spPr>
        <p:txBody>
          <a:bodyPr wrap="square">
            <a:spAutoFit/>
          </a:bodyPr>
          <a:lstStyle/>
          <a:p>
            <a:pPr marL="0" lvl="0" indent="0" algn="ctr" defTabSz="889000">
              <a:lnSpc>
                <a:spcPct val="100000"/>
              </a:lnSpc>
              <a:spcBef>
                <a:spcPct val="0"/>
              </a:spcBef>
              <a:spcAft>
                <a:spcPct val="35000"/>
              </a:spcAft>
              <a:buNone/>
              <a:defRPr b="1"/>
            </a:pPr>
            <a:endParaRPr lang="en-US" sz="1800" kern="1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2C212F-059C-DE52-00E2-09F41EBE28C2}"/>
                  </a:ext>
                </a:extLst>
              </p:cNvPr>
              <p:cNvSpPr txBox="1"/>
              <p:nvPr/>
            </p:nvSpPr>
            <p:spPr>
              <a:xfrm>
                <a:off x="-457073" y="3431199"/>
                <a:ext cx="5932204" cy="535916"/>
              </a:xfrm>
              <a:prstGeom prst="rect">
                <a:avLst/>
              </a:prstGeom>
              <a:noFill/>
            </p:spPr>
            <p:txBody>
              <a:bodyPr wrap="square">
                <a:spAutoFit/>
              </a:bodyPr>
              <a:lstStyle/>
              <a:p>
                <a:pPr marL="0" lvl="0" indent="0" algn="ctr" defTabSz="1066800">
                  <a:lnSpc>
                    <a:spcPct val="90000"/>
                  </a:lnSpc>
                  <a:spcBef>
                    <a:spcPct val="0"/>
                  </a:spcBef>
                  <a:spcAft>
                    <a:spcPct val="35000"/>
                  </a:spcAft>
                  <a:buNone/>
                  <a:defRPr b="1"/>
                </a:pPr>
                <a:r>
                  <a:rPr lang="en-PH" sz="3200" kern="1200" dirty="0"/>
                  <a:t>Time to learn (</a:t>
                </a:r>
                <a14:m>
                  <m:oMath xmlns:m="http://schemas.openxmlformats.org/officeDocument/2006/math">
                    <m:sSub>
                      <m:sSubPr>
                        <m:ctrlPr>
                          <a:rPr lang="en-PH" sz="3200" b="1" i="1" kern="1200" smtClean="0">
                            <a:latin typeface="Cambria Math" panose="02040503050406030204" pitchFamily="18" charset="0"/>
                          </a:rPr>
                        </m:ctrlPr>
                      </m:sSubPr>
                      <m:e>
                        <m:r>
                          <a:rPr lang="en-PH" sz="3200" b="1" i="1" kern="1200" smtClean="0">
                            <a:latin typeface="Cambria Math" panose="02040503050406030204" pitchFamily="18" charset="0"/>
                          </a:rPr>
                          <m:t>𝒕</m:t>
                        </m:r>
                      </m:e>
                      <m:sub>
                        <m:r>
                          <a:rPr lang="en-PH" sz="3200" b="1" i="1" kern="1200" smtClean="0">
                            <a:latin typeface="Cambria Math" panose="02040503050406030204" pitchFamily="18" charset="0"/>
                          </a:rPr>
                          <m:t>𝒎𝒂𝒙</m:t>
                        </m:r>
                      </m:sub>
                    </m:sSub>
                  </m:oMath>
                </a14:m>
                <a:r>
                  <a:rPr lang="en-US" sz="3200" kern="1200" dirty="0"/>
                  <a:t>)</a:t>
                </a:r>
              </a:p>
            </p:txBody>
          </p:sp>
        </mc:Choice>
        <mc:Fallback xmlns="">
          <p:sp>
            <p:nvSpPr>
              <p:cNvPr id="25" name="TextBox 24">
                <a:extLst>
                  <a:ext uri="{FF2B5EF4-FFF2-40B4-BE49-F238E27FC236}">
                    <a16:creationId xmlns:a16="http://schemas.microsoft.com/office/drawing/2014/main" id="{A22C212F-059C-DE52-00E2-09F41EBE28C2}"/>
                  </a:ext>
                </a:extLst>
              </p:cNvPr>
              <p:cNvSpPr txBox="1">
                <a:spLocks noRot="1" noChangeAspect="1" noMove="1" noResize="1" noEditPoints="1" noAdjustHandles="1" noChangeArrowheads="1" noChangeShapeType="1" noTextEdit="1"/>
              </p:cNvSpPr>
              <p:nvPr/>
            </p:nvSpPr>
            <p:spPr>
              <a:xfrm>
                <a:off x="-457073" y="3431199"/>
                <a:ext cx="5932204" cy="535916"/>
              </a:xfrm>
              <a:prstGeom prst="rect">
                <a:avLst/>
              </a:prstGeom>
              <a:blipFill>
                <a:blip r:embed="rId3"/>
                <a:stretch>
                  <a:fillRect t="-22727" b="-37500"/>
                </a:stretch>
              </a:blipFill>
            </p:spPr>
            <p:txBody>
              <a:bodyPr/>
              <a:lstStyle/>
              <a:p>
                <a:r>
                  <a:rPr lang="en-PH">
                    <a:noFill/>
                  </a:rPr>
                  <a:t> </a:t>
                </a:r>
              </a:p>
            </p:txBody>
          </p:sp>
        </mc:Fallback>
      </mc:AlternateContent>
      <p:sp>
        <p:nvSpPr>
          <p:cNvPr id="33" name="TextBox 32">
            <a:extLst>
              <a:ext uri="{FF2B5EF4-FFF2-40B4-BE49-F238E27FC236}">
                <a16:creationId xmlns:a16="http://schemas.microsoft.com/office/drawing/2014/main" id="{CBFB5DD3-D66B-9940-F77B-56CAC8FE1224}"/>
              </a:ext>
            </a:extLst>
          </p:cNvPr>
          <p:cNvSpPr txBox="1"/>
          <p:nvPr/>
        </p:nvSpPr>
        <p:spPr>
          <a:xfrm>
            <a:off x="485546" y="3974671"/>
            <a:ext cx="4046965" cy="1384995"/>
          </a:xfrm>
          <a:prstGeom prst="rect">
            <a:avLst/>
          </a:prstGeom>
          <a:noFill/>
        </p:spPr>
        <p:txBody>
          <a:bodyPr wrap="square">
            <a:spAutoFit/>
          </a:bodyPr>
          <a:lstStyle/>
          <a:p>
            <a:pPr lvl="1" indent="-457200">
              <a:buFont typeface="Arial" panose="020B0604020202020204" pitchFamily="34" charset="0"/>
              <a:buChar char="•"/>
            </a:pPr>
            <a:r>
              <a:rPr lang="en-PH" sz="2800" dirty="0"/>
              <a:t>Time until all students are learned</a:t>
            </a:r>
          </a:p>
          <a:p>
            <a:pPr lvl="1" indent="-457200">
              <a:buFont typeface="Arial" panose="020B0604020202020204" pitchFamily="34" charset="0"/>
              <a:buChar char="•"/>
            </a:pPr>
            <a:r>
              <a:rPr lang="en-PH" sz="2800" dirty="0"/>
              <a:t>Lower is better</a:t>
            </a:r>
          </a:p>
        </p:txBody>
      </p:sp>
      <p:pic>
        <p:nvPicPr>
          <p:cNvPr id="37" name="Graphic 36" descr="Stopwatch 66% with solid fill">
            <a:extLst>
              <a:ext uri="{FF2B5EF4-FFF2-40B4-BE49-F238E27FC236}">
                <a16:creationId xmlns:a16="http://schemas.microsoft.com/office/drawing/2014/main" id="{F0A14DFE-E412-F85C-F548-2D6A6533BB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036695" y="1925610"/>
            <a:ext cx="834117" cy="83411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1369FC2-FB29-32DE-6AE9-5F55DF506B2E}"/>
                  </a:ext>
                </a:extLst>
              </p:cNvPr>
              <p:cNvSpPr txBox="1"/>
              <p:nvPr/>
            </p:nvSpPr>
            <p:spPr>
              <a:xfrm>
                <a:off x="6445369" y="3433596"/>
                <a:ext cx="4633262" cy="424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PH" sz="3200" kern="1200" dirty="0"/>
                  <a:t>Class learning rate (</a:t>
                </a:r>
                <a14:m>
                  <m:oMath xmlns:m="http://schemas.openxmlformats.org/officeDocument/2006/math">
                    <m:r>
                      <a:rPr lang="en-PH" sz="3200" b="1" i="1" kern="1200" smtClean="0">
                        <a:latin typeface="Cambria Math" panose="02040503050406030204" pitchFamily="18" charset="0"/>
                      </a:rPr>
                      <m:t>𝒎</m:t>
                    </m:r>
                  </m:oMath>
                </a14:m>
                <a:r>
                  <a:rPr lang="en-US" sz="3200" kern="1200" dirty="0"/>
                  <a:t>)</a:t>
                </a:r>
              </a:p>
            </p:txBody>
          </p:sp>
        </mc:Choice>
        <mc:Fallback xmlns="">
          <p:sp>
            <p:nvSpPr>
              <p:cNvPr id="23" name="TextBox 22">
                <a:extLst>
                  <a:ext uri="{FF2B5EF4-FFF2-40B4-BE49-F238E27FC236}">
                    <a16:creationId xmlns:a16="http://schemas.microsoft.com/office/drawing/2014/main" id="{E1369FC2-FB29-32DE-6AE9-5F55DF506B2E}"/>
                  </a:ext>
                </a:extLst>
              </p:cNvPr>
              <p:cNvSpPr txBox="1">
                <a:spLocks noRot="1" noChangeAspect="1" noMove="1" noResize="1" noEditPoints="1" noAdjustHandles="1" noChangeArrowheads="1" noChangeShapeType="1" noTextEdit="1"/>
              </p:cNvSpPr>
              <p:nvPr/>
            </p:nvSpPr>
            <p:spPr>
              <a:xfrm>
                <a:off x="6445369" y="3433596"/>
                <a:ext cx="4633262" cy="424988"/>
              </a:xfrm>
              <a:prstGeom prst="rect">
                <a:avLst/>
              </a:prstGeom>
              <a:blipFill>
                <a:blip r:embed="rId6"/>
                <a:stretch>
                  <a:fillRect l="-132" t="-27143" r="-263" b="-74286"/>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FB70F1F-6246-2170-6DEC-CA74E5C35598}"/>
                  </a:ext>
                </a:extLst>
              </p:cNvPr>
              <p:cNvSpPr txBox="1"/>
              <p:nvPr/>
            </p:nvSpPr>
            <p:spPr>
              <a:xfrm>
                <a:off x="5485437" y="4020837"/>
                <a:ext cx="6553128" cy="2308324"/>
              </a:xfrm>
              <a:prstGeom prst="rect">
                <a:avLst/>
              </a:prstGeom>
              <a:noFill/>
            </p:spPr>
            <p:txBody>
              <a:bodyPr wrap="square">
                <a:spAutoFit/>
              </a:bodyPr>
              <a:lstStyle/>
              <a:p>
                <a:pPr marL="457200" indent="-457200">
                  <a:buFont typeface="Arial" panose="020B0604020202020204" pitchFamily="34" charset="0"/>
                  <a:buChar char="•"/>
                </a:pPr>
                <a:r>
                  <a:rPr lang="en-PH" sz="2800" dirty="0"/>
                  <a:t>Obtained from the function </a:t>
                </a:r>
                <a14:m>
                  <m:oMath xmlns:m="http://schemas.openxmlformats.org/officeDocument/2006/math">
                    <m:r>
                      <a:rPr lang="en-PH" sz="2800" b="0" i="1" smtClean="0">
                        <a:latin typeface="Cambria Math" panose="02040503050406030204" pitchFamily="18" charset="0"/>
                      </a:rPr>
                      <m:t>𝑓</m:t>
                    </m:r>
                    <m:r>
                      <a:rPr lang="en-PH" sz="2800" b="0" i="1" smtClean="0">
                        <a:latin typeface="Cambria Math" panose="02040503050406030204" pitchFamily="18" charset="0"/>
                      </a:rPr>
                      <m:t>=</m:t>
                    </m:r>
                    <m:r>
                      <a:rPr lang="en-PH" sz="2800" b="0" i="1" smtClean="0">
                        <a:latin typeface="Cambria Math" panose="02040503050406030204" pitchFamily="18" charset="0"/>
                      </a:rPr>
                      <m:t>𝑎</m:t>
                    </m:r>
                    <m:sSup>
                      <m:sSupPr>
                        <m:ctrlPr>
                          <a:rPr lang="en-PH" sz="2800" b="0" i="1" smtClean="0">
                            <a:latin typeface="Cambria Math" panose="02040503050406030204" pitchFamily="18" charset="0"/>
                          </a:rPr>
                        </m:ctrlPr>
                      </m:sSupPr>
                      <m:e>
                        <m:r>
                          <a:rPr lang="en-PH" sz="2800" b="0" i="1" smtClean="0">
                            <a:latin typeface="Cambria Math" panose="02040503050406030204" pitchFamily="18" charset="0"/>
                          </a:rPr>
                          <m:t>𝑡</m:t>
                        </m:r>
                      </m:e>
                      <m:sup>
                        <m:r>
                          <a:rPr lang="en-PH" sz="2800" b="0" i="1" smtClean="0">
                            <a:latin typeface="Cambria Math" panose="02040503050406030204" pitchFamily="18" charset="0"/>
                          </a:rPr>
                          <m:t>𝑚</m:t>
                        </m:r>
                      </m:sup>
                    </m:sSup>
                  </m:oMath>
                </a14:m>
                <a:r>
                  <a:rPr lang="en-PH" sz="2800" dirty="0"/>
                  <a:t> *</a:t>
                </a:r>
              </a:p>
              <a:p>
                <a:pPr marL="457200" indent="-457200">
                  <a:buFont typeface="Arial" panose="020B0604020202020204" pitchFamily="34" charset="0"/>
                  <a:buChar char="•"/>
                </a:pPr>
                <a:endParaRPr lang="en-PH" sz="2800" dirty="0"/>
              </a:p>
              <a:p>
                <a:pPr lvl="1"/>
                <a14:m>
                  <m:oMath xmlns:m="http://schemas.openxmlformats.org/officeDocument/2006/math">
                    <m:r>
                      <a:rPr lang="en-PH" sz="2000" b="0" i="1" smtClean="0">
                        <a:latin typeface="Cambria Math" panose="02040503050406030204" pitchFamily="18" charset="0"/>
                      </a:rPr>
                      <m:t>𝑓</m:t>
                    </m:r>
                  </m:oMath>
                </a14:m>
                <a:r>
                  <a:rPr lang="en-PH" sz="2000" dirty="0"/>
                  <a:t> – fraction of students learned</a:t>
                </a:r>
              </a:p>
              <a:p>
                <a:pPr lvl="1"/>
                <a14:m>
                  <m:oMath xmlns:m="http://schemas.openxmlformats.org/officeDocument/2006/math">
                    <m:r>
                      <a:rPr lang="en-PH" sz="2000" b="0" i="1" smtClean="0">
                        <a:latin typeface="Cambria Math" panose="02040503050406030204" pitchFamily="18" charset="0"/>
                      </a:rPr>
                      <m:t>𝑡</m:t>
                    </m:r>
                  </m:oMath>
                </a14:m>
                <a:r>
                  <a:rPr lang="en-PH" sz="2000" dirty="0"/>
                  <a:t> – time step</a:t>
                </a:r>
              </a:p>
              <a:p>
                <a:pPr lvl="1"/>
                <a:endParaRPr lang="en-PH" sz="2000" dirty="0"/>
              </a:p>
              <a:p>
                <a:pPr marL="342900" indent="-342900">
                  <a:buFont typeface="Arial" panose="020B0604020202020204" pitchFamily="34" charset="0"/>
                  <a:buChar char="•"/>
                </a:pPr>
                <a:r>
                  <a:rPr lang="en-PH" sz="2800" dirty="0"/>
                  <a:t>Higher is better</a:t>
                </a:r>
              </a:p>
            </p:txBody>
          </p:sp>
        </mc:Choice>
        <mc:Fallback xmlns="">
          <p:sp>
            <p:nvSpPr>
              <p:cNvPr id="35" name="TextBox 34">
                <a:extLst>
                  <a:ext uri="{FF2B5EF4-FFF2-40B4-BE49-F238E27FC236}">
                    <a16:creationId xmlns:a16="http://schemas.microsoft.com/office/drawing/2014/main" id="{BFB70F1F-6246-2170-6DEC-CA74E5C35598}"/>
                  </a:ext>
                </a:extLst>
              </p:cNvPr>
              <p:cNvSpPr txBox="1">
                <a:spLocks noRot="1" noChangeAspect="1" noMove="1" noResize="1" noEditPoints="1" noAdjustHandles="1" noChangeArrowheads="1" noChangeShapeType="1" noTextEdit="1"/>
              </p:cNvSpPr>
              <p:nvPr/>
            </p:nvSpPr>
            <p:spPr>
              <a:xfrm>
                <a:off x="5485437" y="4020837"/>
                <a:ext cx="6553128" cy="2308324"/>
              </a:xfrm>
              <a:prstGeom prst="rect">
                <a:avLst/>
              </a:prstGeom>
              <a:blipFill>
                <a:blip r:embed="rId7"/>
                <a:stretch>
                  <a:fillRect l="-1674" t="-2910" b="-6614"/>
                </a:stretch>
              </a:blipFill>
            </p:spPr>
            <p:txBody>
              <a:bodyPr/>
              <a:lstStyle/>
              <a:p>
                <a:r>
                  <a:rPr lang="en-PH">
                    <a:noFill/>
                  </a:rPr>
                  <a:t> </a:t>
                </a:r>
              </a:p>
            </p:txBody>
          </p:sp>
        </mc:Fallback>
      </mc:AlternateContent>
      <p:pic>
        <p:nvPicPr>
          <p:cNvPr id="40" name="Graphic 39" descr="Bar graph with upward trend with solid fill">
            <a:extLst>
              <a:ext uri="{FF2B5EF4-FFF2-40B4-BE49-F238E27FC236}">
                <a16:creationId xmlns:a16="http://schemas.microsoft.com/office/drawing/2014/main" id="{B8D5976B-05C0-C321-1DF3-ECEDABFD271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4000" y="1773000"/>
            <a:ext cx="1656000" cy="1656000"/>
          </a:xfrm>
          <a:prstGeom prst="rect">
            <a:avLst/>
          </a:prstGeom>
        </p:spPr>
      </p:pic>
      <p:pic>
        <p:nvPicPr>
          <p:cNvPr id="5" name="Picture 4" descr="A black square with a line graph&#10;&#10;Description automatically generated">
            <a:extLst>
              <a:ext uri="{FF2B5EF4-FFF2-40B4-BE49-F238E27FC236}">
                <a16:creationId xmlns:a16="http://schemas.microsoft.com/office/drawing/2014/main" id="{0F33763C-E2A3-8C4E-7EF9-40A7147CA522}"/>
              </a:ext>
            </a:extLst>
          </p:cNvPr>
          <p:cNvPicPr>
            <a:picLocks noChangeAspect="1"/>
          </p:cNvPicPr>
          <p:nvPr/>
        </p:nvPicPr>
        <p:blipFill>
          <a:blip r:embed="rId10">
            <a:extLst>
              <a:ext uri="{28A0092B-C50C-407E-A947-70E740481C1C}">
                <a14:useLocalDpi xmlns:a14="http://schemas.microsoft.com/office/drawing/2010/main" val="0"/>
              </a:ext>
            </a:extLst>
          </a:blip>
          <a:srcRect l="21024" t="7176" r="13434" b="34007"/>
          <a:stretch/>
        </p:blipFill>
        <p:spPr>
          <a:xfrm>
            <a:off x="2957344" y="2177283"/>
            <a:ext cx="1191926" cy="1188000"/>
          </a:xfrm>
          <a:prstGeom prst="rect">
            <a:avLst/>
          </a:prstGeom>
        </p:spPr>
      </p:pic>
      <p:pic>
        <p:nvPicPr>
          <p:cNvPr id="8" name="Picture 7" descr="A graph and diagram of a function&#10;&#10;Description automatically generated with medium confidence">
            <a:extLst>
              <a:ext uri="{FF2B5EF4-FFF2-40B4-BE49-F238E27FC236}">
                <a16:creationId xmlns:a16="http://schemas.microsoft.com/office/drawing/2014/main" id="{C6115A18-8A05-3E04-A9DC-7ACE9D755A33}"/>
              </a:ext>
            </a:extLst>
          </p:cNvPr>
          <p:cNvPicPr>
            <a:picLocks noChangeAspect="1"/>
          </p:cNvPicPr>
          <p:nvPr/>
        </p:nvPicPr>
        <p:blipFill>
          <a:blip r:embed="rId11">
            <a:extLst>
              <a:ext uri="{28A0092B-C50C-407E-A947-70E740481C1C}">
                <a14:useLocalDpi xmlns:a14="http://schemas.microsoft.com/office/drawing/2010/main" val="0"/>
              </a:ext>
            </a:extLst>
          </a:blip>
          <a:srcRect l="20402" t="7595" r="15106" b="33278"/>
          <a:stretch/>
        </p:blipFill>
        <p:spPr>
          <a:xfrm>
            <a:off x="783486" y="2177283"/>
            <a:ext cx="1166679" cy="1188000"/>
          </a:xfrm>
          <a:prstGeom prst="rect">
            <a:avLst/>
          </a:prstGeom>
        </p:spPr>
      </p:pic>
      <p:cxnSp>
        <p:nvCxnSpPr>
          <p:cNvPr id="11" name="Straight Arrow Connector 10">
            <a:extLst>
              <a:ext uri="{FF2B5EF4-FFF2-40B4-BE49-F238E27FC236}">
                <a16:creationId xmlns:a16="http://schemas.microsoft.com/office/drawing/2014/main" id="{A52A9B48-8BD0-2B4B-3F4A-77A7EDA5D3D1}"/>
              </a:ext>
            </a:extLst>
          </p:cNvPr>
          <p:cNvCxnSpPr>
            <a:cxnSpLocks/>
          </p:cNvCxnSpPr>
          <p:nvPr/>
        </p:nvCxnSpPr>
        <p:spPr>
          <a:xfrm>
            <a:off x="2104912" y="2771283"/>
            <a:ext cx="697681" cy="0"/>
          </a:xfrm>
          <a:prstGeom prst="straightConnector1">
            <a:avLst/>
          </a:prstGeom>
          <a:ln w="38100">
            <a:solidFill>
              <a:srgbClr val="0173B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8539479"/>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844C-8D08-0011-A761-85737AFB22CC}"/>
              </a:ext>
            </a:extLst>
          </p:cNvPr>
          <p:cNvSpPr>
            <a:spLocks noGrp="1"/>
          </p:cNvSpPr>
          <p:nvPr>
            <p:ph type="title"/>
          </p:nvPr>
        </p:nvSpPr>
        <p:spPr/>
        <p:txBody>
          <a:bodyPr/>
          <a:lstStyle/>
          <a:p>
            <a:r>
              <a:rPr lang="en-PH" dirty="0"/>
              <a:t>Performance parameters from data</a:t>
            </a:r>
          </a:p>
        </p:txBody>
      </p:sp>
      <p:sp>
        <p:nvSpPr>
          <p:cNvPr id="3" name="Slide Number Placeholder 2">
            <a:extLst>
              <a:ext uri="{FF2B5EF4-FFF2-40B4-BE49-F238E27FC236}">
                <a16:creationId xmlns:a16="http://schemas.microsoft.com/office/drawing/2014/main" id="{709C838D-7ED1-ECA0-2413-A034D50E9340}"/>
              </a:ext>
            </a:extLst>
          </p:cNvPr>
          <p:cNvSpPr>
            <a:spLocks noGrp="1"/>
          </p:cNvSpPr>
          <p:nvPr>
            <p:ph type="sldNum" sz="quarter" idx="12"/>
          </p:nvPr>
        </p:nvSpPr>
        <p:spPr/>
        <p:txBody>
          <a:bodyPr/>
          <a:lstStyle/>
          <a:p>
            <a:fld id="{32177519-FDB5-46C8-A273-662D2447F0A4}" type="slidenum">
              <a:rPr lang="en-PH" smtClean="0"/>
              <a:t>22</a:t>
            </a:fld>
            <a:endParaRPr lang="en-PH"/>
          </a:p>
        </p:txBody>
      </p:sp>
      <p:sp>
        <p:nvSpPr>
          <p:cNvPr id="4" name="Footer Placeholder 3">
            <a:extLst>
              <a:ext uri="{FF2B5EF4-FFF2-40B4-BE49-F238E27FC236}">
                <a16:creationId xmlns:a16="http://schemas.microsoft.com/office/drawing/2014/main" id="{15A762B7-4A40-5077-1333-404588D46788}"/>
              </a:ext>
            </a:extLst>
          </p:cNvPr>
          <p:cNvSpPr>
            <a:spLocks noGrp="1"/>
          </p:cNvSpPr>
          <p:nvPr>
            <p:ph type="ftr" sz="quarter" idx="3"/>
          </p:nvPr>
        </p:nvSpPr>
        <p:spPr/>
        <p:txBody>
          <a:bodyPr/>
          <a:lstStyle/>
          <a:p>
            <a:endParaRPr lang="en-PH" dirty="0"/>
          </a:p>
        </p:txBody>
      </p:sp>
      <p:sp>
        <p:nvSpPr>
          <p:cNvPr id="5" name="Date Placeholder 4">
            <a:extLst>
              <a:ext uri="{FF2B5EF4-FFF2-40B4-BE49-F238E27FC236}">
                <a16:creationId xmlns:a16="http://schemas.microsoft.com/office/drawing/2014/main" id="{01A20A41-65CA-D90C-178A-0316D001B648}"/>
              </a:ext>
            </a:extLst>
          </p:cNvPr>
          <p:cNvSpPr>
            <a:spLocks noGrp="1"/>
          </p:cNvSpPr>
          <p:nvPr>
            <p:ph type="dt" sz="half" idx="2"/>
          </p:nvPr>
        </p:nvSpPr>
        <p:spPr/>
        <p:txBody>
          <a:bodyPr/>
          <a:lstStyle/>
          <a:p>
            <a:r>
              <a:rPr lang="en-US"/>
              <a:t>2024.12.12</a:t>
            </a:r>
            <a:endParaRPr lang="en-PH" dirty="0"/>
          </a:p>
        </p:txBody>
      </p:sp>
      <p:pic>
        <p:nvPicPr>
          <p:cNvPr id="6" name="2DBPCA-random-64-0.1-animation">
            <a:hlinkClick r:id="" action="ppaction://media"/>
            <a:extLst>
              <a:ext uri="{FF2B5EF4-FFF2-40B4-BE49-F238E27FC236}">
                <a16:creationId xmlns:a16="http://schemas.microsoft.com/office/drawing/2014/main" id="{66994A43-F414-9319-A8DA-2DAFBDE35C8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54933" y="1707826"/>
            <a:ext cx="4213600" cy="4680000"/>
          </a:xfrm>
          <a:prstGeom prst="rect">
            <a:avLst/>
          </a:prstGeom>
        </p:spPr>
      </p:pic>
      <p:pic>
        <p:nvPicPr>
          <p:cNvPr id="7" name="2DBPCA-random-128-0.2-animation">
            <a:hlinkClick r:id="" action="ppaction://media"/>
            <a:extLst>
              <a:ext uri="{FF2B5EF4-FFF2-40B4-BE49-F238E27FC236}">
                <a16:creationId xmlns:a16="http://schemas.microsoft.com/office/drawing/2014/main" id="{639130FA-344C-B2F4-DB22-4D703B152C3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23466" y="1707826"/>
            <a:ext cx="4213600" cy="4680000"/>
          </a:xfrm>
          <a:prstGeom prst="rect">
            <a:avLst/>
          </a:prstGeom>
        </p:spPr>
      </p:pic>
    </p:spTree>
    <p:extLst>
      <p:ext uri="{BB962C8B-B14F-4D97-AF65-F5344CB8AC3E}">
        <p14:creationId xmlns:p14="http://schemas.microsoft.com/office/powerpoint/2010/main" val="2974340608"/>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0" fill="hold"/>
                                        <p:tgtEl>
                                          <p:spTgt spid="6"/>
                                        </p:tgtEl>
                                      </p:cBhvr>
                                    </p:cmd>
                                  </p:childTnLst>
                                </p:cTn>
                              </p:par>
                              <p:par>
                                <p:cTn id="7" presetID="1" presetClass="mediacall" presetSubtype="0" fill="hold" nodeType="withEffect">
                                  <p:stCondLst>
                                    <p:cond delay="0"/>
                                  </p:stCondLst>
                                  <p:childTnLst>
                                    <p:cmd type="call" cmd="playFrom(0.0)">
                                      <p:cBhvr>
                                        <p:cTn id="8" dur="4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repeatCount="indefinite"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DF1FE-EDDA-D048-B4B1-9B3E241B8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8BA24-CA92-ABDD-77D0-620A1D7263C4}"/>
              </a:ext>
            </a:extLst>
          </p:cNvPr>
          <p:cNvSpPr>
            <a:spLocks noGrp="1"/>
          </p:cNvSpPr>
          <p:nvPr>
            <p:ph type="title"/>
          </p:nvPr>
        </p:nvSpPr>
        <p:spPr/>
        <p:txBody>
          <a:bodyPr>
            <a:normAutofit/>
          </a:bodyPr>
          <a:lstStyle/>
          <a:p>
            <a:r>
              <a:rPr lang="en-PH" dirty="0"/>
              <a:t>Inner corner performs the best for PI</a:t>
            </a:r>
          </a:p>
        </p:txBody>
      </p:sp>
      <p:sp>
        <p:nvSpPr>
          <p:cNvPr id="4" name="Slide Number Placeholder 3">
            <a:extLst>
              <a:ext uri="{FF2B5EF4-FFF2-40B4-BE49-F238E27FC236}">
                <a16:creationId xmlns:a16="http://schemas.microsoft.com/office/drawing/2014/main" id="{9A733580-D3FC-4A31-9F4D-D571C86D1BDF}"/>
              </a:ext>
            </a:extLst>
          </p:cNvPr>
          <p:cNvSpPr>
            <a:spLocks noGrp="1"/>
          </p:cNvSpPr>
          <p:nvPr>
            <p:ph type="sldNum" sz="quarter" idx="12"/>
          </p:nvPr>
        </p:nvSpPr>
        <p:spPr/>
        <p:txBody>
          <a:bodyPr/>
          <a:lstStyle/>
          <a:p>
            <a:fld id="{32177519-FDB5-46C8-A273-662D2447F0A4}" type="slidenum">
              <a:rPr lang="en-PH" smtClean="0"/>
              <a:t>23</a:t>
            </a:fld>
            <a:endParaRPr lang="en-PH"/>
          </a:p>
        </p:txBody>
      </p:sp>
      <p:sp>
        <p:nvSpPr>
          <p:cNvPr id="5" name="Footer Placeholder 4">
            <a:extLst>
              <a:ext uri="{FF2B5EF4-FFF2-40B4-BE49-F238E27FC236}">
                <a16:creationId xmlns:a16="http://schemas.microsoft.com/office/drawing/2014/main" id="{2C0C3AFF-BB50-19E9-71A6-DF5E681E3954}"/>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9EB04794-0D14-70F8-19F5-3AD84CB44C9B}"/>
              </a:ext>
            </a:extLst>
          </p:cNvPr>
          <p:cNvSpPr>
            <a:spLocks noGrp="1"/>
          </p:cNvSpPr>
          <p:nvPr>
            <p:ph type="dt" sz="half" idx="2"/>
          </p:nvPr>
        </p:nvSpPr>
        <p:spPr/>
        <p:txBody>
          <a:bodyPr/>
          <a:lstStyle/>
          <a:p>
            <a:r>
              <a:rPr lang="en-US"/>
              <a:t>2024.12.12</a:t>
            </a:r>
            <a:endParaRPr lang="en-PH" dirty="0"/>
          </a:p>
        </p:txBody>
      </p:sp>
      <p:sp>
        <p:nvSpPr>
          <p:cNvPr id="3" name="TextBox 2">
            <a:extLst>
              <a:ext uri="{FF2B5EF4-FFF2-40B4-BE49-F238E27FC236}">
                <a16:creationId xmlns:a16="http://schemas.microsoft.com/office/drawing/2014/main" id="{964EA2A1-4B04-3578-E15E-5092E3CBBEB1}"/>
              </a:ext>
            </a:extLst>
          </p:cNvPr>
          <p:cNvSpPr txBox="1"/>
          <p:nvPr/>
        </p:nvSpPr>
        <p:spPr>
          <a:xfrm>
            <a:off x="224000" y="6051455"/>
            <a:ext cx="4477746" cy="400110"/>
          </a:xfrm>
          <a:prstGeom prst="rect">
            <a:avLst/>
          </a:prstGeom>
          <a:noFill/>
        </p:spPr>
        <p:txBody>
          <a:bodyPr wrap="square" rtlCol="0">
            <a:spAutoFit/>
          </a:bodyPr>
          <a:lstStyle/>
          <a:p>
            <a:r>
              <a:rPr lang="en-PH" sz="2000" dirty="0"/>
              <a:t>*Lower is better</a:t>
            </a:r>
          </a:p>
        </p:txBody>
      </p:sp>
      <p:pic>
        <p:nvPicPr>
          <p:cNvPr id="15" name="Picture 14" descr="A graph of a number of numbers&#10;&#10;Description automatically generated with medium confidence">
            <a:extLst>
              <a:ext uri="{FF2B5EF4-FFF2-40B4-BE49-F238E27FC236}">
                <a16:creationId xmlns:a16="http://schemas.microsoft.com/office/drawing/2014/main" id="{5AAA52C3-24CA-8F82-15D2-F257A864A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00" y="2233392"/>
            <a:ext cx="5760000" cy="3840000"/>
          </a:xfrm>
          <a:prstGeom prst="rect">
            <a:avLst/>
          </a:prstGeom>
        </p:spPr>
      </p:pic>
      <p:pic>
        <p:nvPicPr>
          <p:cNvPr id="17" name="Picture 16" descr="A graph of a number of dots and numbers&#10;&#10;Description automatically generated with medium confidence">
            <a:extLst>
              <a:ext uri="{FF2B5EF4-FFF2-40B4-BE49-F238E27FC236}">
                <a16:creationId xmlns:a16="http://schemas.microsoft.com/office/drawing/2014/main" id="{3B9CBEBB-7E38-4A03-4DAC-C5536BC7B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000" y="2230649"/>
            <a:ext cx="5760000" cy="3840000"/>
          </a:xfrm>
          <a:prstGeom prst="rect">
            <a:avLst/>
          </a:prstGeom>
        </p:spPr>
      </p:pic>
      <p:sp>
        <p:nvSpPr>
          <p:cNvPr id="7" name="Rectangle 6">
            <a:extLst>
              <a:ext uri="{FF2B5EF4-FFF2-40B4-BE49-F238E27FC236}">
                <a16:creationId xmlns:a16="http://schemas.microsoft.com/office/drawing/2014/main" id="{F57FA457-F4B9-05AA-6F62-C9C27B971383}"/>
              </a:ext>
            </a:extLst>
          </p:cNvPr>
          <p:cNvSpPr/>
          <p:nvPr/>
        </p:nvSpPr>
        <p:spPr>
          <a:xfrm>
            <a:off x="898451" y="2621189"/>
            <a:ext cx="5085549" cy="2004237"/>
          </a:xfrm>
          <a:prstGeom prst="rect">
            <a:avLst/>
          </a:prstGeom>
          <a:noFill/>
          <a:ln>
            <a:solidFill>
              <a:srgbClr val="DE8F0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H"/>
          </a:p>
        </p:txBody>
      </p:sp>
      <p:sp>
        <p:nvSpPr>
          <p:cNvPr id="8" name="Rectangle 7">
            <a:extLst>
              <a:ext uri="{FF2B5EF4-FFF2-40B4-BE49-F238E27FC236}">
                <a16:creationId xmlns:a16="http://schemas.microsoft.com/office/drawing/2014/main" id="{38FE6222-D3B8-A38E-9FA1-E8F7DCF7582C}"/>
              </a:ext>
            </a:extLst>
          </p:cNvPr>
          <p:cNvSpPr/>
          <p:nvPr/>
        </p:nvSpPr>
        <p:spPr>
          <a:xfrm>
            <a:off x="6810851" y="2508827"/>
            <a:ext cx="5085549" cy="1870278"/>
          </a:xfrm>
          <a:prstGeom prst="rect">
            <a:avLst/>
          </a:prstGeom>
          <a:noFill/>
          <a:ln>
            <a:solidFill>
              <a:srgbClr val="DE8F0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H"/>
          </a:p>
        </p:txBody>
      </p:sp>
      <p:sp>
        <p:nvSpPr>
          <p:cNvPr id="9" name="TextBox 8">
            <a:extLst>
              <a:ext uri="{FF2B5EF4-FFF2-40B4-BE49-F238E27FC236}">
                <a16:creationId xmlns:a16="http://schemas.microsoft.com/office/drawing/2014/main" id="{E9A0B8EB-C3CC-2D0F-106F-75765AA75747}"/>
              </a:ext>
            </a:extLst>
          </p:cNvPr>
          <p:cNvSpPr txBox="1"/>
          <p:nvPr/>
        </p:nvSpPr>
        <p:spPr>
          <a:xfrm>
            <a:off x="2252036" y="1831019"/>
            <a:ext cx="2272937" cy="523220"/>
          </a:xfrm>
          <a:prstGeom prst="rect">
            <a:avLst/>
          </a:prstGeom>
          <a:noFill/>
        </p:spPr>
        <p:txBody>
          <a:bodyPr wrap="square" rtlCol="0">
            <a:spAutoFit/>
          </a:bodyPr>
          <a:lstStyle/>
          <a:p>
            <a:pPr algn="ctr"/>
            <a:r>
              <a:rPr lang="en-PH" sz="2800" b="1" dirty="0"/>
              <a:t>Small class</a:t>
            </a:r>
          </a:p>
        </p:txBody>
      </p:sp>
      <p:sp>
        <p:nvSpPr>
          <p:cNvPr id="10" name="TextBox 9">
            <a:extLst>
              <a:ext uri="{FF2B5EF4-FFF2-40B4-BE49-F238E27FC236}">
                <a16:creationId xmlns:a16="http://schemas.microsoft.com/office/drawing/2014/main" id="{B2600AD8-1233-7707-B03A-E49652B454E4}"/>
              </a:ext>
            </a:extLst>
          </p:cNvPr>
          <p:cNvSpPr txBox="1"/>
          <p:nvPr/>
        </p:nvSpPr>
        <p:spPr>
          <a:xfrm>
            <a:off x="8131192" y="1807966"/>
            <a:ext cx="2272937" cy="523220"/>
          </a:xfrm>
          <a:prstGeom prst="rect">
            <a:avLst/>
          </a:prstGeom>
          <a:noFill/>
        </p:spPr>
        <p:txBody>
          <a:bodyPr wrap="square" rtlCol="0">
            <a:spAutoFit/>
          </a:bodyPr>
          <a:lstStyle/>
          <a:p>
            <a:pPr algn="ctr"/>
            <a:r>
              <a:rPr lang="en-PH" sz="2800" b="1" dirty="0"/>
              <a:t>Big class</a:t>
            </a:r>
          </a:p>
        </p:txBody>
      </p:sp>
    </p:spTree>
    <p:extLst>
      <p:ext uri="{BB962C8B-B14F-4D97-AF65-F5344CB8AC3E}">
        <p14:creationId xmlns:p14="http://schemas.microsoft.com/office/powerpoint/2010/main" val="3120099062"/>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F4DC-E636-F150-81DB-B8B539B9751A}"/>
              </a:ext>
            </a:extLst>
          </p:cNvPr>
          <p:cNvSpPr>
            <a:spLocks noGrp="1"/>
          </p:cNvSpPr>
          <p:nvPr>
            <p:ph type="title"/>
          </p:nvPr>
        </p:nvSpPr>
        <p:spPr/>
        <p:txBody>
          <a:bodyPr>
            <a:normAutofit fontScale="90000"/>
          </a:bodyPr>
          <a:lstStyle/>
          <a:p>
            <a:r>
              <a:rPr lang="en-PH" dirty="0"/>
              <a:t>PI performs better for small slow class sizes</a:t>
            </a:r>
          </a:p>
        </p:txBody>
      </p:sp>
      <p:sp>
        <p:nvSpPr>
          <p:cNvPr id="4" name="Slide Number Placeholder 3">
            <a:extLst>
              <a:ext uri="{FF2B5EF4-FFF2-40B4-BE49-F238E27FC236}">
                <a16:creationId xmlns:a16="http://schemas.microsoft.com/office/drawing/2014/main" id="{01EA9CFC-89A7-8400-9C78-E3AF64A1D300}"/>
              </a:ext>
            </a:extLst>
          </p:cNvPr>
          <p:cNvSpPr>
            <a:spLocks noGrp="1"/>
          </p:cNvSpPr>
          <p:nvPr>
            <p:ph type="sldNum" sz="quarter" idx="12"/>
          </p:nvPr>
        </p:nvSpPr>
        <p:spPr/>
        <p:txBody>
          <a:bodyPr/>
          <a:lstStyle/>
          <a:p>
            <a:fld id="{32177519-FDB5-46C8-A273-662D2447F0A4}" type="slidenum">
              <a:rPr lang="en-PH" smtClean="0"/>
              <a:t>24</a:t>
            </a:fld>
            <a:endParaRPr lang="en-PH"/>
          </a:p>
        </p:txBody>
      </p:sp>
      <p:sp>
        <p:nvSpPr>
          <p:cNvPr id="5" name="Footer Placeholder 4">
            <a:extLst>
              <a:ext uri="{FF2B5EF4-FFF2-40B4-BE49-F238E27FC236}">
                <a16:creationId xmlns:a16="http://schemas.microsoft.com/office/drawing/2014/main" id="{E7267CE0-4DE0-BAEA-E70C-CA45E6243640}"/>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A3F9AB01-B276-B290-3BB3-898E262C5FF8}"/>
              </a:ext>
            </a:extLst>
          </p:cNvPr>
          <p:cNvSpPr>
            <a:spLocks noGrp="1"/>
          </p:cNvSpPr>
          <p:nvPr>
            <p:ph type="dt" sz="half" idx="2"/>
          </p:nvPr>
        </p:nvSpPr>
        <p:spPr/>
        <p:txBody>
          <a:bodyPr/>
          <a:lstStyle/>
          <a:p>
            <a:r>
              <a:rPr lang="en-US"/>
              <a:t>2024.12.12</a:t>
            </a:r>
            <a:endParaRPr lang="en-PH" dirty="0"/>
          </a:p>
        </p:txBody>
      </p:sp>
      <p:sp>
        <p:nvSpPr>
          <p:cNvPr id="3" name="TextBox 2">
            <a:extLst>
              <a:ext uri="{FF2B5EF4-FFF2-40B4-BE49-F238E27FC236}">
                <a16:creationId xmlns:a16="http://schemas.microsoft.com/office/drawing/2014/main" id="{E33306CB-F918-1270-045C-F8E2046D1B32}"/>
              </a:ext>
            </a:extLst>
          </p:cNvPr>
          <p:cNvSpPr txBox="1"/>
          <p:nvPr/>
        </p:nvSpPr>
        <p:spPr>
          <a:xfrm>
            <a:off x="224000" y="6043605"/>
            <a:ext cx="4477746" cy="400110"/>
          </a:xfrm>
          <a:prstGeom prst="rect">
            <a:avLst/>
          </a:prstGeom>
          <a:noFill/>
        </p:spPr>
        <p:txBody>
          <a:bodyPr wrap="square" rtlCol="0">
            <a:spAutoFit/>
          </a:bodyPr>
          <a:lstStyle/>
          <a:p>
            <a:r>
              <a:rPr lang="en-PH" sz="2000" dirty="0"/>
              <a:t>*Lower is better</a:t>
            </a:r>
          </a:p>
        </p:txBody>
      </p:sp>
      <p:pic>
        <p:nvPicPr>
          <p:cNvPr id="15" name="Picture 14" descr="A graph of a number of numbers&#10;&#10;Description automatically generated with medium confidence">
            <a:extLst>
              <a:ext uri="{FF2B5EF4-FFF2-40B4-BE49-F238E27FC236}">
                <a16:creationId xmlns:a16="http://schemas.microsoft.com/office/drawing/2014/main" id="{A349F778-8542-CD21-E66C-8E78FCCBA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00" y="2274507"/>
            <a:ext cx="5760000" cy="3840000"/>
          </a:xfrm>
          <a:prstGeom prst="rect">
            <a:avLst/>
          </a:prstGeom>
        </p:spPr>
      </p:pic>
      <p:pic>
        <p:nvPicPr>
          <p:cNvPr id="17" name="Picture 16" descr="A graph of a number of dots and numbers&#10;&#10;Description automatically generated with medium confidence">
            <a:extLst>
              <a:ext uri="{FF2B5EF4-FFF2-40B4-BE49-F238E27FC236}">
                <a16:creationId xmlns:a16="http://schemas.microsoft.com/office/drawing/2014/main" id="{B2D2D507-B867-7806-A281-3B0818DE9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8000" y="2271764"/>
            <a:ext cx="5760000" cy="3840000"/>
          </a:xfrm>
          <a:prstGeom prst="rect">
            <a:avLst/>
          </a:prstGeom>
        </p:spPr>
      </p:pic>
      <p:sp>
        <p:nvSpPr>
          <p:cNvPr id="7" name="Rectangle 6">
            <a:extLst>
              <a:ext uri="{FF2B5EF4-FFF2-40B4-BE49-F238E27FC236}">
                <a16:creationId xmlns:a16="http://schemas.microsoft.com/office/drawing/2014/main" id="{C5CEC7E5-BB48-E3EF-9A4E-D4DE77D5EC90}"/>
              </a:ext>
            </a:extLst>
          </p:cNvPr>
          <p:cNvSpPr/>
          <p:nvPr/>
        </p:nvSpPr>
        <p:spPr>
          <a:xfrm>
            <a:off x="797442" y="2619774"/>
            <a:ext cx="2711302" cy="1945758"/>
          </a:xfrm>
          <a:prstGeom prst="rect">
            <a:avLst/>
          </a:prstGeom>
          <a:noFill/>
          <a:ln>
            <a:solidFill>
              <a:srgbClr val="DE8F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A69F273B-C72C-E184-FE86-D26D921049FB}"/>
              </a:ext>
            </a:extLst>
          </p:cNvPr>
          <p:cNvSpPr/>
          <p:nvPr/>
        </p:nvSpPr>
        <p:spPr>
          <a:xfrm>
            <a:off x="6788310" y="3480926"/>
            <a:ext cx="5179690" cy="2166199"/>
          </a:xfrm>
          <a:prstGeom prst="rect">
            <a:avLst/>
          </a:prstGeom>
          <a:noFill/>
          <a:ln>
            <a:solidFill>
              <a:srgbClr val="DE8F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8C6F7F2E-AD68-594B-861B-BFB411B3A08F}"/>
              </a:ext>
            </a:extLst>
          </p:cNvPr>
          <p:cNvSpPr txBox="1"/>
          <p:nvPr/>
        </p:nvSpPr>
        <p:spPr>
          <a:xfrm>
            <a:off x="2252036" y="1831019"/>
            <a:ext cx="2272937" cy="523220"/>
          </a:xfrm>
          <a:prstGeom prst="rect">
            <a:avLst/>
          </a:prstGeom>
          <a:noFill/>
        </p:spPr>
        <p:txBody>
          <a:bodyPr wrap="square" rtlCol="0">
            <a:spAutoFit/>
          </a:bodyPr>
          <a:lstStyle/>
          <a:p>
            <a:pPr algn="ctr"/>
            <a:r>
              <a:rPr lang="en-PH" sz="2800" b="1" dirty="0"/>
              <a:t>Small class</a:t>
            </a:r>
          </a:p>
        </p:txBody>
      </p:sp>
      <p:sp>
        <p:nvSpPr>
          <p:cNvPr id="12" name="TextBox 11">
            <a:extLst>
              <a:ext uri="{FF2B5EF4-FFF2-40B4-BE49-F238E27FC236}">
                <a16:creationId xmlns:a16="http://schemas.microsoft.com/office/drawing/2014/main" id="{3AF6C919-5E0C-3384-7D5C-F96AD26E3139}"/>
              </a:ext>
            </a:extLst>
          </p:cNvPr>
          <p:cNvSpPr txBox="1"/>
          <p:nvPr/>
        </p:nvSpPr>
        <p:spPr>
          <a:xfrm>
            <a:off x="8131192" y="1807966"/>
            <a:ext cx="2272937" cy="523220"/>
          </a:xfrm>
          <a:prstGeom prst="rect">
            <a:avLst/>
          </a:prstGeom>
          <a:noFill/>
        </p:spPr>
        <p:txBody>
          <a:bodyPr wrap="square" rtlCol="0">
            <a:spAutoFit/>
          </a:bodyPr>
          <a:lstStyle/>
          <a:p>
            <a:pPr algn="ctr"/>
            <a:r>
              <a:rPr lang="en-PH" sz="2800" b="1" dirty="0"/>
              <a:t>Big class</a:t>
            </a:r>
          </a:p>
        </p:txBody>
      </p:sp>
    </p:spTree>
    <p:extLst>
      <p:ext uri="{BB962C8B-B14F-4D97-AF65-F5344CB8AC3E}">
        <p14:creationId xmlns:p14="http://schemas.microsoft.com/office/powerpoint/2010/main" val="1548422553"/>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AFB7289-EE93-6E9C-77B9-8AA9E241D20F}"/>
                  </a:ext>
                </a:extLst>
              </p:cNvPr>
              <p:cNvSpPr>
                <a:spLocks noGrp="1"/>
              </p:cNvSpPr>
              <p:nvPr>
                <p:ph type="title"/>
              </p:nvPr>
            </p:nvSpPr>
            <p:spPr/>
            <p:txBody>
              <a:bodyPr>
                <a:normAutofit/>
              </a:bodyPr>
              <a:lstStyle/>
              <a:p>
                <a:r>
                  <a:rPr lang="en-PH" dirty="0"/>
                  <a:t>Class learning </a:t>
                </a:r>
                <a14:m>
                  <m:oMath xmlns:m="http://schemas.openxmlformats.org/officeDocument/2006/math">
                    <m:r>
                      <a:rPr lang="en-PH" b="0" i="1" smtClean="0">
                        <a:latin typeface="Cambria Math" panose="02040503050406030204" pitchFamily="18" charset="0"/>
                      </a:rPr>
                      <m:t>𝑚</m:t>
                    </m:r>
                  </m:oMath>
                </a14:m>
                <a:r>
                  <a:rPr lang="en-PH" dirty="0"/>
                  <a:t> rate says the same</a:t>
                </a:r>
              </a:p>
            </p:txBody>
          </p:sp>
        </mc:Choice>
        <mc:Fallback>
          <p:sp>
            <p:nvSpPr>
              <p:cNvPr id="2" name="Title 1">
                <a:extLst>
                  <a:ext uri="{FF2B5EF4-FFF2-40B4-BE49-F238E27FC236}">
                    <a16:creationId xmlns:a16="http://schemas.microsoft.com/office/drawing/2014/main" id="{4AFB7289-EE93-6E9C-77B9-8AA9E241D20F}"/>
                  </a:ext>
                </a:extLst>
              </p:cNvPr>
              <p:cNvSpPr>
                <a:spLocks noGrp="1" noRot="1" noChangeAspect="1" noMove="1" noResize="1" noEditPoints="1" noAdjustHandles="1" noChangeArrowheads="1" noChangeShapeType="1" noTextEdit="1"/>
              </p:cNvSpPr>
              <p:nvPr>
                <p:ph type="title"/>
              </p:nvPr>
            </p:nvSpPr>
            <p:spPr>
              <a:blipFill>
                <a:blip r:embed="rId3"/>
                <a:stretch>
                  <a:fillRect l="-2442" t="-18898" b="-3385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DF30C5AC-A60D-93FD-02CF-4F659A8D3CCF}"/>
              </a:ext>
            </a:extLst>
          </p:cNvPr>
          <p:cNvSpPr>
            <a:spLocks noGrp="1"/>
          </p:cNvSpPr>
          <p:nvPr>
            <p:ph type="sldNum" sz="quarter" idx="12"/>
          </p:nvPr>
        </p:nvSpPr>
        <p:spPr/>
        <p:txBody>
          <a:bodyPr/>
          <a:lstStyle/>
          <a:p>
            <a:fld id="{32177519-FDB5-46C8-A273-662D2447F0A4}" type="slidenum">
              <a:rPr lang="en-PH" smtClean="0"/>
              <a:t>25</a:t>
            </a:fld>
            <a:endParaRPr lang="en-PH"/>
          </a:p>
        </p:txBody>
      </p:sp>
      <p:sp>
        <p:nvSpPr>
          <p:cNvPr id="5" name="Footer Placeholder 4">
            <a:extLst>
              <a:ext uri="{FF2B5EF4-FFF2-40B4-BE49-F238E27FC236}">
                <a16:creationId xmlns:a16="http://schemas.microsoft.com/office/drawing/2014/main" id="{AA022B66-FCDA-BC39-E22C-04F4DA8EDC6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A6E3B827-4972-23EC-191E-605F7C73EA47}"/>
              </a:ext>
            </a:extLst>
          </p:cNvPr>
          <p:cNvSpPr>
            <a:spLocks noGrp="1"/>
          </p:cNvSpPr>
          <p:nvPr>
            <p:ph type="dt" sz="half" idx="2"/>
          </p:nvPr>
        </p:nvSpPr>
        <p:spPr/>
        <p:txBody>
          <a:bodyPr/>
          <a:lstStyle/>
          <a:p>
            <a:r>
              <a:rPr lang="en-US"/>
              <a:t>2024.12.12</a:t>
            </a:r>
            <a:endParaRPr lang="en-PH" dirty="0"/>
          </a:p>
        </p:txBody>
      </p:sp>
      <p:pic>
        <p:nvPicPr>
          <p:cNvPr id="13" name="Picture 12" descr="A graph of a number of numbers&#10;&#10;Description automatically generated with medium confidence">
            <a:extLst>
              <a:ext uri="{FF2B5EF4-FFF2-40B4-BE49-F238E27FC236}">
                <a16:creationId xmlns:a16="http://schemas.microsoft.com/office/drawing/2014/main" id="{84197E0F-EB96-77CB-8AD5-48C86F941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000" y="2264399"/>
            <a:ext cx="5760000" cy="3840000"/>
          </a:xfrm>
          <a:prstGeom prst="rect">
            <a:avLst/>
          </a:prstGeom>
        </p:spPr>
      </p:pic>
      <p:pic>
        <p:nvPicPr>
          <p:cNvPr id="15" name="Picture 14" descr="A graph of different colored dots and lines&#10;&#10;Description automatically generated">
            <a:extLst>
              <a:ext uri="{FF2B5EF4-FFF2-40B4-BE49-F238E27FC236}">
                <a16:creationId xmlns:a16="http://schemas.microsoft.com/office/drawing/2014/main" id="{D1E9C724-A81D-D3A5-A791-C0DF8A3C30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000" y="2264399"/>
            <a:ext cx="5760000" cy="3840000"/>
          </a:xfrm>
          <a:prstGeom prst="rect">
            <a:avLst/>
          </a:prstGeom>
        </p:spPr>
      </p:pic>
      <p:sp>
        <p:nvSpPr>
          <p:cNvPr id="16" name="TextBox 15">
            <a:extLst>
              <a:ext uri="{FF2B5EF4-FFF2-40B4-BE49-F238E27FC236}">
                <a16:creationId xmlns:a16="http://schemas.microsoft.com/office/drawing/2014/main" id="{DB8ACA9B-4821-7958-1FBD-3A199D8C4658}"/>
              </a:ext>
            </a:extLst>
          </p:cNvPr>
          <p:cNvSpPr txBox="1"/>
          <p:nvPr/>
        </p:nvSpPr>
        <p:spPr>
          <a:xfrm>
            <a:off x="224000" y="6014945"/>
            <a:ext cx="4477746" cy="400110"/>
          </a:xfrm>
          <a:prstGeom prst="rect">
            <a:avLst/>
          </a:prstGeom>
          <a:noFill/>
        </p:spPr>
        <p:txBody>
          <a:bodyPr wrap="square" rtlCol="0">
            <a:spAutoFit/>
          </a:bodyPr>
          <a:lstStyle/>
          <a:p>
            <a:r>
              <a:rPr lang="en-PH" sz="2000" dirty="0"/>
              <a:t>*Higher is better</a:t>
            </a:r>
          </a:p>
        </p:txBody>
      </p:sp>
      <p:sp>
        <p:nvSpPr>
          <p:cNvPr id="3" name="TextBox 2">
            <a:extLst>
              <a:ext uri="{FF2B5EF4-FFF2-40B4-BE49-F238E27FC236}">
                <a16:creationId xmlns:a16="http://schemas.microsoft.com/office/drawing/2014/main" id="{E8E861A0-825B-C3C9-1608-7391D6633540}"/>
              </a:ext>
            </a:extLst>
          </p:cNvPr>
          <p:cNvSpPr txBox="1"/>
          <p:nvPr/>
        </p:nvSpPr>
        <p:spPr>
          <a:xfrm>
            <a:off x="2252036" y="1831019"/>
            <a:ext cx="2272937" cy="523220"/>
          </a:xfrm>
          <a:prstGeom prst="rect">
            <a:avLst/>
          </a:prstGeom>
          <a:noFill/>
        </p:spPr>
        <p:txBody>
          <a:bodyPr wrap="square" rtlCol="0">
            <a:spAutoFit/>
          </a:bodyPr>
          <a:lstStyle/>
          <a:p>
            <a:pPr algn="ctr"/>
            <a:r>
              <a:rPr lang="en-PH" sz="2800" b="1" dirty="0"/>
              <a:t>Small class</a:t>
            </a:r>
          </a:p>
        </p:txBody>
      </p:sp>
      <p:sp>
        <p:nvSpPr>
          <p:cNvPr id="7" name="TextBox 6">
            <a:extLst>
              <a:ext uri="{FF2B5EF4-FFF2-40B4-BE49-F238E27FC236}">
                <a16:creationId xmlns:a16="http://schemas.microsoft.com/office/drawing/2014/main" id="{1B1E939F-003A-403A-DA9C-554733F24EB3}"/>
              </a:ext>
            </a:extLst>
          </p:cNvPr>
          <p:cNvSpPr txBox="1"/>
          <p:nvPr/>
        </p:nvSpPr>
        <p:spPr>
          <a:xfrm>
            <a:off x="8131192" y="1807966"/>
            <a:ext cx="2272937" cy="523220"/>
          </a:xfrm>
          <a:prstGeom prst="rect">
            <a:avLst/>
          </a:prstGeom>
          <a:noFill/>
        </p:spPr>
        <p:txBody>
          <a:bodyPr wrap="square" rtlCol="0">
            <a:spAutoFit/>
          </a:bodyPr>
          <a:lstStyle/>
          <a:p>
            <a:pPr algn="ctr"/>
            <a:r>
              <a:rPr lang="en-PH" sz="2800" b="1" dirty="0"/>
              <a:t>Big class</a:t>
            </a:r>
          </a:p>
        </p:txBody>
      </p:sp>
    </p:spTree>
    <p:extLst>
      <p:ext uri="{BB962C8B-B14F-4D97-AF65-F5344CB8AC3E}">
        <p14:creationId xmlns:p14="http://schemas.microsoft.com/office/powerpoint/2010/main" val="2106648510"/>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CCC6-AA1B-87A7-6D7A-32EF6BCBB734}"/>
              </a:ext>
            </a:extLst>
          </p:cNvPr>
          <p:cNvSpPr>
            <a:spLocks noGrp="1"/>
          </p:cNvSpPr>
          <p:nvPr>
            <p:ph type="title"/>
          </p:nvPr>
        </p:nvSpPr>
        <p:spPr/>
        <p:txBody>
          <a:bodyPr>
            <a:normAutofit fontScale="90000"/>
          </a:bodyPr>
          <a:lstStyle/>
          <a:p>
            <a:r>
              <a:rPr lang="en-PH" dirty="0"/>
              <a:t>Traditional instruction does not scale with size</a:t>
            </a:r>
          </a:p>
        </p:txBody>
      </p:sp>
      <p:sp>
        <p:nvSpPr>
          <p:cNvPr id="4" name="Slide Number Placeholder 3">
            <a:extLst>
              <a:ext uri="{FF2B5EF4-FFF2-40B4-BE49-F238E27FC236}">
                <a16:creationId xmlns:a16="http://schemas.microsoft.com/office/drawing/2014/main" id="{AFCC9A5D-9830-FAC2-3F07-11A87841F808}"/>
              </a:ext>
            </a:extLst>
          </p:cNvPr>
          <p:cNvSpPr>
            <a:spLocks noGrp="1"/>
          </p:cNvSpPr>
          <p:nvPr>
            <p:ph type="sldNum" sz="quarter" idx="12"/>
          </p:nvPr>
        </p:nvSpPr>
        <p:spPr/>
        <p:txBody>
          <a:bodyPr/>
          <a:lstStyle/>
          <a:p>
            <a:fld id="{32177519-FDB5-46C8-A273-662D2447F0A4}" type="slidenum">
              <a:rPr lang="en-PH" smtClean="0"/>
              <a:t>26</a:t>
            </a:fld>
            <a:endParaRPr lang="en-PH"/>
          </a:p>
        </p:txBody>
      </p:sp>
      <p:sp>
        <p:nvSpPr>
          <p:cNvPr id="5" name="Footer Placeholder 4">
            <a:extLst>
              <a:ext uri="{FF2B5EF4-FFF2-40B4-BE49-F238E27FC236}">
                <a16:creationId xmlns:a16="http://schemas.microsoft.com/office/drawing/2014/main" id="{18825468-7D73-D6F4-9B13-CF6FD7BC5125}"/>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5680F9DF-8CB7-16E1-D7E1-2209CCF1A92B}"/>
              </a:ext>
            </a:extLst>
          </p:cNvPr>
          <p:cNvSpPr>
            <a:spLocks noGrp="1"/>
          </p:cNvSpPr>
          <p:nvPr>
            <p:ph type="dt" sz="half" idx="2"/>
          </p:nvPr>
        </p:nvSpPr>
        <p:spPr/>
        <p:txBody>
          <a:bodyPr/>
          <a:lstStyle/>
          <a:p>
            <a:r>
              <a:rPr lang="en-US"/>
              <a:t>2024.12.12</a:t>
            </a:r>
            <a:endParaRPr lang="en-PH"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75D39A3-15F2-DDE6-856E-C249BD3FFDA6}"/>
                  </a:ext>
                </a:extLst>
              </p:cNvPr>
              <p:cNvSpPr txBox="1"/>
              <p:nvPr/>
            </p:nvSpPr>
            <p:spPr>
              <a:xfrm>
                <a:off x="667518" y="2622408"/>
                <a:ext cx="4558384" cy="2677656"/>
              </a:xfrm>
              <a:prstGeom prst="rect">
                <a:avLst/>
              </a:prstGeom>
              <a:noFill/>
            </p:spPr>
            <p:txBody>
              <a:bodyPr wrap="square" rtlCol="0">
                <a:spAutoFit/>
              </a:bodyPr>
              <a:lstStyle/>
              <a:p>
                <a:r>
                  <a:rPr lang="en-PH" sz="2800" dirty="0"/>
                  <a:t>For higher learning coefficient </a:t>
                </a:r>
                <a14:m>
                  <m:oMath xmlns:m="http://schemas.openxmlformats.org/officeDocument/2006/math">
                    <m:r>
                      <a:rPr lang="en-PH" sz="2800" b="0" i="1" smtClean="0">
                        <a:latin typeface="Cambria Math" panose="02040503050406030204" pitchFamily="18" charset="0"/>
                      </a:rPr>
                      <m:t>(</m:t>
                    </m:r>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𝜌</m:t>
                        </m:r>
                      </m:e>
                      <m:sub>
                        <m:r>
                          <a:rPr lang="en-PH" sz="2800" b="0" i="1" smtClean="0">
                            <a:latin typeface="Cambria Math" panose="02040503050406030204" pitchFamily="18" charset="0"/>
                          </a:rPr>
                          <m:t>0</m:t>
                        </m:r>
                      </m:sub>
                    </m:sSub>
                    <m:r>
                      <a:rPr lang="en-PH" sz="2800" b="0" i="1" smtClean="0">
                        <a:latin typeface="Cambria Math" panose="02040503050406030204" pitchFamily="18" charset="0"/>
                      </a:rPr>
                      <m:t>)</m:t>
                    </m:r>
                  </m:oMath>
                </a14:m>
                <a:r>
                  <a:rPr lang="en-PH" sz="2800" b="0" dirty="0"/>
                  <a:t>, peer instruction starts to perform worse at </a:t>
                </a:r>
                <a:r>
                  <a:rPr lang="en-PH" sz="2800" dirty="0"/>
                  <a:t>higher </a:t>
                </a:r>
                <a:r>
                  <a:rPr lang="en-PH" sz="2800" b="0" dirty="0"/>
                  <a:t>class sizes</a:t>
                </a:r>
              </a:p>
              <a:p>
                <a:endParaRPr lang="en-PH" sz="2800" dirty="0"/>
              </a:p>
              <a:p>
                <a14:m>
                  <m:oMath xmlns:m="http://schemas.openxmlformats.org/officeDocument/2006/math">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𝜆</m:t>
                        </m:r>
                      </m:e>
                      <m:sub>
                        <m:r>
                          <a:rPr lang="en-PH" sz="2800" b="0" i="1" smtClean="0">
                            <a:latin typeface="Cambria Math" panose="02040503050406030204" pitchFamily="18" charset="0"/>
                          </a:rPr>
                          <m:t>0</m:t>
                        </m:r>
                      </m:sub>
                    </m:sSub>
                    <m:r>
                      <a:rPr lang="en-PH" sz="2800" b="0" i="1" smtClean="0">
                        <a:latin typeface="Cambria Math" panose="02040503050406030204" pitchFamily="18" charset="0"/>
                      </a:rPr>
                      <m:t>=1</m:t>
                    </m:r>
                  </m:oMath>
                </a14:m>
                <a:r>
                  <a:rPr lang="en-PH" sz="2800" b="0" dirty="0"/>
                  <a:t> </a:t>
                </a:r>
              </a:p>
            </p:txBody>
          </p:sp>
        </mc:Choice>
        <mc:Fallback>
          <p:sp>
            <p:nvSpPr>
              <p:cNvPr id="11" name="TextBox 10">
                <a:extLst>
                  <a:ext uri="{FF2B5EF4-FFF2-40B4-BE49-F238E27FC236}">
                    <a16:creationId xmlns:a16="http://schemas.microsoft.com/office/drawing/2014/main" id="{675D39A3-15F2-DDE6-856E-C249BD3FFDA6}"/>
                  </a:ext>
                </a:extLst>
              </p:cNvPr>
              <p:cNvSpPr txBox="1">
                <a:spLocks noRot="1" noChangeAspect="1" noMove="1" noResize="1" noEditPoints="1" noAdjustHandles="1" noChangeArrowheads="1" noChangeShapeType="1" noTextEdit="1"/>
              </p:cNvSpPr>
              <p:nvPr/>
            </p:nvSpPr>
            <p:spPr>
              <a:xfrm>
                <a:off x="667518" y="2622408"/>
                <a:ext cx="4558384" cy="2677656"/>
              </a:xfrm>
              <a:prstGeom prst="rect">
                <a:avLst/>
              </a:prstGeom>
              <a:blipFill>
                <a:blip r:embed="rId3"/>
                <a:stretch>
                  <a:fillRect l="-2811" t="-2278" r="-2544"/>
                </a:stretch>
              </a:blipFill>
            </p:spPr>
            <p:txBody>
              <a:bodyPr/>
              <a:lstStyle/>
              <a:p>
                <a:r>
                  <a:rPr lang="en-PH">
                    <a:noFill/>
                  </a:rPr>
                  <a:t> </a:t>
                </a:r>
              </a:p>
            </p:txBody>
          </p:sp>
        </mc:Fallback>
      </mc:AlternateContent>
      <p:sp>
        <p:nvSpPr>
          <p:cNvPr id="8" name="TextBox 7">
            <a:extLst>
              <a:ext uri="{FF2B5EF4-FFF2-40B4-BE49-F238E27FC236}">
                <a16:creationId xmlns:a16="http://schemas.microsoft.com/office/drawing/2014/main" id="{4CED84DF-6B34-D31C-60B5-C1E677208F0C}"/>
              </a:ext>
            </a:extLst>
          </p:cNvPr>
          <p:cNvSpPr txBox="1"/>
          <p:nvPr/>
        </p:nvSpPr>
        <p:spPr>
          <a:xfrm>
            <a:off x="224000" y="5935626"/>
            <a:ext cx="4477746" cy="461665"/>
          </a:xfrm>
          <a:prstGeom prst="rect">
            <a:avLst/>
          </a:prstGeom>
          <a:noFill/>
        </p:spPr>
        <p:txBody>
          <a:bodyPr wrap="square" rtlCol="0">
            <a:spAutoFit/>
          </a:bodyPr>
          <a:lstStyle/>
          <a:p>
            <a:r>
              <a:rPr lang="en-PH" sz="2400" dirty="0"/>
              <a:t>*Lower is better</a:t>
            </a:r>
          </a:p>
        </p:txBody>
      </p:sp>
      <p:pic>
        <p:nvPicPr>
          <p:cNvPr id="7" name="Picture 6" descr="A screen shot of a graph&#10;&#10;Description automatically generated">
            <a:extLst>
              <a:ext uri="{FF2B5EF4-FFF2-40B4-BE49-F238E27FC236}">
                <a16:creationId xmlns:a16="http://schemas.microsoft.com/office/drawing/2014/main" id="{A3544CA8-4012-E642-BE98-84E8B395F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72" y="1800953"/>
            <a:ext cx="6492028" cy="4540363"/>
          </a:xfrm>
          <a:prstGeom prst="rect">
            <a:avLst/>
          </a:prstGeom>
        </p:spPr>
      </p:pic>
    </p:spTree>
    <p:extLst>
      <p:ext uri="{BB962C8B-B14F-4D97-AF65-F5344CB8AC3E}">
        <p14:creationId xmlns:p14="http://schemas.microsoft.com/office/powerpoint/2010/main" val="340168433"/>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66FB-FB6F-A295-037C-3B4F3B3333D8}"/>
              </a:ext>
            </a:extLst>
          </p:cNvPr>
          <p:cNvSpPr>
            <a:spLocks noGrp="1"/>
          </p:cNvSpPr>
          <p:nvPr>
            <p:ph type="title"/>
          </p:nvPr>
        </p:nvSpPr>
        <p:spPr/>
        <p:txBody>
          <a:bodyPr/>
          <a:lstStyle/>
          <a:p>
            <a:r>
              <a:rPr lang="en-PH" dirty="0"/>
              <a:t>Homogenous vs heterogenous</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DFCBE70B-D256-3D29-40E4-5D5C1DE0FF5B}"/>
                  </a:ext>
                </a:extLst>
              </p:cNvPr>
              <p:cNvGraphicFramePr>
                <a:graphicFrameLocks noGrp="1"/>
              </p:cNvGraphicFramePr>
              <p:nvPr>
                <p:ph idx="1"/>
                <p:extLst>
                  <p:ext uri="{D42A27DB-BD31-4B8C-83A1-F6EECF244321}">
                    <p14:modId xmlns:p14="http://schemas.microsoft.com/office/powerpoint/2010/main" val="3690796613"/>
                  </p:ext>
                </p:extLst>
              </p:nvPr>
            </p:nvGraphicFramePr>
            <p:xfrm>
              <a:off x="282575" y="1733550"/>
              <a:ext cx="11626850" cy="3291840"/>
            </p:xfrm>
            <a:graphic>
              <a:graphicData uri="http://schemas.openxmlformats.org/drawingml/2006/table">
                <a:tbl>
                  <a:tblPr firstRow="1" bandRow="1">
                    <a:tableStyleId>{00A15C55-8517-42AA-B614-E9B94910E393}</a:tableStyleId>
                  </a:tblPr>
                  <a:tblGrid>
                    <a:gridCol w="5813425">
                      <a:extLst>
                        <a:ext uri="{9D8B030D-6E8A-4147-A177-3AD203B41FA5}">
                          <a16:colId xmlns:a16="http://schemas.microsoft.com/office/drawing/2014/main" val="2788556824"/>
                        </a:ext>
                      </a:extLst>
                    </a:gridCol>
                    <a:gridCol w="5813425">
                      <a:extLst>
                        <a:ext uri="{9D8B030D-6E8A-4147-A177-3AD203B41FA5}">
                          <a16:colId xmlns:a16="http://schemas.microsoft.com/office/drawing/2014/main" val="3684656496"/>
                        </a:ext>
                      </a:extLst>
                    </a:gridCol>
                  </a:tblGrid>
                  <a:tr h="370840">
                    <a:tc>
                      <a:txBody>
                        <a:bodyPr/>
                        <a:lstStyle/>
                        <a:p>
                          <a:pPr algn="ctr"/>
                          <a:r>
                            <a:rPr lang="en-PH" sz="3600" b="1" dirty="0"/>
                            <a:t>Homogenous</a:t>
                          </a:r>
                        </a:p>
                      </a:txBody>
                      <a:tcPr>
                        <a:solidFill>
                          <a:srgbClr val="0173B2"/>
                        </a:solidFill>
                      </a:tcPr>
                    </a:tc>
                    <a:tc>
                      <a:txBody>
                        <a:bodyPr/>
                        <a:lstStyle/>
                        <a:p>
                          <a:pPr algn="ctr"/>
                          <a:r>
                            <a:rPr lang="en-PH" sz="3600" b="1" dirty="0"/>
                            <a:t>Heterogenous</a:t>
                          </a:r>
                        </a:p>
                      </a:txBody>
                      <a:tcPr>
                        <a:solidFill>
                          <a:srgbClr val="0173B2"/>
                        </a:solidFill>
                      </a:tcPr>
                    </a:tc>
                    <a:extLst>
                      <a:ext uri="{0D108BD9-81ED-4DB2-BD59-A6C34878D82A}">
                        <a16:rowId xmlns:a16="http://schemas.microsoft.com/office/drawing/2014/main" val="782422193"/>
                      </a:ext>
                    </a:extLst>
                  </a:tr>
                  <a:tr h="1412875">
                    <a:tc>
                      <a:txBody>
                        <a:bodyPr/>
                        <a:lstStyle/>
                        <a:p>
                          <a:endParaRPr lang="en-PH"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PH" sz="2800" b="0" i="1" smtClean="0">
                                    <a:latin typeface="Cambria Math" panose="02040503050406030204" pitchFamily="18" charset="0"/>
                                  </a:rPr>
                                  <m:t>𝜆</m:t>
                                </m:r>
                                <m:r>
                                  <a:rPr lang="en-PH" sz="2800" b="0" i="1" smtClean="0">
                                    <a:latin typeface="Cambria Math" panose="02040503050406030204" pitchFamily="18" charset="0"/>
                                  </a:rPr>
                                  <m:t>=</m:t>
                                </m:r>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𝜆</m:t>
                                    </m:r>
                                  </m:e>
                                  <m:sub>
                                    <m:r>
                                      <a:rPr lang="en-PH" sz="2800" b="0" i="1" smtClean="0">
                                        <a:latin typeface="Cambria Math" panose="02040503050406030204" pitchFamily="18" charset="0"/>
                                      </a:rPr>
                                      <m:t>0</m:t>
                                    </m:r>
                                  </m:sub>
                                </m:sSub>
                              </m:oMath>
                            </m:oMathPara>
                          </a14:m>
                          <a:endParaRPr lang="en-PH" sz="2800" dirty="0"/>
                        </a:p>
                        <a:p>
                          <a:endParaRPr lang="en-PH" sz="280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𝜆</m:t>
                                  </m:r>
                                </m:e>
                                <m:sub>
                                  <m:r>
                                    <a:rPr lang="en-PH" sz="2800" b="0" i="1" smtClean="0">
                                      <a:latin typeface="Cambria Math" panose="02040503050406030204" pitchFamily="18" charset="0"/>
                                    </a:rPr>
                                    <m:t>0</m:t>
                                  </m:r>
                                </m:sub>
                              </m:sSub>
                              <m:r>
                                <a:rPr lang="en-PH" sz="2800" b="0" i="1" smtClean="0">
                                  <a:latin typeface="Cambria Math" panose="02040503050406030204" pitchFamily="18" charset="0"/>
                                </a:rPr>
                                <m:t>∈{0.1, 0.2, …,</m:t>
                              </m:r>
                              <m:r>
                                <a:rPr lang="en-PH" sz="2800" b="1" i="1" smtClean="0">
                                  <a:latin typeface="Cambria Math" panose="02040503050406030204" pitchFamily="18" charset="0"/>
                                </a:rPr>
                                <m:t>𝟎</m:t>
                              </m:r>
                              <m:r>
                                <a:rPr lang="en-PH" sz="2800" b="1" i="1" smtClean="0">
                                  <a:latin typeface="Cambria Math" panose="02040503050406030204" pitchFamily="18" charset="0"/>
                                </a:rPr>
                                <m:t>.</m:t>
                              </m:r>
                              <m:r>
                                <a:rPr lang="en-PH" sz="2800" b="1" i="1" smtClean="0">
                                  <a:latin typeface="Cambria Math" panose="02040503050406030204" pitchFamily="18" charset="0"/>
                                </a:rPr>
                                <m:t>𝟓</m:t>
                              </m:r>
                              <m:r>
                                <a:rPr lang="en-PH" sz="2800" b="0" i="1" smtClean="0">
                                  <a:latin typeface="Cambria Math" panose="02040503050406030204" pitchFamily="18" charset="0"/>
                                </a:rPr>
                                <m:t>,…, 0.9, 1.0}</m:t>
                              </m:r>
                            </m:oMath>
                          </a14:m>
                          <a:r>
                            <a:rPr lang="en-PH" sz="2800" dirty="0"/>
                            <a:t> </a:t>
                          </a:r>
                        </a:p>
                        <a:p>
                          <a:endParaRPr lang="en-PH" sz="2800" dirty="0"/>
                        </a:p>
                      </a:txBody>
                      <a:tcPr/>
                    </a:tc>
                    <a:tc>
                      <a:txBody>
                        <a:bodyPr/>
                        <a:lstStyle/>
                        <a:p>
                          <a:endParaRPr lang="en-PH"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PH" sz="2800" b="0" i="1" smtClean="0">
                                    <a:latin typeface="Cambria Math" panose="02040503050406030204" pitchFamily="18" charset="0"/>
                                  </a:rPr>
                                  <m:t>𝜆</m:t>
                                </m:r>
                                <m:r>
                                  <a:rPr lang="en-PH" sz="2800" b="0" i="1" smtClean="0">
                                    <a:latin typeface="Cambria Math" panose="02040503050406030204" pitchFamily="18" charset="0"/>
                                  </a:rPr>
                                  <m:t>=</m:t>
                                </m:r>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𝜆</m:t>
                                    </m:r>
                                  </m:e>
                                  <m:sub>
                                    <m:r>
                                      <a:rPr lang="en-PH" sz="2800" b="0" i="1" smtClean="0">
                                        <a:latin typeface="Cambria Math" panose="02040503050406030204" pitchFamily="18" charset="0"/>
                                      </a:rPr>
                                      <m:t>0</m:t>
                                    </m:r>
                                  </m:sub>
                                </m:sSub>
                                <m:r>
                                  <a:rPr lang="en-PH" sz="2800" b="0" i="1" smtClean="0">
                                    <a:latin typeface="Cambria Math" panose="02040503050406030204" pitchFamily="18" charset="0"/>
                                  </a:rPr>
                                  <m:t>±</m:t>
                                </m:r>
                                <m:r>
                                  <a:rPr lang="en-PH" sz="2800" b="0" i="1" smtClean="0">
                                    <a:latin typeface="Cambria Math" panose="02040503050406030204" pitchFamily="18" charset="0"/>
                                  </a:rPr>
                                  <m:t>𝛿𝜆</m:t>
                                </m:r>
                              </m:oMath>
                            </m:oMathPara>
                          </a14:m>
                          <a:endParaRPr lang="en-PH" sz="2800" dirty="0"/>
                        </a:p>
                        <a:p>
                          <a:endParaRPr lang="en-PH" sz="2800" dirty="0"/>
                        </a:p>
                        <a:p>
                          <a14:m>
                            <m:oMath xmlns:m="http://schemas.openxmlformats.org/officeDocument/2006/math">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𝜆</m:t>
                                  </m:r>
                                </m:e>
                                <m:sub>
                                  <m:r>
                                    <a:rPr lang="en-PH" sz="2800" b="0" i="1" smtClean="0">
                                      <a:latin typeface="Cambria Math" panose="02040503050406030204" pitchFamily="18" charset="0"/>
                                    </a:rPr>
                                    <m:t>0</m:t>
                                  </m:r>
                                </m:sub>
                              </m:sSub>
                              <m:r>
                                <a:rPr lang="en-PH" sz="2800" b="0" i="1" smtClean="0">
                                  <a:latin typeface="Cambria Math" panose="02040503050406030204" pitchFamily="18" charset="0"/>
                                </a:rPr>
                                <m:t>=0.5</m:t>
                              </m:r>
                            </m:oMath>
                          </a14:m>
                          <a:r>
                            <a:rPr lang="en-PH" sz="2800" dirty="0"/>
                            <a:t> </a:t>
                          </a:r>
                        </a:p>
                        <a:p>
                          <a14:m>
                            <m:oMath xmlns:m="http://schemas.openxmlformats.org/officeDocument/2006/math">
                              <m:r>
                                <a:rPr lang="en-PH" sz="2800" b="0" i="1" smtClean="0">
                                  <a:latin typeface="Cambria Math" panose="02040503050406030204" pitchFamily="18" charset="0"/>
                                </a:rPr>
                                <m:t>𝛿𝜆</m:t>
                              </m:r>
                              <m:r>
                                <a:rPr lang="en-PH" sz="2800" b="0" i="1" smtClean="0">
                                  <a:latin typeface="Cambria Math" panose="02040503050406030204" pitchFamily="18" charset="0"/>
                                </a:rPr>
                                <m:t>∈{0.0, 0.1, 0.2, 0.3, 0.4}</m:t>
                              </m:r>
                            </m:oMath>
                          </a14:m>
                          <a:r>
                            <a:rPr lang="en-PH" sz="2800" dirty="0"/>
                            <a:t> </a:t>
                          </a:r>
                        </a:p>
                        <a:p>
                          <a:endParaRPr lang="en-PH" sz="2800" dirty="0"/>
                        </a:p>
                      </a:txBody>
                      <a:tcPr/>
                    </a:tc>
                    <a:extLst>
                      <a:ext uri="{0D108BD9-81ED-4DB2-BD59-A6C34878D82A}">
                        <a16:rowId xmlns:a16="http://schemas.microsoft.com/office/drawing/2014/main" val="1475971504"/>
                      </a:ext>
                    </a:extLst>
                  </a:tr>
                </a:tbl>
              </a:graphicData>
            </a:graphic>
          </p:graphicFrame>
        </mc:Choice>
        <mc:Fallback xmlns="">
          <p:graphicFrame>
            <p:nvGraphicFramePr>
              <p:cNvPr id="7" name="Content Placeholder 6">
                <a:extLst>
                  <a:ext uri="{FF2B5EF4-FFF2-40B4-BE49-F238E27FC236}">
                    <a16:creationId xmlns:a16="http://schemas.microsoft.com/office/drawing/2014/main" id="{DFCBE70B-D256-3D29-40E4-5D5C1DE0FF5B}"/>
                  </a:ext>
                </a:extLst>
              </p:cNvPr>
              <p:cNvGraphicFramePr>
                <a:graphicFrameLocks noGrp="1"/>
              </p:cNvGraphicFramePr>
              <p:nvPr>
                <p:ph idx="1"/>
                <p:extLst>
                  <p:ext uri="{D42A27DB-BD31-4B8C-83A1-F6EECF244321}">
                    <p14:modId xmlns:p14="http://schemas.microsoft.com/office/powerpoint/2010/main" val="3690796613"/>
                  </p:ext>
                </p:extLst>
              </p:nvPr>
            </p:nvGraphicFramePr>
            <p:xfrm>
              <a:off x="282575" y="1733550"/>
              <a:ext cx="11626850" cy="3291840"/>
            </p:xfrm>
            <a:graphic>
              <a:graphicData uri="http://schemas.openxmlformats.org/drawingml/2006/table">
                <a:tbl>
                  <a:tblPr firstRow="1" bandRow="1">
                    <a:tableStyleId>{00A15C55-8517-42AA-B614-E9B94910E393}</a:tableStyleId>
                  </a:tblPr>
                  <a:tblGrid>
                    <a:gridCol w="5813425">
                      <a:extLst>
                        <a:ext uri="{9D8B030D-6E8A-4147-A177-3AD203B41FA5}">
                          <a16:colId xmlns:a16="http://schemas.microsoft.com/office/drawing/2014/main" val="2788556824"/>
                        </a:ext>
                      </a:extLst>
                    </a:gridCol>
                    <a:gridCol w="5813425">
                      <a:extLst>
                        <a:ext uri="{9D8B030D-6E8A-4147-A177-3AD203B41FA5}">
                          <a16:colId xmlns:a16="http://schemas.microsoft.com/office/drawing/2014/main" val="3684656496"/>
                        </a:ext>
                      </a:extLst>
                    </a:gridCol>
                  </a:tblGrid>
                  <a:tr h="640080">
                    <a:tc>
                      <a:txBody>
                        <a:bodyPr/>
                        <a:lstStyle/>
                        <a:p>
                          <a:pPr algn="ctr"/>
                          <a:r>
                            <a:rPr lang="en-PH" sz="3600" b="1" dirty="0"/>
                            <a:t>Homogenous</a:t>
                          </a:r>
                        </a:p>
                      </a:txBody>
                      <a:tcPr>
                        <a:solidFill>
                          <a:srgbClr val="0173B2"/>
                        </a:solidFill>
                      </a:tcPr>
                    </a:tc>
                    <a:tc>
                      <a:txBody>
                        <a:bodyPr/>
                        <a:lstStyle/>
                        <a:p>
                          <a:pPr algn="ctr"/>
                          <a:r>
                            <a:rPr lang="en-PH" sz="3600" b="1" dirty="0"/>
                            <a:t>Heterogenous</a:t>
                          </a:r>
                        </a:p>
                      </a:txBody>
                      <a:tcPr>
                        <a:solidFill>
                          <a:srgbClr val="0173B2"/>
                        </a:solidFill>
                      </a:tcPr>
                    </a:tc>
                    <a:extLst>
                      <a:ext uri="{0D108BD9-81ED-4DB2-BD59-A6C34878D82A}">
                        <a16:rowId xmlns:a16="http://schemas.microsoft.com/office/drawing/2014/main" val="782422193"/>
                      </a:ext>
                    </a:extLst>
                  </a:tr>
                  <a:tr h="2651760">
                    <a:tc>
                      <a:txBody>
                        <a:bodyPr/>
                        <a:lstStyle/>
                        <a:p>
                          <a:endParaRPr lang="en-US"/>
                        </a:p>
                      </a:txBody>
                      <a:tcPr>
                        <a:blipFill>
                          <a:blip r:embed="rId3"/>
                          <a:stretch>
                            <a:fillRect l="-105" t="-27523" r="-100419" b="-459"/>
                          </a:stretch>
                        </a:blipFill>
                      </a:tcPr>
                    </a:tc>
                    <a:tc>
                      <a:txBody>
                        <a:bodyPr/>
                        <a:lstStyle/>
                        <a:p>
                          <a:endParaRPr lang="en-US"/>
                        </a:p>
                      </a:txBody>
                      <a:tcPr>
                        <a:blipFill>
                          <a:blip r:embed="rId3"/>
                          <a:stretch>
                            <a:fillRect l="-100105" t="-27523" r="-419" b="-459"/>
                          </a:stretch>
                        </a:blipFill>
                      </a:tcPr>
                    </a:tc>
                    <a:extLst>
                      <a:ext uri="{0D108BD9-81ED-4DB2-BD59-A6C34878D82A}">
                        <a16:rowId xmlns:a16="http://schemas.microsoft.com/office/drawing/2014/main" val="1475971504"/>
                      </a:ext>
                    </a:extLst>
                  </a:tr>
                </a:tbl>
              </a:graphicData>
            </a:graphic>
          </p:graphicFrame>
        </mc:Fallback>
      </mc:AlternateContent>
      <p:sp>
        <p:nvSpPr>
          <p:cNvPr id="4" name="Slide Number Placeholder 3">
            <a:extLst>
              <a:ext uri="{FF2B5EF4-FFF2-40B4-BE49-F238E27FC236}">
                <a16:creationId xmlns:a16="http://schemas.microsoft.com/office/drawing/2014/main" id="{C823365D-9D87-E0C0-447D-997FCCE4693C}"/>
              </a:ext>
            </a:extLst>
          </p:cNvPr>
          <p:cNvSpPr>
            <a:spLocks noGrp="1"/>
          </p:cNvSpPr>
          <p:nvPr>
            <p:ph type="sldNum" sz="quarter" idx="12"/>
          </p:nvPr>
        </p:nvSpPr>
        <p:spPr/>
        <p:txBody>
          <a:bodyPr/>
          <a:lstStyle/>
          <a:p>
            <a:fld id="{32177519-FDB5-46C8-A273-662D2447F0A4}" type="slidenum">
              <a:rPr lang="en-PH" smtClean="0"/>
              <a:t>27</a:t>
            </a:fld>
            <a:endParaRPr lang="en-PH"/>
          </a:p>
        </p:txBody>
      </p:sp>
      <p:sp>
        <p:nvSpPr>
          <p:cNvPr id="5" name="Footer Placeholder 4">
            <a:extLst>
              <a:ext uri="{FF2B5EF4-FFF2-40B4-BE49-F238E27FC236}">
                <a16:creationId xmlns:a16="http://schemas.microsoft.com/office/drawing/2014/main" id="{48C6B129-947E-5A95-F009-268010974688}"/>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3EEA4052-4AD5-5BA3-B126-3B61935454F7}"/>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985463394"/>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4B685-DC2F-C619-0590-50760F028D79}"/>
              </a:ext>
            </a:extLst>
          </p:cNvPr>
          <p:cNvSpPr>
            <a:spLocks noGrp="1"/>
          </p:cNvSpPr>
          <p:nvPr>
            <p:ph type="title"/>
          </p:nvPr>
        </p:nvSpPr>
        <p:spPr/>
        <p:txBody>
          <a:bodyPr>
            <a:normAutofit fontScale="90000"/>
          </a:bodyPr>
          <a:lstStyle/>
          <a:p>
            <a:r>
              <a:rPr lang="en-PH" dirty="0"/>
              <a:t>Two-stage learning dynamics for </a:t>
            </a:r>
            <a:br>
              <a:rPr lang="en-PH" dirty="0"/>
            </a:br>
            <a:r>
              <a:rPr lang="en-PH" dirty="0"/>
              <a:t>heterogenous traditional instruction</a:t>
            </a:r>
          </a:p>
        </p:txBody>
      </p:sp>
      <p:pic>
        <p:nvPicPr>
          <p:cNvPr id="7" name="2DBPCAIH-traditional-64-0.3-0.5-0.0-trial_3-animation">
            <a:hlinkClick r:id="" action="ppaction://media"/>
            <a:extLst>
              <a:ext uri="{FF2B5EF4-FFF2-40B4-BE49-F238E27FC236}">
                <a16:creationId xmlns:a16="http://schemas.microsoft.com/office/drawing/2014/main" id="{018E2BC5-780E-C799-3AFD-874216DB8B0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009256" y="1907849"/>
            <a:ext cx="3446430" cy="4320000"/>
          </a:xfrm>
        </p:spPr>
      </p:pic>
      <p:sp>
        <p:nvSpPr>
          <p:cNvPr id="4" name="Slide Number Placeholder 3">
            <a:extLst>
              <a:ext uri="{FF2B5EF4-FFF2-40B4-BE49-F238E27FC236}">
                <a16:creationId xmlns:a16="http://schemas.microsoft.com/office/drawing/2014/main" id="{69FE4A94-3932-A3EA-8FB2-012275AA8D62}"/>
              </a:ext>
            </a:extLst>
          </p:cNvPr>
          <p:cNvSpPr>
            <a:spLocks noGrp="1"/>
          </p:cNvSpPr>
          <p:nvPr>
            <p:ph type="sldNum" sz="quarter" idx="12"/>
          </p:nvPr>
        </p:nvSpPr>
        <p:spPr/>
        <p:txBody>
          <a:bodyPr/>
          <a:lstStyle/>
          <a:p>
            <a:fld id="{32177519-FDB5-46C8-A273-662D2447F0A4}" type="slidenum">
              <a:rPr lang="en-PH" smtClean="0"/>
              <a:t>28</a:t>
            </a:fld>
            <a:endParaRPr lang="en-PH" dirty="0"/>
          </a:p>
        </p:txBody>
      </p:sp>
      <p:sp>
        <p:nvSpPr>
          <p:cNvPr id="5" name="Footer Placeholder 4">
            <a:extLst>
              <a:ext uri="{FF2B5EF4-FFF2-40B4-BE49-F238E27FC236}">
                <a16:creationId xmlns:a16="http://schemas.microsoft.com/office/drawing/2014/main" id="{C023C5E1-97A3-39D7-6F3B-3444C8C1AFA4}"/>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89C57FB-4E5C-B879-171B-AC0B0CFA0C80}"/>
              </a:ext>
            </a:extLst>
          </p:cNvPr>
          <p:cNvSpPr>
            <a:spLocks noGrp="1"/>
          </p:cNvSpPr>
          <p:nvPr>
            <p:ph type="dt" sz="half" idx="2"/>
          </p:nvPr>
        </p:nvSpPr>
        <p:spPr/>
        <p:txBody>
          <a:bodyPr/>
          <a:lstStyle/>
          <a:p>
            <a:r>
              <a:rPr lang="en-US"/>
              <a:t>2024.12.12</a:t>
            </a:r>
            <a:endParaRPr lang="en-PH" dirty="0"/>
          </a:p>
        </p:txBody>
      </p:sp>
      <p:pic>
        <p:nvPicPr>
          <p:cNvPr id="9" name="2DBPCAIH-traditional-64-0.3-0.5-0.4-trial_3-animation">
            <a:hlinkClick r:id="" action="ppaction://media"/>
            <a:extLst>
              <a:ext uri="{FF2B5EF4-FFF2-40B4-BE49-F238E27FC236}">
                <a16:creationId xmlns:a16="http://schemas.microsoft.com/office/drawing/2014/main" id="{DDF2C6A6-E914-2A97-3E52-ED5D2F9123F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455643" y="1907849"/>
            <a:ext cx="3418000" cy="4320000"/>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B1CAE14-C36E-A8D7-6913-36C2613F0A56}"/>
                  </a:ext>
                </a:extLst>
              </p:cNvPr>
              <p:cNvSpPr txBox="1"/>
              <p:nvPr/>
            </p:nvSpPr>
            <p:spPr>
              <a:xfrm>
                <a:off x="352280" y="2617645"/>
                <a:ext cx="4685406" cy="2677656"/>
              </a:xfrm>
              <a:prstGeom prst="rect">
                <a:avLst/>
              </a:prstGeom>
              <a:noFill/>
            </p:spPr>
            <p:txBody>
              <a:bodyPr wrap="square" rtlCol="0">
                <a:spAutoFit/>
              </a:bodyPr>
              <a:lstStyle/>
              <a:p>
                <a:pPr marL="285750" indent="-285750">
                  <a:buFont typeface="Arial" panose="020B0604020202020204" pitchFamily="34" charset="0"/>
                  <a:buChar char="•"/>
                </a:pPr>
                <a:r>
                  <a:rPr lang="en-PH" sz="2400" dirty="0"/>
                  <a:t>Two-stage learning</a:t>
                </a:r>
              </a:p>
              <a:p>
                <a:pPr marL="742950" lvl="1" indent="-285750">
                  <a:buFont typeface="Arial" panose="020B0604020202020204" pitchFamily="34" charset="0"/>
                  <a:buChar char="•"/>
                </a:pPr>
                <a:r>
                  <a:rPr lang="en-PH" sz="2400" dirty="0"/>
                  <a:t>Fast learners very fast</a:t>
                </a:r>
              </a:p>
              <a:p>
                <a:pPr marL="742950" lvl="1" indent="-285750">
                  <a:buFont typeface="Arial" panose="020B0604020202020204" pitchFamily="34" charset="0"/>
                  <a:buChar char="•"/>
                </a:pPr>
                <a:r>
                  <a:rPr lang="en-PH" sz="2400" dirty="0"/>
                  <a:t>Waiting for slow students</a:t>
                </a:r>
              </a:p>
              <a:p>
                <a:pPr marL="285750" indent="-285750">
                  <a:buFont typeface="Arial" panose="020B0604020202020204" pitchFamily="34" charset="0"/>
                  <a:buChar char="•"/>
                </a:pPr>
                <a:endParaRPr lang="en-PH" sz="2400" dirty="0"/>
              </a:p>
              <a:p>
                <a:pPr marL="285750" indent="-285750">
                  <a:buFont typeface="Arial" panose="020B0604020202020204" pitchFamily="34" charset="0"/>
                  <a:buChar char="•"/>
                </a:pPr>
                <a:r>
                  <a:rPr lang="en-PH" sz="2400" dirty="0"/>
                  <a:t>Time to learn (</a:t>
                </a: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𝑡</m:t>
                        </m:r>
                      </m:e>
                      <m:sub>
                        <m:r>
                          <a:rPr lang="en-PH" sz="2400" b="0" i="1" smtClean="0">
                            <a:latin typeface="Cambria Math" panose="02040503050406030204" pitchFamily="18" charset="0"/>
                          </a:rPr>
                          <m:t>𝑚𝑎𝑥</m:t>
                        </m:r>
                      </m:sub>
                    </m:sSub>
                  </m:oMath>
                </a14:m>
                <a:r>
                  <a:rPr lang="en-PH" sz="2400" dirty="0"/>
                  <a:t>) heavily reliant on waiting for slow students to learn</a:t>
                </a:r>
              </a:p>
            </p:txBody>
          </p:sp>
        </mc:Choice>
        <mc:Fallback>
          <p:sp>
            <p:nvSpPr>
              <p:cNvPr id="10" name="TextBox 9">
                <a:extLst>
                  <a:ext uri="{FF2B5EF4-FFF2-40B4-BE49-F238E27FC236}">
                    <a16:creationId xmlns:a16="http://schemas.microsoft.com/office/drawing/2014/main" id="{1B1CAE14-C36E-A8D7-6913-36C2613F0A56}"/>
                  </a:ext>
                </a:extLst>
              </p:cNvPr>
              <p:cNvSpPr txBox="1">
                <a:spLocks noRot="1" noChangeAspect="1" noMove="1" noResize="1" noEditPoints="1" noAdjustHandles="1" noChangeArrowheads="1" noChangeShapeType="1" noTextEdit="1"/>
              </p:cNvSpPr>
              <p:nvPr/>
            </p:nvSpPr>
            <p:spPr>
              <a:xfrm>
                <a:off x="352280" y="2617645"/>
                <a:ext cx="4685406" cy="2677656"/>
              </a:xfrm>
              <a:prstGeom prst="rect">
                <a:avLst/>
              </a:prstGeom>
              <a:blipFill>
                <a:blip r:embed="rId9"/>
                <a:stretch>
                  <a:fillRect l="-1823" t="-1818" b="-4091"/>
                </a:stretch>
              </a:blipFill>
            </p:spPr>
            <p:txBody>
              <a:bodyPr/>
              <a:lstStyle/>
              <a:p>
                <a:r>
                  <a:rPr lang="en-PH">
                    <a:noFill/>
                  </a:rPr>
                  <a:t> </a:t>
                </a:r>
              </a:p>
            </p:txBody>
          </p:sp>
        </mc:Fallback>
      </mc:AlternateContent>
      <p:sp>
        <p:nvSpPr>
          <p:cNvPr id="11" name="TextBox 10">
            <a:extLst>
              <a:ext uri="{FF2B5EF4-FFF2-40B4-BE49-F238E27FC236}">
                <a16:creationId xmlns:a16="http://schemas.microsoft.com/office/drawing/2014/main" id="{EEE82963-7BF6-6F55-F612-14414CAE8150}"/>
              </a:ext>
            </a:extLst>
          </p:cNvPr>
          <p:cNvSpPr txBox="1"/>
          <p:nvPr/>
        </p:nvSpPr>
        <p:spPr>
          <a:xfrm>
            <a:off x="5633551" y="1648313"/>
            <a:ext cx="2378260" cy="461665"/>
          </a:xfrm>
          <a:prstGeom prst="rect">
            <a:avLst/>
          </a:prstGeom>
          <a:noFill/>
        </p:spPr>
        <p:txBody>
          <a:bodyPr wrap="square" rtlCol="0">
            <a:spAutoFit/>
          </a:bodyPr>
          <a:lstStyle/>
          <a:p>
            <a:pPr algn="ctr"/>
            <a:r>
              <a:rPr lang="en-PH" sz="2400" b="1" u="sng" dirty="0"/>
              <a:t>Homogenous</a:t>
            </a:r>
          </a:p>
        </p:txBody>
      </p:sp>
      <p:sp>
        <p:nvSpPr>
          <p:cNvPr id="12" name="TextBox 11">
            <a:extLst>
              <a:ext uri="{FF2B5EF4-FFF2-40B4-BE49-F238E27FC236}">
                <a16:creationId xmlns:a16="http://schemas.microsoft.com/office/drawing/2014/main" id="{25399FA3-113A-AD78-8363-7ABA41FA93A2}"/>
              </a:ext>
            </a:extLst>
          </p:cNvPr>
          <p:cNvSpPr txBox="1"/>
          <p:nvPr/>
        </p:nvSpPr>
        <p:spPr>
          <a:xfrm>
            <a:off x="9031521" y="1648313"/>
            <a:ext cx="2378260" cy="461665"/>
          </a:xfrm>
          <a:prstGeom prst="rect">
            <a:avLst/>
          </a:prstGeom>
          <a:noFill/>
        </p:spPr>
        <p:txBody>
          <a:bodyPr wrap="square" rtlCol="0">
            <a:spAutoFit/>
          </a:bodyPr>
          <a:lstStyle/>
          <a:p>
            <a:pPr algn="ctr"/>
            <a:r>
              <a:rPr lang="en-PH" sz="2400" b="1" u="sng" dirty="0"/>
              <a:t>Heterogenous</a:t>
            </a:r>
          </a:p>
        </p:txBody>
      </p:sp>
    </p:spTree>
    <p:extLst>
      <p:ext uri="{BB962C8B-B14F-4D97-AF65-F5344CB8AC3E}">
        <p14:creationId xmlns:p14="http://schemas.microsoft.com/office/powerpoint/2010/main" val="3986816930"/>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8" fill="hold"/>
                                        <p:tgtEl>
                                          <p:spTgt spid="7"/>
                                        </p:tgtEl>
                                      </p:cBhvr>
                                    </p:cmd>
                                  </p:childTnLst>
                                </p:cTn>
                              </p:par>
                              <p:par>
                                <p:cTn id="7" presetID="1" presetClass="mediacall" presetSubtype="0" fill="hold" nodeType="withEffect">
                                  <p:stCondLst>
                                    <p:cond delay="0"/>
                                  </p:stCondLst>
                                  <p:childTnLst>
                                    <p:cmd type="call" cmd="playFrom(0.0)">
                                      <p:cBhvr>
                                        <p:cTn id="8" dur="14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repeatCount="indefinite"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6CEC258-B58F-0801-CEEC-D32AB4F2C566}"/>
                  </a:ext>
                </a:extLst>
              </p:cNvPr>
              <p:cNvSpPr>
                <a:spLocks noGrp="1"/>
              </p:cNvSpPr>
              <p:nvPr>
                <p:ph type="title"/>
              </p:nvPr>
            </p:nvSpPr>
            <p:spPr/>
            <p:txBody>
              <a:bodyPr>
                <a:normAutofit/>
              </a:bodyPr>
              <a:lstStyle/>
              <a:p>
                <a:r>
                  <a:rPr lang="en-PH" dirty="0"/>
                  <a:t>Peer instruction not as affected by </a:t>
                </a:r>
                <a14:m>
                  <m:oMath xmlns:m="http://schemas.openxmlformats.org/officeDocument/2006/math">
                    <m:r>
                      <a:rPr lang="en-PH" b="0" i="1" smtClean="0">
                        <a:latin typeface="Cambria Math" panose="02040503050406030204" pitchFamily="18" charset="0"/>
                      </a:rPr>
                      <m:t>𝛿𝜆</m:t>
                    </m:r>
                  </m:oMath>
                </a14:m>
                <a:endParaRPr lang="en-PH" dirty="0"/>
              </a:p>
            </p:txBody>
          </p:sp>
        </mc:Choice>
        <mc:Fallback>
          <p:sp>
            <p:nvSpPr>
              <p:cNvPr id="2" name="Title 1">
                <a:extLst>
                  <a:ext uri="{FF2B5EF4-FFF2-40B4-BE49-F238E27FC236}">
                    <a16:creationId xmlns:a16="http://schemas.microsoft.com/office/drawing/2014/main" id="{06CEC258-B58F-0801-CEEC-D32AB4F2C566}"/>
                  </a:ext>
                </a:extLst>
              </p:cNvPr>
              <p:cNvSpPr>
                <a:spLocks noGrp="1" noRot="1" noChangeAspect="1" noMove="1" noResize="1" noEditPoints="1" noAdjustHandles="1" noChangeArrowheads="1" noChangeShapeType="1" noTextEdit="1"/>
              </p:cNvSpPr>
              <p:nvPr>
                <p:ph type="title"/>
              </p:nvPr>
            </p:nvSpPr>
            <p:spPr>
              <a:blipFill>
                <a:blip r:embed="rId7"/>
                <a:stretch>
                  <a:fillRect l="-2442" t="-18898" b="-3385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B73D2649-62A2-06AD-B8A0-52B4BFF18620}"/>
              </a:ext>
            </a:extLst>
          </p:cNvPr>
          <p:cNvSpPr>
            <a:spLocks noGrp="1"/>
          </p:cNvSpPr>
          <p:nvPr>
            <p:ph type="sldNum" sz="quarter" idx="12"/>
          </p:nvPr>
        </p:nvSpPr>
        <p:spPr/>
        <p:txBody>
          <a:bodyPr/>
          <a:lstStyle/>
          <a:p>
            <a:fld id="{32177519-FDB5-46C8-A273-662D2447F0A4}" type="slidenum">
              <a:rPr lang="en-PH" smtClean="0"/>
              <a:t>29</a:t>
            </a:fld>
            <a:endParaRPr lang="en-PH"/>
          </a:p>
        </p:txBody>
      </p:sp>
      <p:sp>
        <p:nvSpPr>
          <p:cNvPr id="5" name="Footer Placeholder 4">
            <a:extLst>
              <a:ext uri="{FF2B5EF4-FFF2-40B4-BE49-F238E27FC236}">
                <a16:creationId xmlns:a16="http://schemas.microsoft.com/office/drawing/2014/main" id="{971923D6-F743-4970-0181-956CAB374314}"/>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43D5AAE1-7D05-DD2E-9B39-AB4AEF0CF76F}"/>
              </a:ext>
            </a:extLst>
          </p:cNvPr>
          <p:cNvSpPr>
            <a:spLocks noGrp="1"/>
          </p:cNvSpPr>
          <p:nvPr>
            <p:ph type="dt" sz="half" idx="2"/>
          </p:nvPr>
        </p:nvSpPr>
        <p:spPr/>
        <p:txBody>
          <a:bodyPr/>
          <a:lstStyle/>
          <a:p>
            <a:r>
              <a:rPr lang="en-US"/>
              <a:t>2024.12.12</a:t>
            </a:r>
            <a:endParaRPr lang="en-PH" dirty="0"/>
          </a:p>
        </p:txBody>
      </p:sp>
      <p:pic>
        <p:nvPicPr>
          <p:cNvPr id="11" name="2DBPCAIH-inner_corner-128-0.3-0.5-0.0-trial_3-animation">
            <a:hlinkClick r:id="" action="ppaction://media"/>
            <a:extLst>
              <a:ext uri="{FF2B5EF4-FFF2-40B4-BE49-F238E27FC236}">
                <a16:creationId xmlns:a16="http://schemas.microsoft.com/office/drawing/2014/main" id="{4286D093-E6C8-EAA5-63B2-B5D384A8AAC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5166458" y="1756902"/>
            <a:ext cx="3359999" cy="4320000"/>
          </a:xfrm>
        </p:spPr>
      </p:pic>
      <p:pic>
        <p:nvPicPr>
          <p:cNvPr id="12" name="2DBPCAIH-inner_corner-128-0.3-0.5-0.4-trial_3-animation">
            <a:hlinkClick r:id="" action="ppaction://media"/>
            <a:extLst>
              <a:ext uri="{FF2B5EF4-FFF2-40B4-BE49-F238E27FC236}">
                <a16:creationId xmlns:a16="http://schemas.microsoft.com/office/drawing/2014/main" id="{BAF3FEC6-C900-4E07-D865-B0DDD55CD74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526457" y="1756902"/>
            <a:ext cx="3360000" cy="4320000"/>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1EF4D6D-1556-32B4-290E-6A4DB69125BD}"/>
                  </a:ext>
                </a:extLst>
              </p:cNvPr>
              <p:cNvSpPr txBox="1"/>
              <p:nvPr/>
            </p:nvSpPr>
            <p:spPr>
              <a:xfrm>
                <a:off x="244309" y="2150589"/>
                <a:ext cx="4922149" cy="343170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PH" sz="2400" dirty="0"/>
                  <a:t>Generally similar dynamic</a:t>
                </a:r>
              </a:p>
              <a:p>
                <a:pPr marL="457200" indent="-457200">
                  <a:lnSpc>
                    <a:spcPct val="150000"/>
                  </a:lnSpc>
                  <a:buFont typeface="Arial" panose="020B0604020202020204" pitchFamily="34" charset="0"/>
                  <a:buChar char="•"/>
                </a:pPr>
                <a:r>
                  <a:rPr lang="en-PH" sz="2400" dirty="0"/>
                  <a:t>Shape of the “wave of learning” becomes less regular with low </a:t>
                </a: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𝜌</m:t>
                        </m:r>
                      </m:e>
                      <m:sub>
                        <m:r>
                          <a:rPr lang="en-PH" sz="2400" b="0" i="1" smtClean="0">
                            <a:latin typeface="Cambria Math" panose="02040503050406030204" pitchFamily="18" charset="0"/>
                          </a:rPr>
                          <m:t>0</m:t>
                        </m:r>
                      </m:sub>
                    </m:sSub>
                  </m:oMath>
                </a14:m>
                <a:r>
                  <a:rPr lang="en-PH" sz="2400" dirty="0"/>
                  <a:t> and high </a:t>
                </a:r>
                <a14:m>
                  <m:oMath xmlns:m="http://schemas.openxmlformats.org/officeDocument/2006/math">
                    <m:r>
                      <a:rPr lang="en-PH" sz="2400" b="0" i="1" smtClean="0">
                        <a:latin typeface="Cambria Math" panose="02040503050406030204" pitchFamily="18" charset="0"/>
                      </a:rPr>
                      <m:t>𝛿𝜆</m:t>
                    </m:r>
                  </m:oMath>
                </a14:m>
                <a:endParaRPr lang="en-PH" sz="2400" dirty="0"/>
              </a:p>
              <a:p>
                <a:pPr marL="457200" indent="-457200">
                  <a:lnSpc>
                    <a:spcPct val="150000"/>
                  </a:lnSpc>
                  <a:buFont typeface="Arial" panose="020B0604020202020204" pitchFamily="34" charset="0"/>
                  <a:buChar char="•"/>
                </a:pPr>
                <a:endParaRPr lang="en-PH" sz="1000" dirty="0"/>
              </a:p>
              <a:p>
                <a:pPr marL="457200" indent="-457200">
                  <a:buFont typeface="Arial" panose="020B0604020202020204" pitchFamily="34" charset="0"/>
                  <a:buChar char="•"/>
                </a:pPr>
                <a:r>
                  <a:rPr lang="en-PH" sz="2400" b="0" dirty="0"/>
                  <a:t>Performance is more dependent on </a:t>
                </a:r>
                <a14:m>
                  <m:oMath xmlns:m="http://schemas.openxmlformats.org/officeDocument/2006/math">
                    <m:sSub>
                      <m:sSubPr>
                        <m:ctrlPr>
                          <a:rPr lang="en-PH" sz="2400" b="0" i="1" smtClean="0">
                            <a:latin typeface="Cambria Math" panose="02040503050406030204" pitchFamily="18" charset="0"/>
                          </a:rPr>
                        </m:ctrlPr>
                      </m:sSubPr>
                      <m:e>
                        <m:r>
                          <a:rPr lang="en-PH" sz="2400" b="0" i="1" smtClean="0">
                            <a:latin typeface="Cambria Math" panose="02040503050406030204" pitchFamily="18" charset="0"/>
                          </a:rPr>
                          <m:t>𝜌</m:t>
                        </m:r>
                      </m:e>
                      <m:sub>
                        <m:r>
                          <a:rPr lang="en-PH" sz="2400" b="0" i="1" smtClean="0">
                            <a:latin typeface="Cambria Math" panose="02040503050406030204" pitchFamily="18" charset="0"/>
                          </a:rPr>
                          <m:t>0</m:t>
                        </m:r>
                      </m:sub>
                    </m:sSub>
                  </m:oMath>
                </a14:m>
                <a:r>
                  <a:rPr lang="en-PH" sz="2400" dirty="0"/>
                  <a:t> than </a:t>
                </a:r>
                <a14:m>
                  <m:oMath xmlns:m="http://schemas.openxmlformats.org/officeDocument/2006/math">
                    <m:r>
                      <a:rPr lang="en-PH" sz="2400" b="0" i="1" dirty="0" smtClean="0">
                        <a:latin typeface="Cambria Math" panose="02040503050406030204" pitchFamily="18" charset="0"/>
                      </a:rPr>
                      <m:t>𝛿𝜆</m:t>
                    </m:r>
                  </m:oMath>
                </a14:m>
                <a:endParaRPr lang="en-PH" sz="2400" dirty="0"/>
              </a:p>
              <a:p>
                <a:pPr marL="457200" indent="-457200">
                  <a:buFont typeface="Arial" panose="020B0604020202020204" pitchFamily="34" charset="0"/>
                  <a:buChar char="•"/>
                </a:pPr>
                <a:endParaRPr lang="en-PH" sz="1000" dirty="0"/>
              </a:p>
            </p:txBody>
          </p:sp>
        </mc:Choice>
        <mc:Fallback>
          <p:sp>
            <p:nvSpPr>
              <p:cNvPr id="13" name="TextBox 12">
                <a:extLst>
                  <a:ext uri="{FF2B5EF4-FFF2-40B4-BE49-F238E27FC236}">
                    <a16:creationId xmlns:a16="http://schemas.microsoft.com/office/drawing/2014/main" id="{01EF4D6D-1556-32B4-290E-6A4DB69125BD}"/>
                  </a:ext>
                </a:extLst>
              </p:cNvPr>
              <p:cNvSpPr txBox="1">
                <a:spLocks noRot="1" noChangeAspect="1" noMove="1" noResize="1" noEditPoints="1" noAdjustHandles="1" noChangeArrowheads="1" noChangeShapeType="1" noTextEdit="1"/>
              </p:cNvSpPr>
              <p:nvPr/>
            </p:nvSpPr>
            <p:spPr>
              <a:xfrm>
                <a:off x="244309" y="2150589"/>
                <a:ext cx="4922149" cy="3431709"/>
              </a:xfrm>
              <a:prstGeom prst="rect">
                <a:avLst/>
              </a:prstGeom>
              <a:blipFill>
                <a:blip r:embed="rId10"/>
                <a:stretch>
                  <a:fillRect l="-1609" r="-1856"/>
                </a:stretch>
              </a:blipFill>
            </p:spPr>
            <p:txBody>
              <a:bodyPr/>
              <a:lstStyle/>
              <a:p>
                <a:r>
                  <a:rPr lang="en-PH">
                    <a:noFill/>
                  </a:rPr>
                  <a:t> </a:t>
                </a:r>
              </a:p>
            </p:txBody>
          </p:sp>
        </mc:Fallback>
      </mc:AlternateContent>
    </p:spTree>
    <p:extLst>
      <p:ext uri="{BB962C8B-B14F-4D97-AF65-F5344CB8AC3E}">
        <p14:creationId xmlns:p14="http://schemas.microsoft.com/office/powerpoint/2010/main" val="250897352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0" fill="hold"/>
                                        <p:tgtEl>
                                          <p:spTgt spid="11"/>
                                        </p:tgtEl>
                                      </p:cBhvr>
                                    </p:cmd>
                                  </p:childTnLst>
                                </p:cTn>
                              </p:par>
                              <p:par>
                                <p:cTn id="7" presetID="1" presetClass="mediacall" presetSubtype="0" fill="hold" nodeType="withEffect">
                                  <p:stCondLst>
                                    <p:cond delay="0"/>
                                  </p:stCondLst>
                                  <p:childTnLst>
                                    <p:cmd type="call" cmd="playFrom(0.0)">
                                      <p:cBhvr>
                                        <p:cTn id="8" dur="643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1"/>
                </p:tgtEl>
              </p:cMediaNode>
            </p:video>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p:cTn id="15" repeatCount="indefinite"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7220-A6A2-4822-0603-9BBFBEF0D6A5}"/>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3C9FCAEC-EC6F-34AB-03C4-284E2A30ECB6}"/>
              </a:ext>
            </a:extLst>
          </p:cNvPr>
          <p:cNvSpPr>
            <a:spLocks noGrp="1"/>
          </p:cNvSpPr>
          <p:nvPr>
            <p:ph idx="1"/>
          </p:nvPr>
        </p:nvSpPr>
        <p:spPr/>
        <p:txBody>
          <a:bodyPr/>
          <a:lstStyle/>
          <a:p>
            <a:pPr marL="742950" indent="-742950">
              <a:buAutoNum type="arabicPeriod"/>
            </a:pPr>
            <a:r>
              <a:rPr lang="en-PH" dirty="0"/>
              <a:t>Methods of instruction</a:t>
            </a:r>
          </a:p>
          <a:p>
            <a:pPr marL="742950" indent="-742950">
              <a:buAutoNum type="arabicPeriod"/>
            </a:pPr>
            <a:r>
              <a:rPr lang="en-PH" dirty="0"/>
              <a:t>Homogenous classes</a:t>
            </a:r>
          </a:p>
          <a:p>
            <a:pPr marL="742950" indent="-742950">
              <a:buAutoNum type="arabicPeriod"/>
            </a:pPr>
            <a:r>
              <a:rPr lang="en-PH" dirty="0"/>
              <a:t>Heterogenous classes</a:t>
            </a:r>
          </a:p>
          <a:p>
            <a:pPr marL="742950" indent="-742950">
              <a:buAutoNum type="arabicPeriod"/>
            </a:pPr>
            <a:r>
              <a:rPr lang="en-PH" dirty="0"/>
              <a:t>Summary and conclusions</a:t>
            </a:r>
          </a:p>
          <a:p>
            <a:pPr marL="742950" indent="-742950">
              <a:buAutoNum type="arabicPeriod"/>
            </a:pPr>
            <a:r>
              <a:rPr lang="en-PH" dirty="0"/>
              <a:t>Comparison with other research</a:t>
            </a:r>
          </a:p>
        </p:txBody>
      </p:sp>
      <p:sp>
        <p:nvSpPr>
          <p:cNvPr id="4" name="Slide Number Placeholder 3">
            <a:extLst>
              <a:ext uri="{FF2B5EF4-FFF2-40B4-BE49-F238E27FC236}">
                <a16:creationId xmlns:a16="http://schemas.microsoft.com/office/drawing/2014/main" id="{92372F34-D5C4-A360-F56F-561BE517FA75}"/>
              </a:ext>
            </a:extLst>
          </p:cNvPr>
          <p:cNvSpPr>
            <a:spLocks noGrp="1"/>
          </p:cNvSpPr>
          <p:nvPr>
            <p:ph type="sldNum" sz="quarter" idx="12"/>
          </p:nvPr>
        </p:nvSpPr>
        <p:spPr/>
        <p:txBody>
          <a:bodyPr/>
          <a:lstStyle/>
          <a:p>
            <a:fld id="{32177519-FDB5-46C8-A273-662D2447F0A4}" type="slidenum">
              <a:rPr lang="en-PH" smtClean="0"/>
              <a:t>3</a:t>
            </a:fld>
            <a:endParaRPr lang="en-PH"/>
          </a:p>
        </p:txBody>
      </p:sp>
      <p:sp>
        <p:nvSpPr>
          <p:cNvPr id="5" name="Footer Placeholder 4">
            <a:extLst>
              <a:ext uri="{FF2B5EF4-FFF2-40B4-BE49-F238E27FC236}">
                <a16:creationId xmlns:a16="http://schemas.microsoft.com/office/drawing/2014/main" id="{6220C6CF-842B-CE9F-6843-19DCA7739EB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F23139D8-036D-9E63-337A-F40DB73180D2}"/>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4104488784"/>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5ACDCE2-CA67-46A1-748E-0D42C5255329}"/>
                  </a:ext>
                </a:extLst>
              </p:cNvPr>
              <p:cNvSpPr>
                <a:spLocks noGrp="1"/>
              </p:cNvSpPr>
              <p:nvPr>
                <p:ph type="title"/>
              </p:nvPr>
            </p:nvSpPr>
            <p:spPr/>
            <p:txBody>
              <a:bodyPr/>
              <a:lstStyle/>
              <a:p>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oMath>
                </a14:m>
                <a:r>
                  <a:rPr lang="en-PH" dirty="0"/>
                  <a:t> shifts the learning curve</a:t>
                </a:r>
              </a:p>
            </p:txBody>
          </p:sp>
        </mc:Choice>
        <mc:Fallback xmlns="">
          <p:sp>
            <p:nvSpPr>
              <p:cNvPr id="2" name="Title 1">
                <a:extLst>
                  <a:ext uri="{FF2B5EF4-FFF2-40B4-BE49-F238E27FC236}">
                    <a16:creationId xmlns:a16="http://schemas.microsoft.com/office/drawing/2014/main" id="{F5ACDCE2-CA67-46A1-748E-0D42C5255329}"/>
                  </a:ext>
                </a:extLst>
              </p:cNvPr>
              <p:cNvSpPr>
                <a:spLocks noGrp="1" noRot="1" noChangeAspect="1" noMove="1" noResize="1" noEditPoints="1" noAdjustHandles="1" noChangeArrowheads="1" noChangeShapeType="1" noTextEdit="1"/>
              </p:cNvSpPr>
              <p:nvPr>
                <p:ph type="title"/>
              </p:nvPr>
            </p:nvSpPr>
            <p:spPr>
              <a:blipFill>
                <a:blip r:embed="rId3"/>
                <a:stretch>
                  <a:fillRect t="-18898" b="-33858"/>
                </a:stretch>
              </a:blipFill>
            </p:spPr>
            <p:txBody>
              <a:bodyPr/>
              <a:lstStyle/>
              <a:p>
                <a:r>
                  <a:rPr lang="en-PH">
                    <a:noFill/>
                  </a:rPr>
                  <a:t> </a:t>
                </a:r>
              </a:p>
            </p:txBody>
          </p:sp>
        </mc:Fallback>
      </mc:AlternateContent>
      <p:pic>
        <p:nvPicPr>
          <p:cNvPr id="8" name="Content Placeholder 7" descr="A graph of different class parameters&#10;&#10;Description automatically generated">
            <a:extLst>
              <a:ext uri="{FF2B5EF4-FFF2-40B4-BE49-F238E27FC236}">
                <a16:creationId xmlns:a16="http://schemas.microsoft.com/office/drawing/2014/main" id="{94479B46-CC28-B331-467A-58440AA843AF}"/>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r="23355"/>
          <a:stretch/>
        </p:blipFill>
        <p:spPr>
          <a:xfrm>
            <a:off x="283266" y="1706255"/>
            <a:ext cx="5527094" cy="4326806"/>
          </a:xfrm>
        </p:spPr>
      </p:pic>
      <p:sp>
        <p:nvSpPr>
          <p:cNvPr id="4" name="Slide Number Placeholder 3">
            <a:extLst>
              <a:ext uri="{FF2B5EF4-FFF2-40B4-BE49-F238E27FC236}">
                <a16:creationId xmlns:a16="http://schemas.microsoft.com/office/drawing/2014/main" id="{FE66C749-2ABA-ABA6-A5BD-F4524E55E115}"/>
              </a:ext>
            </a:extLst>
          </p:cNvPr>
          <p:cNvSpPr>
            <a:spLocks noGrp="1"/>
          </p:cNvSpPr>
          <p:nvPr>
            <p:ph type="sldNum" sz="quarter" idx="12"/>
          </p:nvPr>
        </p:nvSpPr>
        <p:spPr/>
        <p:txBody>
          <a:bodyPr/>
          <a:lstStyle/>
          <a:p>
            <a:fld id="{32177519-FDB5-46C8-A273-662D2447F0A4}" type="slidenum">
              <a:rPr lang="en-PH" smtClean="0"/>
              <a:t>30</a:t>
            </a:fld>
            <a:endParaRPr lang="en-PH"/>
          </a:p>
        </p:txBody>
      </p:sp>
      <p:sp>
        <p:nvSpPr>
          <p:cNvPr id="5" name="Footer Placeholder 4">
            <a:extLst>
              <a:ext uri="{FF2B5EF4-FFF2-40B4-BE49-F238E27FC236}">
                <a16:creationId xmlns:a16="http://schemas.microsoft.com/office/drawing/2014/main" id="{7D761B6B-B863-1EC4-CC03-86D936F2159C}"/>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28AE266A-A02B-64A3-7230-BCEB522F3A2E}"/>
              </a:ext>
            </a:extLst>
          </p:cNvPr>
          <p:cNvSpPr>
            <a:spLocks noGrp="1"/>
          </p:cNvSpPr>
          <p:nvPr>
            <p:ph type="dt" sz="half" idx="2"/>
          </p:nvPr>
        </p:nvSpPr>
        <p:spPr/>
        <p:txBody>
          <a:bodyPr/>
          <a:lstStyle/>
          <a:p>
            <a:r>
              <a:rPr lang="en-US"/>
              <a:t>2024.12.12</a:t>
            </a:r>
            <a:endParaRPr lang="en-PH"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762FC15-886F-BCB3-154A-A8467246A19A}"/>
                  </a:ext>
                </a:extLst>
              </p:cNvPr>
              <p:cNvSpPr txBox="1"/>
              <p:nvPr/>
            </p:nvSpPr>
            <p:spPr>
              <a:xfrm>
                <a:off x="1428751" y="2761626"/>
                <a:ext cx="858531" cy="430887"/>
              </a:xfrm>
              <a:prstGeom prst="rect">
                <a:avLst/>
              </a:prstGeom>
              <a:noFill/>
            </p:spPr>
            <p:txBody>
              <a:bodyPr wrap="square" rtlCol="0">
                <a:spAutoFit/>
              </a:bodyPr>
              <a:lstStyle/>
              <a:p>
                <a:r>
                  <a:rPr lang="en-PH" sz="1100" b="0" dirty="0">
                    <a:solidFill>
                      <a:srgbClr val="0B79B5"/>
                    </a:solidFill>
                  </a:rPr>
                  <a:t>Traditional</a:t>
                </a:r>
              </a:p>
              <a:p>
                <a:pPr/>
                <a14:m>
                  <m:oMathPara xmlns:m="http://schemas.openxmlformats.org/officeDocument/2006/math">
                    <m:oMathParaPr>
                      <m:jc m:val="centerGroup"/>
                    </m:oMathParaPr>
                    <m:oMath xmlns:m="http://schemas.openxmlformats.org/officeDocument/2006/math">
                      <m:sSub>
                        <m:sSubPr>
                          <m:ctrlPr>
                            <a:rPr lang="en-PH" sz="1100" b="0" i="1" smtClean="0">
                              <a:solidFill>
                                <a:srgbClr val="0B79B5"/>
                              </a:solidFill>
                              <a:latin typeface="Cambria Math" panose="02040503050406030204" pitchFamily="18" charset="0"/>
                            </a:rPr>
                          </m:ctrlPr>
                        </m:sSubPr>
                        <m:e>
                          <m:r>
                            <a:rPr lang="en-PH" sz="1100" b="0" i="1" smtClean="0">
                              <a:solidFill>
                                <a:srgbClr val="0B79B5"/>
                              </a:solidFill>
                              <a:latin typeface="Cambria Math" panose="02040503050406030204" pitchFamily="18" charset="0"/>
                            </a:rPr>
                            <m:t>𝜌</m:t>
                          </m:r>
                        </m:e>
                        <m:sub>
                          <m:r>
                            <a:rPr lang="en-PH" sz="1100" b="0" i="1" smtClean="0">
                              <a:solidFill>
                                <a:srgbClr val="0B79B5"/>
                              </a:solidFill>
                              <a:latin typeface="Cambria Math" panose="02040503050406030204" pitchFamily="18" charset="0"/>
                            </a:rPr>
                            <m:t>0</m:t>
                          </m:r>
                        </m:sub>
                      </m:sSub>
                      <m:r>
                        <a:rPr lang="en-PH" sz="1100" b="0" i="1" smtClean="0">
                          <a:solidFill>
                            <a:srgbClr val="0B79B5"/>
                          </a:solidFill>
                          <a:latin typeface="Cambria Math" panose="02040503050406030204" pitchFamily="18" charset="0"/>
                        </a:rPr>
                        <m:t>=0.9</m:t>
                      </m:r>
                    </m:oMath>
                  </m:oMathPara>
                </a14:m>
                <a:endParaRPr lang="en-PH" sz="1100" dirty="0">
                  <a:solidFill>
                    <a:srgbClr val="0B79B5"/>
                  </a:solidFill>
                </a:endParaRPr>
              </a:p>
            </p:txBody>
          </p:sp>
        </mc:Choice>
        <mc:Fallback xmlns="">
          <p:sp>
            <p:nvSpPr>
              <p:cNvPr id="11" name="TextBox 10">
                <a:extLst>
                  <a:ext uri="{FF2B5EF4-FFF2-40B4-BE49-F238E27FC236}">
                    <a16:creationId xmlns:a16="http://schemas.microsoft.com/office/drawing/2014/main" id="{0762FC15-886F-BCB3-154A-A8467246A19A}"/>
                  </a:ext>
                </a:extLst>
              </p:cNvPr>
              <p:cNvSpPr txBox="1">
                <a:spLocks noRot="1" noChangeAspect="1" noMove="1" noResize="1" noEditPoints="1" noAdjustHandles="1" noChangeArrowheads="1" noChangeShapeType="1" noTextEdit="1"/>
              </p:cNvSpPr>
              <p:nvPr/>
            </p:nvSpPr>
            <p:spPr>
              <a:xfrm>
                <a:off x="1428751" y="2761626"/>
                <a:ext cx="858531" cy="430887"/>
              </a:xfrm>
              <a:prstGeom prst="rect">
                <a:avLst/>
              </a:prstGeom>
              <a:blipFill>
                <a:blip r:embed="rId5"/>
                <a:stretch>
                  <a:fillRect t="-1408"/>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684A62-0AF9-F938-B68A-303168611700}"/>
                  </a:ext>
                </a:extLst>
              </p:cNvPr>
              <p:cNvSpPr txBox="1"/>
              <p:nvPr/>
            </p:nvSpPr>
            <p:spPr>
              <a:xfrm>
                <a:off x="2342648" y="2941695"/>
                <a:ext cx="858531" cy="430887"/>
              </a:xfrm>
              <a:prstGeom prst="rect">
                <a:avLst/>
              </a:prstGeom>
              <a:noFill/>
            </p:spPr>
            <p:txBody>
              <a:bodyPr wrap="square" rtlCol="0">
                <a:spAutoFit/>
              </a:bodyPr>
              <a:lstStyle/>
              <a:p>
                <a:r>
                  <a:rPr lang="en-PH" sz="1100" b="0" dirty="0">
                    <a:solidFill>
                      <a:srgbClr val="3A93C4"/>
                    </a:solidFill>
                  </a:rPr>
                  <a:t>Traditional</a:t>
                </a:r>
              </a:p>
              <a:p>
                <a:pPr/>
                <a14:m>
                  <m:oMathPara xmlns:m="http://schemas.openxmlformats.org/officeDocument/2006/math">
                    <m:oMathParaPr>
                      <m:jc m:val="centerGroup"/>
                    </m:oMathParaPr>
                    <m:oMath xmlns:m="http://schemas.openxmlformats.org/officeDocument/2006/math">
                      <m:sSub>
                        <m:sSubPr>
                          <m:ctrlPr>
                            <a:rPr lang="en-PH" sz="1100" b="0" i="1" smtClean="0">
                              <a:solidFill>
                                <a:srgbClr val="3A93C4"/>
                              </a:solidFill>
                              <a:latin typeface="Cambria Math" panose="02040503050406030204" pitchFamily="18" charset="0"/>
                            </a:rPr>
                          </m:ctrlPr>
                        </m:sSubPr>
                        <m:e>
                          <m:r>
                            <a:rPr lang="en-PH" sz="1100" b="0" i="1" smtClean="0">
                              <a:solidFill>
                                <a:srgbClr val="3A93C4"/>
                              </a:solidFill>
                              <a:latin typeface="Cambria Math" panose="02040503050406030204" pitchFamily="18" charset="0"/>
                            </a:rPr>
                            <m:t>𝜌</m:t>
                          </m:r>
                        </m:e>
                        <m:sub>
                          <m:r>
                            <a:rPr lang="en-PH" sz="1100" b="0" i="1" smtClean="0">
                              <a:solidFill>
                                <a:srgbClr val="3A93C4"/>
                              </a:solidFill>
                              <a:latin typeface="Cambria Math" panose="02040503050406030204" pitchFamily="18" charset="0"/>
                            </a:rPr>
                            <m:t>0</m:t>
                          </m:r>
                        </m:sub>
                      </m:sSub>
                      <m:r>
                        <a:rPr lang="en-PH" sz="1100" b="0" i="1" smtClean="0">
                          <a:solidFill>
                            <a:srgbClr val="3A93C4"/>
                          </a:solidFill>
                          <a:latin typeface="Cambria Math" panose="02040503050406030204" pitchFamily="18" charset="0"/>
                        </a:rPr>
                        <m:t>=0.5</m:t>
                      </m:r>
                    </m:oMath>
                  </m:oMathPara>
                </a14:m>
                <a:endParaRPr lang="en-PH" sz="1100" dirty="0">
                  <a:solidFill>
                    <a:srgbClr val="3A93C4"/>
                  </a:solidFill>
                </a:endParaRPr>
              </a:p>
            </p:txBody>
          </p:sp>
        </mc:Choice>
        <mc:Fallback xmlns="">
          <p:sp>
            <p:nvSpPr>
              <p:cNvPr id="12" name="TextBox 11">
                <a:extLst>
                  <a:ext uri="{FF2B5EF4-FFF2-40B4-BE49-F238E27FC236}">
                    <a16:creationId xmlns:a16="http://schemas.microsoft.com/office/drawing/2014/main" id="{96684A62-0AF9-F938-B68A-303168611700}"/>
                  </a:ext>
                </a:extLst>
              </p:cNvPr>
              <p:cNvSpPr txBox="1">
                <a:spLocks noRot="1" noChangeAspect="1" noMove="1" noResize="1" noEditPoints="1" noAdjustHandles="1" noChangeArrowheads="1" noChangeShapeType="1" noTextEdit="1"/>
              </p:cNvSpPr>
              <p:nvPr/>
            </p:nvSpPr>
            <p:spPr>
              <a:xfrm>
                <a:off x="2342648" y="2941695"/>
                <a:ext cx="858531" cy="430887"/>
              </a:xfrm>
              <a:prstGeom prst="rect">
                <a:avLst/>
              </a:prstGeom>
              <a:blipFill>
                <a:blip r:embed="rId6"/>
                <a:stretch>
                  <a:fillRect t="-1429"/>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0A7156-8F54-25E9-D9CF-71D468EABA82}"/>
                  </a:ext>
                </a:extLst>
              </p:cNvPr>
              <p:cNvSpPr txBox="1"/>
              <p:nvPr/>
            </p:nvSpPr>
            <p:spPr>
              <a:xfrm>
                <a:off x="3634445" y="3239215"/>
                <a:ext cx="844201" cy="430887"/>
              </a:xfrm>
              <a:prstGeom prst="rect">
                <a:avLst/>
              </a:prstGeom>
              <a:noFill/>
            </p:spPr>
            <p:txBody>
              <a:bodyPr wrap="square" rtlCol="0">
                <a:spAutoFit/>
              </a:bodyPr>
              <a:lstStyle/>
              <a:p>
                <a:r>
                  <a:rPr lang="en-PH" sz="1100" dirty="0">
                    <a:solidFill>
                      <a:srgbClr val="6FAFD3"/>
                    </a:solidFill>
                  </a:rPr>
                  <a:t>Traditional</a:t>
                </a:r>
                <a:endParaRPr lang="en-PH" sz="1100" b="0" dirty="0">
                  <a:solidFill>
                    <a:srgbClr val="6FAFD3"/>
                  </a:solidFill>
                </a:endParaRPr>
              </a:p>
              <a:p>
                <a:pPr/>
                <a14:m>
                  <m:oMathPara xmlns:m="http://schemas.openxmlformats.org/officeDocument/2006/math">
                    <m:oMathParaPr>
                      <m:jc m:val="centerGroup"/>
                    </m:oMathParaPr>
                    <m:oMath xmlns:m="http://schemas.openxmlformats.org/officeDocument/2006/math">
                      <m:sSub>
                        <m:sSubPr>
                          <m:ctrlPr>
                            <a:rPr lang="en-PH" sz="1100" b="0" i="1" smtClean="0">
                              <a:solidFill>
                                <a:srgbClr val="6FAFD3"/>
                              </a:solidFill>
                              <a:latin typeface="Cambria Math" panose="02040503050406030204" pitchFamily="18" charset="0"/>
                            </a:rPr>
                          </m:ctrlPr>
                        </m:sSubPr>
                        <m:e>
                          <m:r>
                            <a:rPr lang="en-PH" sz="1100" b="0" i="1" smtClean="0">
                              <a:solidFill>
                                <a:srgbClr val="6FAFD3"/>
                              </a:solidFill>
                              <a:latin typeface="Cambria Math" panose="02040503050406030204" pitchFamily="18" charset="0"/>
                            </a:rPr>
                            <m:t>𝜌</m:t>
                          </m:r>
                        </m:e>
                        <m:sub>
                          <m:r>
                            <a:rPr lang="en-PH" sz="1100" b="0" i="1" smtClean="0">
                              <a:solidFill>
                                <a:srgbClr val="6FAFD3"/>
                              </a:solidFill>
                              <a:latin typeface="Cambria Math" panose="02040503050406030204" pitchFamily="18" charset="0"/>
                            </a:rPr>
                            <m:t>0</m:t>
                          </m:r>
                        </m:sub>
                      </m:sSub>
                      <m:r>
                        <a:rPr lang="en-PH" sz="1100" b="0" i="1" smtClean="0">
                          <a:solidFill>
                            <a:srgbClr val="6FAFD3"/>
                          </a:solidFill>
                          <a:latin typeface="Cambria Math" panose="02040503050406030204" pitchFamily="18" charset="0"/>
                        </a:rPr>
                        <m:t>=0.1</m:t>
                      </m:r>
                    </m:oMath>
                  </m:oMathPara>
                </a14:m>
                <a:endParaRPr lang="en-PH" sz="1100" dirty="0">
                  <a:solidFill>
                    <a:srgbClr val="6FAFD3"/>
                  </a:solidFill>
                </a:endParaRPr>
              </a:p>
            </p:txBody>
          </p:sp>
        </mc:Choice>
        <mc:Fallback xmlns="">
          <p:sp>
            <p:nvSpPr>
              <p:cNvPr id="13" name="TextBox 12">
                <a:extLst>
                  <a:ext uri="{FF2B5EF4-FFF2-40B4-BE49-F238E27FC236}">
                    <a16:creationId xmlns:a16="http://schemas.microsoft.com/office/drawing/2014/main" id="{3A0A7156-8F54-25E9-D9CF-71D468EABA82}"/>
                  </a:ext>
                </a:extLst>
              </p:cNvPr>
              <p:cNvSpPr txBox="1">
                <a:spLocks noRot="1" noChangeAspect="1" noMove="1" noResize="1" noEditPoints="1" noAdjustHandles="1" noChangeArrowheads="1" noChangeShapeType="1" noTextEdit="1"/>
              </p:cNvSpPr>
              <p:nvPr/>
            </p:nvSpPr>
            <p:spPr>
              <a:xfrm>
                <a:off x="3634445" y="3239215"/>
                <a:ext cx="844201" cy="430887"/>
              </a:xfrm>
              <a:prstGeom prst="rect">
                <a:avLst/>
              </a:prstGeom>
              <a:blipFill>
                <a:blip r:embed="rId7"/>
                <a:stretch>
                  <a:fillRect t="-1408"/>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970E91-2C43-EE50-1B96-28873BF566D2}"/>
                  </a:ext>
                </a:extLst>
              </p:cNvPr>
              <p:cNvSpPr txBox="1"/>
              <p:nvPr/>
            </p:nvSpPr>
            <p:spPr>
              <a:xfrm>
                <a:off x="2323809" y="3513436"/>
                <a:ext cx="949487" cy="430887"/>
              </a:xfrm>
              <a:prstGeom prst="rect">
                <a:avLst/>
              </a:prstGeom>
              <a:noFill/>
            </p:spPr>
            <p:txBody>
              <a:bodyPr wrap="square" rtlCol="0">
                <a:spAutoFit/>
              </a:bodyPr>
              <a:lstStyle/>
              <a:p>
                <a:r>
                  <a:rPr lang="en-PH" sz="1100" dirty="0">
                    <a:solidFill>
                      <a:srgbClr val="E0940E"/>
                    </a:solidFill>
                  </a:rPr>
                  <a:t>Inner corner</a:t>
                </a:r>
                <a:endParaRPr lang="en-PH" sz="1100" b="0" dirty="0">
                  <a:solidFill>
                    <a:srgbClr val="E0940E"/>
                  </a:solidFill>
                </a:endParaRPr>
              </a:p>
              <a:p>
                <a:pPr/>
                <a14:m>
                  <m:oMathPara xmlns:m="http://schemas.openxmlformats.org/officeDocument/2006/math">
                    <m:oMathParaPr>
                      <m:jc m:val="centerGroup"/>
                    </m:oMathParaPr>
                    <m:oMath xmlns:m="http://schemas.openxmlformats.org/officeDocument/2006/math">
                      <m:sSub>
                        <m:sSubPr>
                          <m:ctrlPr>
                            <a:rPr lang="en-PH" sz="1100" b="0" i="1" smtClean="0">
                              <a:solidFill>
                                <a:srgbClr val="E0940E"/>
                              </a:solidFill>
                              <a:latin typeface="Cambria Math" panose="02040503050406030204" pitchFamily="18" charset="0"/>
                            </a:rPr>
                          </m:ctrlPr>
                        </m:sSubPr>
                        <m:e>
                          <m:r>
                            <a:rPr lang="en-PH" sz="1100" b="0" i="1" smtClean="0">
                              <a:solidFill>
                                <a:srgbClr val="E0940E"/>
                              </a:solidFill>
                              <a:latin typeface="Cambria Math" panose="02040503050406030204" pitchFamily="18" charset="0"/>
                            </a:rPr>
                            <m:t>𝜌</m:t>
                          </m:r>
                        </m:e>
                        <m:sub>
                          <m:r>
                            <a:rPr lang="en-PH" sz="1100" b="0" i="1" smtClean="0">
                              <a:solidFill>
                                <a:srgbClr val="E0940E"/>
                              </a:solidFill>
                              <a:latin typeface="Cambria Math" panose="02040503050406030204" pitchFamily="18" charset="0"/>
                            </a:rPr>
                            <m:t>0</m:t>
                          </m:r>
                        </m:sub>
                      </m:sSub>
                      <m:r>
                        <a:rPr lang="en-PH" sz="1100" b="0" i="1" smtClean="0">
                          <a:solidFill>
                            <a:srgbClr val="E0940E"/>
                          </a:solidFill>
                          <a:latin typeface="Cambria Math" panose="02040503050406030204" pitchFamily="18" charset="0"/>
                        </a:rPr>
                        <m:t>=0.9</m:t>
                      </m:r>
                    </m:oMath>
                  </m:oMathPara>
                </a14:m>
                <a:endParaRPr lang="en-PH" sz="1100" dirty="0">
                  <a:solidFill>
                    <a:srgbClr val="E0940E"/>
                  </a:solidFill>
                </a:endParaRPr>
              </a:p>
            </p:txBody>
          </p:sp>
        </mc:Choice>
        <mc:Fallback xmlns="">
          <p:sp>
            <p:nvSpPr>
              <p:cNvPr id="14" name="TextBox 13">
                <a:extLst>
                  <a:ext uri="{FF2B5EF4-FFF2-40B4-BE49-F238E27FC236}">
                    <a16:creationId xmlns:a16="http://schemas.microsoft.com/office/drawing/2014/main" id="{38970E91-2C43-EE50-1B96-28873BF566D2}"/>
                  </a:ext>
                </a:extLst>
              </p:cNvPr>
              <p:cNvSpPr txBox="1">
                <a:spLocks noRot="1" noChangeAspect="1" noMove="1" noResize="1" noEditPoints="1" noAdjustHandles="1" noChangeArrowheads="1" noChangeShapeType="1" noTextEdit="1"/>
              </p:cNvSpPr>
              <p:nvPr/>
            </p:nvSpPr>
            <p:spPr>
              <a:xfrm>
                <a:off x="2323809" y="3513436"/>
                <a:ext cx="949487" cy="430887"/>
              </a:xfrm>
              <a:prstGeom prst="rect">
                <a:avLst/>
              </a:prstGeom>
              <a:blipFill>
                <a:blip r:embed="rId8"/>
                <a:stretch>
                  <a:fillRect t="-1408"/>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6B7F352-763F-C20F-2F9A-8CE5D803CAEA}"/>
                  </a:ext>
                </a:extLst>
              </p:cNvPr>
              <p:cNvSpPr txBox="1"/>
              <p:nvPr/>
            </p:nvSpPr>
            <p:spPr>
              <a:xfrm>
                <a:off x="3273296" y="4078397"/>
                <a:ext cx="930146" cy="430887"/>
              </a:xfrm>
              <a:prstGeom prst="rect">
                <a:avLst/>
              </a:prstGeom>
              <a:noFill/>
            </p:spPr>
            <p:txBody>
              <a:bodyPr wrap="square" rtlCol="0">
                <a:spAutoFit/>
              </a:bodyPr>
              <a:lstStyle/>
              <a:p>
                <a:r>
                  <a:rPr lang="en-PH" sz="1100" dirty="0">
                    <a:solidFill>
                      <a:srgbClr val="E5A83D"/>
                    </a:solidFill>
                  </a:rPr>
                  <a:t>Inner corner</a:t>
                </a:r>
                <a:endParaRPr lang="en-PH" sz="1100" b="0" i="1" dirty="0">
                  <a:solidFill>
                    <a:srgbClr val="E5A83D"/>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PH" sz="1100" b="0" i="1" smtClean="0">
                              <a:solidFill>
                                <a:srgbClr val="E5A83D"/>
                              </a:solidFill>
                              <a:latin typeface="Cambria Math" panose="02040503050406030204" pitchFamily="18" charset="0"/>
                            </a:rPr>
                          </m:ctrlPr>
                        </m:sSubPr>
                        <m:e>
                          <m:r>
                            <a:rPr lang="en-PH" sz="1100" b="0" i="1" smtClean="0">
                              <a:solidFill>
                                <a:srgbClr val="E5A83D"/>
                              </a:solidFill>
                              <a:latin typeface="Cambria Math" panose="02040503050406030204" pitchFamily="18" charset="0"/>
                            </a:rPr>
                            <m:t>𝜌</m:t>
                          </m:r>
                        </m:e>
                        <m:sub>
                          <m:r>
                            <a:rPr lang="en-PH" sz="1100" b="0" i="1" smtClean="0">
                              <a:solidFill>
                                <a:srgbClr val="E5A83D"/>
                              </a:solidFill>
                              <a:latin typeface="Cambria Math" panose="02040503050406030204" pitchFamily="18" charset="0"/>
                            </a:rPr>
                            <m:t>0</m:t>
                          </m:r>
                        </m:sub>
                      </m:sSub>
                      <m:r>
                        <a:rPr lang="en-PH" sz="1100" b="0" i="1" smtClean="0">
                          <a:solidFill>
                            <a:srgbClr val="E5A83D"/>
                          </a:solidFill>
                          <a:latin typeface="Cambria Math" panose="02040503050406030204" pitchFamily="18" charset="0"/>
                        </a:rPr>
                        <m:t>=0.5</m:t>
                      </m:r>
                    </m:oMath>
                  </m:oMathPara>
                </a14:m>
                <a:endParaRPr lang="en-PH" sz="1100" dirty="0">
                  <a:solidFill>
                    <a:srgbClr val="3A93C4"/>
                  </a:solidFill>
                </a:endParaRPr>
              </a:p>
            </p:txBody>
          </p:sp>
        </mc:Choice>
        <mc:Fallback xmlns="">
          <p:sp>
            <p:nvSpPr>
              <p:cNvPr id="15" name="TextBox 14">
                <a:extLst>
                  <a:ext uri="{FF2B5EF4-FFF2-40B4-BE49-F238E27FC236}">
                    <a16:creationId xmlns:a16="http://schemas.microsoft.com/office/drawing/2014/main" id="{16B7F352-763F-C20F-2F9A-8CE5D803CAEA}"/>
                  </a:ext>
                </a:extLst>
              </p:cNvPr>
              <p:cNvSpPr txBox="1">
                <a:spLocks noRot="1" noChangeAspect="1" noMove="1" noResize="1" noEditPoints="1" noAdjustHandles="1" noChangeArrowheads="1" noChangeShapeType="1" noTextEdit="1"/>
              </p:cNvSpPr>
              <p:nvPr/>
            </p:nvSpPr>
            <p:spPr>
              <a:xfrm>
                <a:off x="3273296" y="4078397"/>
                <a:ext cx="930146" cy="430887"/>
              </a:xfrm>
              <a:prstGeom prst="rect">
                <a:avLst/>
              </a:prstGeom>
              <a:blipFill>
                <a:blip r:embed="rId9"/>
                <a:stretch>
                  <a:fillRect t="-1408"/>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1AC07E-7775-6A93-7ACD-4955F9742192}"/>
                  </a:ext>
                </a:extLst>
              </p:cNvPr>
              <p:cNvSpPr txBox="1"/>
              <p:nvPr/>
            </p:nvSpPr>
            <p:spPr>
              <a:xfrm>
                <a:off x="4501178" y="3239214"/>
                <a:ext cx="918832" cy="430887"/>
              </a:xfrm>
              <a:prstGeom prst="rect">
                <a:avLst/>
              </a:prstGeom>
              <a:noFill/>
            </p:spPr>
            <p:txBody>
              <a:bodyPr wrap="square" rtlCol="0">
                <a:spAutoFit/>
              </a:bodyPr>
              <a:lstStyle/>
              <a:p>
                <a:r>
                  <a:rPr lang="en-PH" sz="1100" dirty="0">
                    <a:solidFill>
                      <a:srgbClr val="ECBE6F"/>
                    </a:solidFill>
                  </a:rPr>
                  <a:t>Inner corner</a:t>
                </a:r>
                <a:endParaRPr lang="en-PH" sz="1100" b="0" dirty="0">
                  <a:solidFill>
                    <a:srgbClr val="ECBE6F"/>
                  </a:solidFill>
                </a:endParaRPr>
              </a:p>
              <a:p>
                <a:pPr/>
                <a14:m>
                  <m:oMathPara xmlns:m="http://schemas.openxmlformats.org/officeDocument/2006/math">
                    <m:oMathParaPr>
                      <m:jc m:val="centerGroup"/>
                    </m:oMathParaPr>
                    <m:oMath xmlns:m="http://schemas.openxmlformats.org/officeDocument/2006/math">
                      <m:sSub>
                        <m:sSubPr>
                          <m:ctrlPr>
                            <a:rPr lang="en-PH" sz="1100" b="0" i="1" smtClean="0">
                              <a:solidFill>
                                <a:srgbClr val="ECBE6F"/>
                              </a:solidFill>
                              <a:latin typeface="Cambria Math" panose="02040503050406030204" pitchFamily="18" charset="0"/>
                            </a:rPr>
                          </m:ctrlPr>
                        </m:sSubPr>
                        <m:e>
                          <m:r>
                            <a:rPr lang="en-PH" sz="1100" b="0" i="1" smtClean="0">
                              <a:solidFill>
                                <a:srgbClr val="ECBE6F"/>
                              </a:solidFill>
                              <a:latin typeface="Cambria Math" panose="02040503050406030204" pitchFamily="18" charset="0"/>
                            </a:rPr>
                            <m:t>𝜌</m:t>
                          </m:r>
                        </m:e>
                        <m:sub>
                          <m:r>
                            <a:rPr lang="en-PH" sz="1100" b="0" i="1" smtClean="0">
                              <a:solidFill>
                                <a:srgbClr val="ECBE6F"/>
                              </a:solidFill>
                              <a:latin typeface="Cambria Math" panose="02040503050406030204" pitchFamily="18" charset="0"/>
                            </a:rPr>
                            <m:t>0</m:t>
                          </m:r>
                        </m:sub>
                      </m:sSub>
                      <m:r>
                        <a:rPr lang="en-PH" sz="1100" b="0" i="1" smtClean="0">
                          <a:solidFill>
                            <a:srgbClr val="ECBE6F"/>
                          </a:solidFill>
                          <a:latin typeface="Cambria Math" panose="02040503050406030204" pitchFamily="18" charset="0"/>
                        </a:rPr>
                        <m:t>=0.1</m:t>
                      </m:r>
                    </m:oMath>
                  </m:oMathPara>
                </a14:m>
                <a:endParaRPr lang="en-PH" sz="1100" dirty="0">
                  <a:solidFill>
                    <a:srgbClr val="ECBE6F"/>
                  </a:solidFill>
                </a:endParaRPr>
              </a:p>
            </p:txBody>
          </p:sp>
        </mc:Choice>
        <mc:Fallback xmlns="">
          <p:sp>
            <p:nvSpPr>
              <p:cNvPr id="16" name="TextBox 15">
                <a:extLst>
                  <a:ext uri="{FF2B5EF4-FFF2-40B4-BE49-F238E27FC236}">
                    <a16:creationId xmlns:a16="http://schemas.microsoft.com/office/drawing/2014/main" id="{DA1AC07E-7775-6A93-7ACD-4955F9742192}"/>
                  </a:ext>
                </a:extLst>
              </p:cNvPr>
              <p:cNvSpPr txBox="1">
                <a:spLocks noRot="1" noChangeAspect="1" noMove="1" noResize="1" noEditPoints="1" noAdjustHandles="1" noChangeArrowheads="1" noChangeShapeType="1" noTextEdit="1"/>
              </p:cNvSpPr>
              <p:nvPr/>
            </p:nvSpPr>
            <p:spPr>
              <a:xfrm>
                <a:off x="4501178" y="3239214"/>
                <a:ext cx="918832" cy="430887"/>
              </a:xfrm>
              <a:prstGeom prst="rect">
                <a:avLst/>
              </a:prstGeom>
              <a:blipFill>
                <a:blip r:embed="rId10"/>
                <a:stretch>
                  <a:fillRect t="-1408"/>
                </a:stretch>
              </a:blipFill>
            </p:spPr>
            <p:txBody>
              <a:bodyPr/>
              <a:lstStyle/>
              <a:p>
                <a:r>
                  <a:rPr lang="en-PH">
                    <a:noFill/>
                  </a:rPr>
                  <a:t> </a:t>
                </a:r>
              </a:p>
            </p:txBody>
          </p:sp>
        </mc:Fallback>
      </mc:AlternateContent>
      <p:sp>
        <p:nvSpPr>
          <p:cNvPr id="20" name="TextBox 19">
            <a:extLst>
              <a:ext uri="{FF2B5EF4-FFF2-40B4-BE49-F238E27FC236}">
                <a16:creationId xmlns:a16="http://schemas.microsoft.com/office/drawing/2014/main" id="{1C902F79-2CBF-FEDF-CBCD-220A7AF87594}"/>
              </a:ext>
            </a:extLst>
          </p:cNvPr>
          <p:cNvSpPr txBox="1"/>
          <p:nvPr/>
        </p:nvSpPr>
        <p:spPr>
          <a:xfrm>
            <a:off x="6096000" y="2297718"/>
            <a:ext cx="5923729" cy="2862322"/>
          </a:xfrm>
          <a:prstGeom prst="rect">
            <a:avLst/>
          </a:prstGeom>
          <a:noFill/>
        </p:spPr>
        <p:txBody>
          <a:bodyPr wrap="square" rtlCol="0">
            <a:spAutoFit/>
          </a:bodyPr>
          <a:lstStyle/>
          <a:p>
            <a:r>
              <a:rPr lang="en-PH" sz="3600" b="1" dirty="0"/>
              <a:t>Traditional</a:t>
            </a:r>
          </a:p>
          <a:p>
            <a:pPr marL="571500" indent="-571500">
              <a:buFont typeface="Arial" panose="020B0604020202020204" pitchFamily="34" charset="0"/>
              <a:buChar char="•"/>
            </a:pPr>
            <a:r>
              <a:rPr lang="en-PH" sz="2400" dirty="0"/>
              <a:t>Changes initial average learning rate and initial number of learned students</a:t>
            </a:r>
          </a:p>
          <a:p>
            <a:pPr marL="571500" indent="-571500">
              <a:buFont typeface="Arial" panose="020B0604020202020204" pitchFamily="34" charset="0"/>
              <a:buChar char="•"/>
            </a:pPr>
            <a:endParaRPr lang="en-PH" sz="3600" dirty="0"/>
          </a:p>
          <a:p>
            <a:r>
              <a:rPr lang="en-PH" sz="3600" b="1" dirty="0"/>
              <a:t>Peer instruction</a:t>
            </a:r>
          </a:p>
          <a:p>
            <a:pPr marL="571500" indent="-571500">
              <a:buFont typeface="Arial" panose="020B0604020202020204" pitchFamily="34" charset="0"/>
              <a:buChar char="•"/>
            </a:pPr>
            <a:r>
              <a:rPr lang="en-PH" sz="2400" dirty="0"/>
              <a:t>Horizontal shift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DFA687E-0B78-6061-A2DA-D36EBF55B7E0}"/>
                  </a:ext>
                </a:extLst>
              </p:cNvPr>
              <p:cNvSpPr txBox="1"/>
              <p:nvPr/>
            </p:nvSpPr>
            <p:spPr>
              <a:xfrm>
                <a:off x="738254" y="6030772"/>
                <a:ext cx="4925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𝐿</m:t>
                      </m:r>
                      <m:r>
                        <a:rPr lang="en-PH" b="0" i="1" smtClean="0">
                          <a:latin typeface="Cambria Math" panose="02040503050406030204" pitchFamily="18" charset="0"/>
                        </a:rPr>
                        <m:t>=64,  </m:t>
                      </m:r>
                      <m:r>
                        <a:rPr lang="en-PH" b="0" i="1" smtClean="0">
                          <a:latin typeface="Cambria Math" panose="02040503050406030204" pitchFamily="18" charset="0"/>
                        </a:rPr>
                        <m:t>𝜆</m:t>
                      </m:r>
                      <m:r>
                        <a:rPr lang="en-PH" b="0" i="1" smtClean="0">
                          <a:latin typeface="Cambria Math" panose="02040503050406030204" pitchFamily="18" charset="0"/>
                        </a:rPr>
                        <m:t>=0.5±0.2</m:t>
                      </m:r>
                    </m:oMath>
                  </m:oMathPara>
                </a14:m>
                <a:endParaRPr lang="en-PH" dirty="0"/>
              </a:p>
            </p:txBody>
          </p:sp>
        </mc:Choice>
        <mc:Fallback xmlns="">
          <p:sp>
            <p:nvSpPr>
              <p:cNvPr id="21" name="TextBox 20">
                <a:extLst>
                  <a:ext uri="{FF2B5EF4-FFF2-40B4-BE49-F238E27FC236}">
                    <a16:creationId xmlns:a16="http://schemas.microsoft.com/office/drawing/2014/main" id="{8DFA687E-0B78-6061-A2DA-D36EBF55B7E0}"/>
                  </a:ext>
                </a:extLst>
              </p:cNvPr>
              <p:cNvSpPr txBox="1">
                <a:spLocks noRot="1" noChangeAspect="1" noMove="1" noResize="1" noEditPoints="1" noAdjustHandles="1" noChangeArrowheads="1" noChangeShapeType="1" noTextEdit="1"/>
              </p:cNvSpPr>
              <p:nvPr/>
            </p:nvSpPr>
            <p:spPr>
              <a:xfrm>
                <a:off x="738254" y="6030772"/>
                <a:ext cx="4925849" cy="369332"/>
              </a:xfrm>
              <a:prstGeom prst="rect">
                <a:avLst/>
              </a:prstGeom>
              <a:blipFill>
                <a:blip r:embed="rId11"/>
                <a:stretch>
                  <a:fillRect/>
                </a:stretch>
              </a:blipFill>
            </p:spPr>
            <p:txBody>
              <a:bodyPr/>
              <a:lstStyle/>
              <a:p>
                <a:r>
                  <a:rPr lang="en-PH">
                    <a:noFill/>
                  </a:rPr>
                  <a:t> </a:t>
                </a:r>
              </a:p>
            </p:txBody>
          </p:sp>
        </mc:Fallback>
      </mc:AlternateContent>
    </p:spTree>
    <p:extLst>
      <p:ext uri="{BB962C8B-B14F-4D97-AF65-F5344CB8AC3E}">
        <p14:creationId xmlns:p14="http://schemas.microsoft.com/office/powerpoint/2010/main" val="2944873153"/>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57B7F-E346-B79A-70B4-AE9A40AECA47}"/>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B4ED470-36A5-94D1-452A-2BDAFC7F8C82}"/>
                  </a:ext>
                </a:extLst>
              </p:cNvPr>
              <p:cNvSpPr>
                <a:spLocks noGrp="1"/>
              </p:cNvSpPr>
              <p:nvPr>
                <p:ph type="title"/>
              </p:nvPr>
            </p:nvSpPr>
            <p:spPr/>
            <p:txBody>
              <a:bodyPr>
                <a:normAutofit/>
              </a:bodyPr>
              <a:lstStyle/>
              <a:p>
                <a14:m>
                  <m:oMath xmlns:m="http://schemas.openxmlformats.org/officeDocument/2006/math">
                    <m:r>
                      <a:rPr lang="en-PH" b="0" i="1" smtClean="0">
                        <a:latin typeface="Cambria Math" panose="02040503050406030204" pitchFamily="18" charset="0"/>
                      </a:rPr>
                      <m:t>𝛿𝜆</m:t>
                    </m:r>
                  </m:oMath>
                </a14:m>
                <a:r>
                  <a:rPr lang="en-PH" dirty="0"/>
                  <a:t> less impactful than </a:t>
                </a:r>
                <a14:m>
                  <m:oMath xmlns:m="http://schemas.openxmlformats.org/officeDocument/2006/math">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oMath>
                </a14:m>
                <a:endParaRPr lang="en-PH" dirty="0"/>
              </a:p>
            </p:txBody>
          </p:sp>
        </mc:Choice>
        <mc:Fallback>
          <p:sp>
            <p:nvSpPr>
              <p:cNvPr id="2" name="Title 1">
                <a:extLst>
                  <a:ext uri="{FF2B5EF4-FFF2-40B4-BE49-F238E27FC236}">
                    <a16:creationId xmlns:a16="http://schemas.microsoft.com/office/drawing/2014/main" id="{EB4ED470-36A5-94D1-452A-2BDAFC7F8C82}"/>
                  </a:ext>
                </a:extLst>
              </p:cNvPr>
              <p:cNvSpPr>
                <a:spLocks noGrp="1" noRot="1" noChangeAspect="1" noMove="1" noResize="1" noEditPoints="1" noAdjustHandles="1" noChangeArrowheads="1" noChangeShapeType="1" noTextEdit="1"/>
              </p:cNvSpPr>
              <p:nvPr>
                <p:ph type="title"/>
              </p:nvPr>
            </p:nvSpPr>
            <p:spPr>
              <a:blipFill>
                <a:blip r:embed="rId3"/>
                <a:stretch>
                  <a:fillRect t="-18898" b="-33858"/>
                </a:stretch>
              </a:blipFill>
            </p:spPr>
            <p:txBody>
              <a:bodyPr/>
              <a:lstStyle/>
              <a:p>
                <a:r>
                  <a:rPr lang="en-PH">
                    <a:noFill/>
                  </a:rPr>
                  <a:t> </a:t>
                </a:r>
              </a:p>
            </p:txBody>
          </p:sp>
        </mc:Fallback>
      </mc:AlternateContent>
      <p:sp>
        <p:nvSpPr>
          <p:cNvPr id="4" name="Slide Number Placeholder 3">
            <a:extLst>
              <a:ext uri="{FF2B5EF4-FFF2-40B4-BE49-F238E27FC236}">
                <a16:creationId xmlns:a16="http://schemas.microsoft.com/office/drawing/2014/main" id="{F3A159C8-B91C-1891-3853-FF9520033F6E}"/>
              </a:ext>
            </a:extLst>
          </p:cNvPr>
          <p:cNvSpPr>
            <a:spLocks noGrp="1"/>
          </p:cNvSpPr>
          <p:nvPr>
            <p:ph type="sldNum" sz="quarter" idx="12"/>
          </p:nvPr>
        </p:nvSpPr>
        <p:spPr/>
        <p:txBody>
          <a:bodyPr/>
          <a:lstStyle/>
          <a:p>
            <a:fld id="{32177519-FDB5-46C8-A273-662D2447F0A4}" type="slidenum">
              <a:rPr lang="en-PH" smtClean="0"/>
              <a:t>31</a:t>
            </a:fld>
            <a:endParaRPr lang="en-PH"/>
          </a:p>
        </p:txBody>
      </p:sp>
      <p:sp>
        <p:nvSpPr>
          <p:cNvPr id="5" name="Footer Placeholder 4">
            <a:extLst>
              <a:ext uri="{FF2B5EF4-FFF2-40B4-BE49-F238E27FC236}">
                <a16:creationId xmlns:a16="http://schemas.microsoft.com/office/drawing/2014/main" id="{5D02039B-D172-EF59-94F8-EB1DAB59A8EB}"/>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91E55620-1408-4884-8114-200D991C0661}"/>
              </a:ext>
            </a:extLst>
          </p:cNvPr>
          <p:cNvSpPr>
            <a:spLocks noGrp="1"/>
          </p:cNvSpPr>
          <p:nvPr>
            <p:ph type="dt" sz="half" idx="2"/>
          </p:nvPr>
        </p:nvSpPr>
        <p:spPr/>
        <p:txBody>
          <a:bodyPr/>
          <a:lstStyle/>
          <a:p>
            <a:r>
              <a:rPr lang="en-US"/>
              <a:t>2024.12.12</a:t>
            </a:r>
            <a:endParaRPr lang="en-PH" dirty="0"/>
          </a:p>
        </p:txBody>
      </p:sp>
      <p:pic>
        <p:nvPicPr>
          <p:cNvPr id="10" name="Picture 9" descr="A graph of different class parameters&#10;&#10;Description automatically generated">
            <a:extLst>
              <a:ext uri="{FF2B5EF4-FFF2-40B4-BE49-F238E27FC236}">
                <a16:creationId xmlns:a16="http://schemas.microsoft.com/office/drawing/2014/main" id="{1561085F-B5D5-05C3-D3E4-FB8A3C0330BC}"/>
              </a:ext>
            </a:extLst>
          </p:cNvPr>
          <p:cNvPicPr>
            <a:picLocks noChangeAspect="1"/>
          </p:cNvPicPr>
          <p:nvPr/>
        </p:nvPicPr>
        <p:blipFill>
          <a:blip r:embed="rId4">
            <a:extLst>
              <a:ext uri="{28A0092B-C50C-407E-A947-70E740481C1C}">
                <a14:useLocalDpi xmlns:a14="http://schemas.microsoft.com/office/drawing/2010/main" val="0"/>
              </a:ext>
            </a:extLst>
          </a:blip>
          <a:srcRect l="-1" r="23432"/>
          <a:stretch/>
        </p:blipFill>
        <p:spPr>
          <a:xfrm>
            <a:off x="283265" y="1663744"/>
            <a:ext cx="5370775" cy="42086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111B9E-6C4D-1914-2AF6-7609C73AD2E8}"/>
                  </a:ext>
                </a:extLst>
              </p:cNvPr>
              <p:cNvSpPr txBox="1"/>
              <p:nvPr/>
            </p:nvSpPr>
            <p:spPr>
              <a:xfrm>
                <a:off x="794309" y="5872354"/>
                <a:ext cx="4925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𝐿</m:t>
                      </m:r>
                      <m:r>
                        <a:rPr lang="en-PH" b="0" i="1" smtClean="0">
                          <a:latin typeface="Cambria Math" panose="02040503050406030204" pitchFamily="18" charset="0"/>
                        </a:rPr>
                        <m:t>=64,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𝜌</m:t>
                          </m:r>
                        </m:e>
                        <m:sub>
                          <m:r>
                            <a:rPr lang="en-PH" b="0" i="1" smtClean="0">
                              <a:latin typeface="Cambria Math" panose="02040503050406030204" pitchFamily="18" charset="0"/>
                            </a:rPr>
                            <m:t>0</m:t>
                          </m:r>
                        </m:sub>
                      </m:sSub>
                      <m:r>
                        <a:rPr lang="en-PH" b="0" i="1" smtClean="0">
                          <a:latin typeface="Cambria Math" panose="02040503050406030204" pitchFamily="18" charset="0"/>
                        </a:rPr>
                        <m:t>=0.5,  </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𝜆</m:t>
                          </m:r>
                        </m:e>
                        <m:sub>
                          <m:r>
                            <a:rPr lang="en-PH" b="0" i="1" smtClean="0">
                              <a:latin typeface="Cambria Math" panose="02040503050406030204" pitchFamily="18" charset="0"/>
                            </a:rPr>
                            <m:t>0</m:t>
                          </m:r>
                        </m:sub>
                      </m:sSub>
                      <m:r>
                        <a:rPr lang="en-PH" b="0" i="1" smtClean="0">
                          <a:latin typeface="Cambria Math" panose="02040503050406030204" pitchFamily="18" charset="0"/>
                        </a:rPr>
                        <m:t>=0.5</m:t>
                      </m:r>
                    </m:oMath>
                  </m:oMathPara>
                </a14:m>
                <a:endParaRPr lang="en-PH" dirty="0"/>
              </a:p>
            </p:txBody>
          </p:sp>
        </mc:Choice>
        <mc:Fallback xmlns="">
          <p:sp>
            <p:nvSpPr>
              <p:cNvPr id="9" name="TextBox 8">
                <a:extLst>
                  <a:ext uri="{FF2B5EF4-FFF2-40B4-BE49-F238E27FC236}">
                    <a16:creationId xmlns:a16="http://schemas.microsoft.com/office/drawing/2014/main" id="{EE111B9E-6C4D-1914-2AF6-7609C73AD2E8}"/>
                  </a:ext>
                </a:extLst>
              </p:cNvPr>
              <p:cNvSpPr txBox="1">
                <a:spLocks noRot="1" noChangeAspect="1" noMove="1" noResize="1" noEditPoints="1" noAdjustHandles="1" noChangeArrowheads="1" noChangeShapeType="1" noTextEdit="1"/>
              </p:cNvSpPr>
              <p:nvPr/>
            </p:nvSpPr>
            <p:spPr>
              <a:xfrm>
                <a:off x="794309" y="5872354"/>
                <a:ext cx="4925849" cy="369332"/>
              </a:xfrm>
              <a:prstGeom prst="rect">
                <a:avLst/>
              </a:prstGeom>
              <a:blipFill>
                <a:blip r:embed="rId5"/>
                <a:stretch>
                  <a:fillRect b="-6557"/>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26E0E9-60A6-3116-BE9B-8ADA11672C97}"/>
                  </a:ext>
                </a:extLst>
              </p:cNvPr>
              <p:cNvSpPr txBox="1"/>
              <p:nvPr/>
            </p:nvSpPr>
            <p:spPr>
              <a:xfrm>
                <a:off x="1969358" y="2569052"/>
                <a:ext cx="884419" cy="415498"/>
              </a:xfrm>
              <a:prstGeom prst="rect">
                <a:avLst/>
              </a:prstGeom>
              <a:noFill/>
            </p:spPr>
            <p:txBody>
              <a:bodyPr wrap="square" rtlCol="0">
                <a:spAutoFit/>
              </a:bodyPr>
              <a:lstStyle/>
              <a:p>
                <a:pPr algn="ctr"/>
                <a:r>
                  <a:rPr lang="en-PH" sz="1050" dirty="0">
                    <a:solidFill>
                      <a:srgbClr val="3A93C4"/>
                    </a:solidFill>
                  </a:rPr>
                  <a:t>Traditional</a:t>
                </a:r>
              </a:p>
              <a:p>
                <a:pPr algn="ctr"/>
                <a14:m>
                  <m:oMathPara xmlns:m="http://schemas.openxmlformats.org/officeDocument/2006/math">
                    <m:oMathParaPr>
                      <m:jc m:val="centerGroup"/>
                    </m:oMathParaPr>
                    <m:oMath xmlns:m="http://schemas.openxmlformats.org/officeDocument/2006/math">
                      <m:r>
                        <a:rPr lang="en-PH" sz="1050" b="0" i="1" smtClean="0">
                          <a:solidFill>
                            <a:srgbClr val="3A93C4"/>
                          </a:solidFill>
                          <a:latin typeface="Cambria Math" panose="02040503050406030204" pitchFamily="18" charset="0"/>
                        </a:rPr>
                        <m:t>𝛿𝜆</m:t>
                      </m:r>
                      <m:r>
                        <a:rPr lang="en-PH" sz="1050" b="0" i="1" smtClean="0">
                          <a:solidFill>
                            <a:srgbClr val="3A93C4"/>
                          </a:solidFill>
                          <a:latin typeface="Cambria Math" panose="02040503050406030204" pitchFamily="18" charset="0"/>
                        </a:rPr>
                        <m:t>=0</m:t>
                      </m:r>
                    </m:oMath>
                  </m:oMathPara>
                </a14:m>
                <a:endParaRPr lang="en-PH" sz="1050" dirty="0">
                  <a:solidFill>
                    <a:srgbClr val="3A93C4"/>
                  </a:solidFill>
                </a:endParaRPr>
              </a:p>
            </p:txBody>
          </p:sp>
        </mc:Choice>
        <mc:Fallback xmlns="">
          <p:sp>
            <p:nvSpPr>
              <p:cNvPr id="11" name="TextBox 10">
                <a:extLst>
                  <a:ext uri="{FF2B5EF4-FFF2-40B4-BE49-F238E27FC236}">
                    <a16:creationId xmlns:a16="http://schemas.microsoft.com/office/drawing/2014/main" id="{A526E0E9-60A6-3116-BE9B-8ADA11672C97}"/>
                  </a:ext>
                </a:extLst>
              </p:cNvPr>
              <p:cNvSpPr txBox="1">
                <a:spLocks noRot="1" noChangeAspect="1" noMove="1" noResize="1" noEditPoints="1" noAdjustHandles="1" noChangeArrowheads="1" noChangeShapeType="1" noTextEdit="1"/>
              </p:cNvSpPr>
              <p:nvPr/>
            </p:nvSpPr>
            <p:spPr>
              <a:xfrm>
                <a:off x="1969358" y="2569052"/>
                <a:ext cx="884419" cy="415498"/>
              </a:xfrm>
              <a:prstGeom prst="rect">
                <a:avLst/>
              </a:prstGeom>
              <a:blipFill>
                <a:blip r:embed="rId6"/>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A26E27-1099-EAD3-27FC-266C4AEE125A}"/>
                  </a:ext>
                </a:extLst>
              </p:cNvPr>
              <p:cNvSpPr txBox="1"/>
              <p:nvPr/>
            </p:nvSpPr>
            <p:spPr>
              <a:xfrm>
                <a:off x="2750103" y="2651223"/>
                <a:ext cx="884419" cy="415498"/>
              </a:xfrm>
              <a:prstGeom prst="rect">
                <a:avLst/>
              </a:prstGeom>
              <a:noFill/>
            </p:spPr>
            <p:txBody>
              <a:bodyPr wrap="square" rtlCol="0">
                <a:spAutoFit/>
              </a:bodyPr>
              <a:lstStyle/>
              <a:p>
                <a:pPr algn="ctr"/>
                <a:r>
                  <a:rPr lang="en-PH" sz="1050" dirty="0">
                    <a:solidFill>
                      <a:srgbClr val="3A93C4"/>
                    </a:solidFill>
                  </a:rPr>
                  <a:t>Traditional</a:t>
                </a:r>
              </a:p>
              <a:p>
                <a:pPr algn="ctr"/>
                <a14:m>
                  <m:oMathPara xmlns:m="http://schemas.openxmlformats.org/officeDocument/2006/math">
                    <m:oMathParaPr>
                      <m:jc m:val="centerGroup"/>
                    </m:oMathParaPr>
                    <m:oMath xmlns:m="http://schemas.openxmlformats.org/officeDocument/2006/math">
                      <m:r>
                        <a:rPr lang="en-PH" sz="1050" b="0" i="1" smtClean="0">
                          <a:solidFill>
                            <a:srgbClr val="3A93C4"/>
                          </a:solidFill>
                          <a:latin typeface="Cambria Math" panose="02040503050406030204" pitchFamily="18" charset="0"/>
                        </a:rPr>
                        <m:t>𝛿𝜆</m:t>
                      </m:r>
                      <m:r>
                        <a:rPr lang="en-PH" sz="1050" b="0" i="1" smtClean="0">
                          <a:solidFill>
                            <a:srgbClr val="3A93C4"/>
                          </a:solidFill>
                          <a:latin typeface="Cambria Math" panose="02040503050406030204" pitchFamily="18" charset="0"/>
                        </a:rPr>
                        <m:t>=0.2</m:t>
                      </m:r>
                    </m:oMath>
                  </m:oMathPara>
                </a14:m>
                <a:endParaRPr lang="en-PH" sz="1050" dirty="0">
                  <a:solidFill>
                    <a:srgbClr val="3A93C4"/>
                  </a:solidFill>
                </a:endParaRPr>
              </a:p>
            </p:txBody>
          </p:sp>
        </mc:Choice>
        <mc:Fallback xmlns="">
          <p:sp>
            <p:nvSpPr>
              <p:cNvPr id="12" name="TextBox 11">
                <a:extLst>
                  <a:ext uri="{FF2B5EF4-FFF2-40B4-BE49-F238E27FC236}">
                    <a16:creationId xmlns:a16="http://schemas.microsoft.com/office/drawing/2014/main" id="{93A26E27-1099-EAD3-27FC-266C4AEE125A}"/>
                  </a:ext>
                </a:extLst>
              </p:cNvPr>
              <p:cNvSpPr txBox="1">
                <a:spLocks noRot="1" noChangeAspect="1" noMove="1" noResize="1" noEditPoints="1" noAdjustHandles="1" noChangeArrowheads="1" noChangeShapeType="1" noTextEdit="1"/>
              </p:cNvSpPr>
              <p:nvPr/>
            </p:nvSpPr>
            <p:spPr>
              <a:xfrm>
                <a:off x="2750103" y="2651223"/>
                <a:ext cx="884419" cy="415498"/>
              </a:xfrm>
              <a:prstGeom prst="rect">
                <a:avLst/>
              </a:prstGeom>
              <a:blipFill>
                <a:blip r:embed="rId7"/>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2D6D02-A090-EB69-0995-5679C471306B}"/>
                  </a:ext>
                </a:extLst>
              </p:cNvPr>
              <p:cNvSpPr txBox="1"/>
              <p:nvPr/>
            </p:nvSpPr>
            <p:spPr>
              <a:xfrm>
                <a:off x="4345005" y="2444219"/>
                <a:ext cx="884419" cy="415498"/>
              </a:xfrm>
              <a:prstGeom prst="rect">
                <a:avLst/>
              </a:prstGeom>
              <a:noFill/>
            </p:spPr>
            <p:txBody>
              <a:bodyPr wrap="square" rtlCol="0">
                <a:spAutoFit/>
              </a:bodyPr>
              <a:lstStyle/>
              <a:p>
                <a:pPr algn="ctr"/>
                <a:r>
                  <a:rPr lang="en-PH" sz="1000" dirty="0">
                    <a:solidFill>
                      <a:srgbClr val="3A93C4"/>
                    </a:solidFill>
                  </a:rPr>
                  <a:t>Traditional</a:t>
                </a:r>
              </a:p>
              <a:p>
                <a:pPr algn="ctr"/>
                <a14:m>
                  <m:oMathPara xmlns:m="http://schemas.openxmlformats.org/officeDocument/2006/math">
                    <m:oMathParaPr>
                      <m:jc m:val="centerGroup"/>
                    </m:oMathParaPr>
                    <m:oMath xmlns:m="http://schemas.openxmlformats.org/officeDocument/2006/math">
                      <m:r>
                        <a:rPr lang="en-PH" sz="1000" b="0" i="1" smtClean="0">
                          <a:solidFill>
                            <a:srgbClr val="3A93C4"/>
                          </a:solidFill>
                          <a:latin typeface="Cambria Math" panose="02040503050406030204" pitchFamily="18" charset="0"/>
                        </a:rPr>
                        <m:t>𝛿𝜆</m:t>
                      </m:r>
                      <m:r>
                        <a:rPr lang="en-PH" sz="1000" b="0" i="1" smtClean="0">
                          <a:solidFill>
                            <a:srgbClr val="3A93C4"/>
                          </a:solidFill>
                          <a:latin typeface="Cambria Math" panose="02040503050406030204" pitchFamily="18" charset="0"/>
                        </a:rPr>
                        <m:t>=0.4</m:t>
                      </m:r>
                    </m:oMath>
                  </m:oMathPara>
                </a14:m>
                <a:endParaRPr lang="en-PH" sz="1000" dirty="0">
                  <a:solidFill>
                    <a:srgbClr val="3A93C4"/>
                  </a:solidFill>
                </a:endParaRPr>
              </a:p>
            </p:txBody>
          </p:sp>
        </mc:Choice>
        <mc:Fallback xmlns="">
          <p:sp>
            <p:nvSpPr>
              <p:cNvPr id="13" name="TextBox 12">
                <a:extLst>
                  <a:ext uri="{FF2B5EF4-FFF2-40B4-BE49-F238E27FC236}">
                    <a16:creationId xmlns:a16="http://schemas.microsoft.com/office/drawing/2014/main" id="{EC2D6D02-A090-EB69-0995-5679C471306B}"/>
                  </a:ext>
                </a:extLst>
              </p:cNvPr>
              <p:cNvSpPr txBox="1">
                <a:spLocks noRot="1" noChangeAspect="1" noMove="1" noResize="1" noEditPoints="1" noAdjustHandles="1" noChangeArrowheads="1" noChangeShapeType="1" noTextEdit="1"/>
              </p:cNvSpPr>
              <p:nvPr/>
            </p:nvSpPr>
            <p:spPr>
              <a:xfrm>
                <a:off x="4345005" y="2444219"/>
                <a:ext cx="884419" cy="415498"/>
              </a:xfrm>
              <a:prstGeom prst="rect">
                <a:avLst/>
              </a:prstGeom>
              <a:blipFill>
                <a:blip r:embed="rId8"/>
                <a:stretch>
                  <a:fillRect/>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25E727C-E64D-9A62-0FAD-CBE6507EFFFB}"/>
                  </a:ext>
                </a:extLst>
              </p:cNvPr>
              <p:cNvSpPr txBox="1"/>
              <p:nvPr/>
            </p:nvSpPr>
            <p:spPr>
              <a:xfrm>
                <a:off x="2508739" y="3673396"/>
                <a:ext cx="1064678" cy="400110"/>
              </a:xfrm>
              <a:prstGeom prst="rect">
                <a:avLst/>
              </a:prstGeom>
              <a:noFill/>
            </p:spPr>
            <p:txBody>
              <a:bodyPr wrap="square" rtlCol="0">
                <a:spAutoFit/>
              </a:bodyPr>
              <a:lstStyle/>
              <a:p>
                <a:pPr algn="ctr"/>
                <a:r>
                  <a:rPr lang="en-PH" sz="1000" dirty="0">
                    <a:solidFill>
                      <a:srgbClr val="E4A332"/>
                    </a:solidFill>
                  </a:rPr>
                  <a:t>Peer instruction</a:t>
                </a:r>
              </a:p>
              <a:p>
                <a:pPr algn="ctr"/>
                <a14:m>
                  <m:oMathPara xmlns:m="http://schemas.openxmlformats.org/officeDocument/2006/math">
                    <m:oMathParaPr>
                      <m:jc m:val="centerGroup"/>
                    </m:oMathParaPr>
                    <m:oMath xmlns:m="http://schemas.openxmlformats.org/officeDocument/2006/math">
                      <m:r>
                        <a:rPr lang="en-PH" sz="1000" b="0" i="1" smtClean="0">
                          <a:solidFill>
                            <a:srgbClr val="E4A332"/>
                          </a:solidFill>
                          <a:latin typeface="Cambria Math" panose="02040503050406030204" pitchFamily="18" charset="0"/>
                        </a:rPr>
                        <m:t>𝛿𝜆</m:t>
                      </m:r>
                      <m:r>
                        <a:rPr lang="en-PH" sz="1000" b="0" i="1" smtClean="0">
                          <a:solidFill>
                            <a:srgbClr val="E4A332"/>
                          </a:solidFill>
                          <a:latin typeface="Cambria Math" panose="02040503050406030204" pitchFamily="18" charset="0"/>
                        </a:rPr>
                        <m:t>=0.0, 0.2</m:t>
                      </m:r>
                    </m:oMath>
                  </m:oMathPara>
                </a14:m>
                <a:endParaRPr lang="en-PH" sz="1000" dirty="0">
                  <a:solidFill>
                    <a:srgbClr val="E4A332"/>
                  </a:solidFill>
                </a:endParaRPr>
              </a:p>
            </p:txBody>
          </p:sp>
        </mc:Choice>
        <mc:Fallback>
          <p:sp>
            <p:nvSpPr>
              <p:cNvPr id="14" name="TextBox 13">
                <a:extLst>
                  <a:ext uri="{FF2B5EF4-FFF2-40B4-BE49-F238E27FC236}">
                    <a16:creationId xmlns:a16="http://schemas.microsoft.com/office/drawing/2014/main" id="{A25E727C-E64D-9A62-0FAD-CBE6507EFFFB}"/>
                  </a:ext>
                </a:extLst>
              </p:cNvPr>
              <p:cNvSpPr txBox="1">
                <a:spLocks noRot="1" noChangeAspect="1" noMove="1" noResize="1" noEditPoints="1" noAdjustHandles="1" noChangeArrowheads="1" noChangeShapeType="1" noTextEdit="1"/>
              </p:cNvSpPr>
              <p:nvPr/>
            </p:nvSpPr>
            <p:spPr>
              <a:xfrm>
                <a:off x="2508739" y="3673396"/>
                <a:ext cx="1064678" cy="400110"/>
              </a:xfrm>
              <a:prstGeom prst="rect">
                <a:avLst/>
              </a:prstGeom>
              <a:blipFill>
                <a:blip r:embed="rId9"/>
                <a:stretch>
                  <a:fillRect/>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A0CC93B-0ACA-C81D-C085-A1732E064C69}"/>
                  </a:ext>
                </a:extLst>
              </p:cNvPr>
              <p:cNvSpPr txBox="1"/>
              <p:nvPr/>
            </p:nvSpPr>
            <p:spPr>
              <a:xfrm>
                <a:off x="3634522" y="3775383"/>
                <a:ext cx="1303152" cy="400110"/>
              </a:xfrm>
              <a:prstGeom prst="rect">
                <a:avLst/>
              </a:prstGeom>
              <a:noFill/>
            </p:spPr>
            <p:txBody>
              <a:bodyPr wrap="square" rtlCol="0">
                <a:spAutoFit/>
              </a:bodyPr>
              <a:lstStyle/>
              <a:p>
                <a:pPr algn="ctr"/>
                <a:r>
                  <a:rPr lang="en-PH" sz="1000" dirty="0">
                    <a:solidFill>
                      <a:srgbClr val="E4A332"/>
                    </a:solidFill>
                  </a:rPr>
                  <a:t>Peer instruction</a:t>
                </a:r>
              </a:p>
              <a:p>
                <a:pPr algn="ctr"/>
                <a14:m>
                  <m:oMathPara xmlns:m="http://schemas.openxmlformats.org/officeDocument/2006/math">
                    <m:oMathParaPr>
                      <m:jc m:val="centerGroup"/>
                    </m:oMathParaPr>
                    <m:oMath xmlns:m="http://schemas.openxmlformats.org/officeDocument/2006/math">
                      <m:r>
                        <a:rPr lang="en-PH" sz="1000" b="0" i="1" smtClean="0">
                          <a:solidFill>
                            <a:srgbClr val="E4A332"/>
                          </a:solidFill>
                          <a:latin typeface="Cambria Math" panose="02040503050406030204" pitchFamily="18" charset="0"/>
                        </a:rPr>
                        <m:t>𝛿𝜆</m:t>
                      </m:r>
                      <m:r>
                        <a:rPr lang="en-PH" sz="1000" b="0" i="1" smtClean="0">
                          <a:solidFill>
                            <a:srgbClr val="E4A332"/>
                          </a:solidFill>
                          <a:latin typeface="Cambria Math" panose="02040503050406030204" pitchFamily="18" charset="0"/>
                        </a:rPr>
                        <m:t>=0.4</m:t>
                      </m:r>
                    </m:oMath>
                  </m:oMathPara>
                </a14:m>
                <a:endParaRPr lang="en-PH" sz="1000" dirty="0">
                  <a:solidFill>
                    <a:srgbClr val="E4A332"/>
                  </a:solidFill>
                </a:endParaRPr>
              </a:p>
            </p:txBody>
          </p:sp>
        </mc:Choice>
        <mc:Fallback>
          <p:sp>
            <p:nvSpPr>
              <p:cNvPr id="17" name="TextBox 16">
                <a:extLst>
                  <a:ext uri="{FF2B5EF4-FFF2-40B4-BE49-F238E27FC236}">
                    <a16:creationId xmlns:a16="http://schemas.microsoft.com/office/drawing/2014/main" id="{0A0CC93B-0ACA-C81D-C085-A1732E064C69}"/>
                  </a:ext>
                </a:extLst>
              </p:cNvPr>
              <p:cNvSpPr txBox="1">
                <a:spLocks noRot="1" noChangeAspect="1" noMove="1" noResize="1" noEditPoints="1" noAdjustHandles="1" noChangeArrowheads="1" noChangeShapeType="1" noTextEdit="1"/>
              </p:cNvSpPr>
              <p:nvPr/>
            </p:nvSpPr>
            <p:spPr>
              <a:xfrm>
                <a:off x="3634522" y="3775383"/>
                <a:ext cx="1303152" cy="400110"/>
              </a:xfrm>
              <a:prstGeom prst="rect">
                <a:avLst/>
              </a:prstGeom>
              <a:blipFill>
                <a:blip r:embed="rId10"/>
                <a:stretch>
                  <a:fillRect/>
                </a:stretch>
              </a:blipFill>
            </p:spPr>
            <p:txBody>
              <a:bodyPr/>
              <a:lstStyle/>
              <a:p>
                <a:r>
                  <a:rPr lang="en-PH">
                    <a:noFill/>
                  </a:rPr>
                  <a:t> </a:t>
                </a:r>
              </a:p>
            </p:txBody>
          </p:sp>
        </mc:Fallback>
      </mc:AlternateContent>
      <p:sp>
        <p:nvSpPr>
          <p:cNvPr id="18" name="TextBox 17">
            <a:extLst>
              <a:ext uri="{FF2B5EF4-FFF2-40B4-BE49-F238E27FC236}">
                <a16:creationId xmlns:a16="http://schemas.microsoft.com/office/drawing/2014/main" id="{641E1DA0-E336-7C12-21A4-C663C1BC058B}"/>
              </a:ext>
            </a:extLst>
          </p:cNvPr>
          <p:cNvSpPr txBox="1"/>
          <p:nvPr/>
        </p:nvSpPr>
        <p:spPr>
          <a:xfrm>
            <a:off x="6096000" y="2297718"/>
            <a:ext cx="5923729" cy="2862322"/>
          </a:xfrm>
          <a:prstGeom prst="rect">
            <a:avLst/>
          </a:prstGeom>
          <a:noFill/>
        </p:spPr>
        <p:txBody>
          <a:bodyPr wrap="square" rtlCol="0">
            <a:spAutoFit/>
          </a:bodyPr>
          <a:lstStyle/>
          <a:p>
            <a:r>
              <a:rPr lang="en-PH" sz="3600" b="1" dirty="0"/>
              <a:t>Traditional</a:t>
            </a:r>
          </a:p>
          <a:p>
            <a:pPr marL="571500" indent="-571500">
              <a:buFont typeface="Arial" panose="020B0604020202020204" pitchFamily="34" charset="0"/>
              <a:buChar char="•"/>
            </a:pPr>
            <a:r>
              <a:rPr lang="en-PH" sz="2400" dirty="0"/>
              <a:t>Minimal changes initial average learning rate</a:t>
            </a:r>
          </a:p>
          <a:p>
            <a:pPr marL="571500" indent="-571500">
              <a:buFont typeface="Arial" panose="020B0604020202020204" pitchFamily="34" charset="0"/>
              <a:buChar char="•"/>
            </a:pPr>
            <a:endParaRPr lang="en-PH" sz="3600" dirty="0"/>
          </a:p>
          <a:p>
            <a:r>
              <a:rPr lang="en-PH" sz="3600" b="1" dirty="0"/>
              <a:t>Peer instruction</a:t>
            </a:r>
          </a:p>
          <a:p>
            <a:pPr marL="571500" indent="-571500">
              <a:buFont typeface="Arial" panose="020B0604020202020204" pitchFamily="34" charset="0"/>
              <a:buChar char="•"/>
            </a:pPr>
            <a:r>
              <a:rPr lang="en-PH" sz="2400" dirty="0"/>
              <a:t>Minimal horizontal shift</a:t>
            </a:r>
          </a:p>
        </p:txBody>
      </p:sp>
    </p:spTree>
    <p:extLst>
      <p:ext uri="{BB962C8B-B14F-4D97-AF65-F5344CB8AC3E}">
        <p14:creationId xmlns:p14="http://schemas.microsoft.com/office/powerpoint/2010/main" val="2946648603"/>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93D1-9CBC-BCDC-42A9-1761637166F5}"/>
              </a:ext>
            </a:extLst>
          </p:cNvPr>
          <p:cNvSpPr>
            <a:spLocks noGrp="1"/>
          </p:cNvSpPr>
          <p:nvPr>
            <p:ph type="title"/>
          </p:nvPr>
        </p:nvSpPr>
        <p:spPr/>
        <p:txBody>
          <a:bodyPr>
            <a:normAutofit fontScale="90000"/>
          </a:bodyPr>
          <a:lstStyle/>
          <a:p>
            <a:r>
              <a:rPr lang="en-PH" dirty="0"/>
              <a:t>Greater effect of heterogeneity on </a:t>
            </a:r>
            <a:br>
              <a:rPr lang="en-PH" dirty="0"/>
            </a:br>
            <a:r>
              <a:rPr lang="en-PH" dirty="0"/>
              <a:t>traditional instruction</a:t>
            </a:r>
          </a:p>
        </p:txBody>
      </p:sp>
      <p:pic>
        <p:nvPicPr>
          <p:cNvPr id="8" name="Content Placeholder 7" descr="A graph of different colored lines&#10;&#10;Description automatically generated">
            <a:extLst>
              <a:ext uri="{FF2B5EF4-FFF2-40B4-BE49-F238E27FC236}">
                <a16:creationId xmlns:a16="http://schemas.microsoft.com/office/drawing/2014/main" id="{013B42AE-9558-FABB-A9E4-2CE1747786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28000" y="1823641"/>
            <a:ext cx="5400000" cy="3600000"/>
          </a:xfrm>
        </p:spPr>
      </p:pic>
      <p:sp>
        <p:nvSpPr>
          <p:cNvPr id="4" name="Slide Number Placeholder 3">
            <a:extLst>
              <a:ext uri="{FF2B5EF4-FFF2-40B4-BE49-F238E27FC236}">
                <a16:creationId xmlns:a16="http://schemas.microsoft.com/office/drawing/2014/main" id="{B0BED783-7427-CD52-2938-7CF62E49304C}"/>
              </a:ext>
            </a:extLst>
          </p:cNvPr>
          <p:cNvSpPr>
            <a:spLocks noGrp="1"/>
          </p:cNvSpPr>
          <p:nvPr>
            <p:ph type="sldNum" sz="quarter" idx="12"/>
          </p:nvPr>
        </p:nvSpPr>
        <p:spPr/>
        <p:txBody>
          <a:bodyPr/>
          <a:lstStyle/>
          <a:p>
            <a:fld id="{32177519-FDB5-46C8-A273-662D2447F0A4}" type="slidenum">
              <a:rPr lang="en-PH" smtClean="0"/>
              <a:t>32</a:t>
            </a:fld>
            <a:endParaRPr lang="en-PH"/>
          </a:p>
        </p:txBody>
      </p:sp>
      <p:sp>
        <p:nvSpPr>
          <p:cNvPr id="5" name="Footer Placeholder 4">
            <a:extLst>
              <a:ext uri="{FF2B5EF4-FFF2-40B4-BE49-F238E27FC236}">
                <a16:creationId xmlns:a16="http://schemas.microsoft.com/office/drawing/2014/main" id="{909C6C6D-4F41-0AC1-98FC-52F81041D709}"/>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34A8DC71-47EC-E673-633E-DDCC200C0BAC}"/>
              </a:ext>
            </a:extLst>
          </p:cNvPr>
          <p:cNvSpPr>
            <a:spLocks noGrp="1"/>
          </p:cNvSpPr>
          <p:nvPr>
            <p:ph type="dt" sz="half" idx="2"/>
          </p:nvPr>
        </p:nvSpPr>
        <p:spPr/>
        <p:txBody>
          <a:bodyPr/>
          <a:lstStyle/>
          <a:p>
            <a:r>
              <a:rPr lang="en-US"/>
              <a:t>2024.12.12</a:t>
            </a:r>
            <a:endParaRPr lang="en-PH" dirty="0"/>
          </a:p>
        </p:txBody>
      </p:sp>
      <p:pic>
        <p:nvPicPr>
          <p:cNvPr id="10" name="Picture 9" descr="A graph of different colored lines&#10;&#10;Description automatically generated">
            <a:extLst>
              <a:ext uri="{FF2B5EF4-FFF2-40B4-BE49-F238E27FC236}">
                <a16:creationId xmlns:a16="http://schemas.microsoft.com/office/drawing/2014/main" id="{6F109EAC-9B8B-A814-3F0A-C463C48F6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00" y="1823641"/>
            <a:ext cx="5400000" cy="3600000"/>
          </a:xfrm>
          <a:prstGeom prst="rect">
            <a:avLst/>
          </a:prstGeom>
        </p:spPr>
      </p:pic>
      <p:sp>
        <p:nvSpPr>
          <p:cNvPr id="3" name="TextBox 2">
            <a:extLst>
              <a:ext uri="{FF2B5EF4-FFF2-40B4-BE49-F238E27FC236}">
                <a16:creationId xmlns:a16="http://schemas.microsoft.com/office/drawing/2014/main" id="{C9E9C8D2-DF7B-3128-6369-0E9649E405D8}"/>
              </a:ext>
            </a:extLst>
          </p:cNvPr>
          <p:cNvSpPr txBox="1"/>
          <p:nvPr/>
        </p:nvSpPr>
        <p:spPr>
          <a:xfrm>
            <a:off x="224000" y="5935626"/>
            <a:ext cx="4477746" cy="461665"/>
          </a:xfrm>
          <a:prstGeom prst="rect">
            <a:avLst/>
          </a:prstGeom>
          <a:noFill/>
        </p:spPr>
        <p:txBody>
          <a:bodyPr wrap="square" rtlCol="0">
            <a:spAutoFit/>
          </a:bodyPr>
          <a:lstStyle/>
          <a:p>
            <a:r>
              <a:rPr lang="en-PH" sz="2400" dirty="0"/>
              <a:t>*Lower is better</a:t>
            </a:r>
          </a:p>
        </p:txBody>
      </p:sp>
    </p:spTree>
    <p:extLst>
      <p:ext uri="{BB962C8B-B14F-4D97-AF65-F5344CB8AC3E}">
        <p14:creationId xmlns:p14="http://schemas.microsoft.com/office/powerpoint/2010/main" val="3721285421"/>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13CA-0305-3E21-127D-AEE9E315C342}"/>
              </a:ext>
            </a:extLst>
          </p:cNvPr>
          <p:cNvSpPr>
            <a:spLocks noGrp="1"/>
          </p:cNvSpPr>
          <p:nvPr>
            <p:ph type="title"/>
          </p:nvPr>
        </p:nvSpPr>
        <p:spPr/>
        <p:txBody>
          <a:bodyPr>
            <a:normAutofit fontScale="90000"/>
          </a:bodyPr>
          <a:lstStyle/>
          <a:p>
            <a:r>
              <a:rPr lang="en-PH" dirty="0"/>
              <a:t>Greater effect of heterogeneity on </a:t>
            </a:r>
            <a:br>
              <a:rPr lang="en-PH" dirty="0"/>
            </a:br>
            <a:r>
              <a:rPr lang="en-PH" dirty="0"/>
              <a:t>traditional instruction</a:t>
            </a:r>
          </a:p>
        </p:txBody>
      </p:sp>
      <p:sp>
        <p:nvSpPr>
          <p:cNvPr id="4" name="Slide Number Placeholder 3">
            <a:extLst>
              <a:ext uri="{FF2B5EF4-FFF2-40B4-BE49-F238E27FC236}">
                <a16:creationId xmlns:a16="http://schemas.microsoft.com/office/drawing/2014/main" id="{928F37DB-E59C-B573-49B8-345D03C84FB8}"/>
              </a:ext>
            </a:extLst>
          </p:cNvPr>
          <p:cNvSpPr>
            <a:spLocks noGrp="1"/>
          </p:cNvSpPr>
          <p:nvPr>
            <p:ph type="sldNum" sz="quarter" idx="12"/>
          </p:nvPr>
        </p:nvSpPr>
        <p:spPr/>
        <p:txBody>
          <a:bodyPr/>
          <a:lstStyle/>
          <a:p>
            <a:fld id="{32177519-FDB5-46C8-A273-662D2447F0A4}" type="slidenum">
              <a:rPr lang="en-PH" smtClean="0"/>
              <a:t>33</a:t>
            </a:fld>
            <a:endParaRPr lang="en-PH"/>
          </a:p>
        </p:txBody>
      </p:sp>
      <p:sp>
        <p:nvSpPr>
          <p:cNvPr id="5" name="Footer Placeholder 4">
            <a:extLst>
              <a:ext uri="{FF2B5EF4-FFF2-40B4-BE49-F238E27FC236}">
                <a16:creationId xmlns:a16="http://schemas.microsoft.com/office/drawing/2014/main" id="{A761381F-C598-B161-97F1-FB8F8C20E2A3}"/>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002D05DD-494F-211B-AC72-918DA674B913}"/>
              </a:ext>
            </a:extLst>
          </p:cNvPr>
          <p:cNvSpPr>
            <a:spLocks noGrp="1"/>
          </p:cNvSpPr>
          <p:nvPr>
            <p:ph type="dt" sz="half" idx="2"/>
          </p:nvPr>
        </p:nvSpPr>
        <p:spPr/>
        <p:txBody>
          <a:bodyPr/>
          <a:lstStyle/>
          <a:p>
            <a:r>
              <a:rPr lang="en-US"/>
              <a:t>2024.12.12</a:t>
            </a:r>
            <a:endParaRPr lang="en-PH" dirty="0"/>
          </a:p>
        </p:txBody>
      </p:sp>
      <p:pic>
        <p:nvPicPr>
          <p:cNvPr id="10" name="Picture 9" descr="A graph of a number of colored dots and numbers&#10;&#10;Description automatically generated">
            <a:extLst>
              <a:ext uri="{FF2B5EF4-FFF2-40B4-BE49-F238E27FC236}">
                <a16:creationId xmlns:a16="http://schemas.microsoft.com/office/drawing/2014/main" id="{6B74C8BE-0088-7F6E-115F-F81F6D9A7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428" y="1653530"/>
            <a:ext cx="6423144" cy="4282096"/>
          </a:xfrm>
          <a:prstGeom prst="rect">
            <a:avLst/>
          </a:prstGeom>
        </p:spPr>
      </p:pic>
      <p:sp>
        <p:nvSpPr>
          <p:cNvPr id="3" name="TextBox 2">
            <a:extLst>
              <a:ext uri="{FF2B5EF4-FFF2-40B4-BE49-F238E27FC236}">
                <a16:creationId xmlns:a16="http://schemas.microsoft.com/office/drawing/2014/main" id="{2F4051B9-AEA3-4535-85AD-1135CE087272}"/>
              </a:ext>
            </a:extLst>
          </p:cNvPr>
          <p:cNvSpPr txBox="1"/>
          <p:nvPr/>
        </p:nvSpPr>
        <p:spPr>
          <a:xfrm>
            <a:off x="224000" y="5935626"/>
            <a:ext cx="4477746" cy="461665"/>
          </a:xfrm>
          <a:prstGeom prst="rect">
            <a:avLst/>
          </a:prstGeom>
          <a:noFill/>
        </p:spPr>
        <p:txBody>
          <a:bodyPr wrap="square" rtlCol="0">
            <a:spAutoFit/>
          </a:bodyPr>
          <a:lstStyle/>
          <a:p>
            <a:r>
              <a:rPr lang="en-PH" sz="2400" dirty="0"/>
              <a:t>*Higher is better</a:t>
            </a:r>
          </a:p>
        </p:txBody>
      </p:sp>
    </p:spTree>
    <p:extLst>
      <p:ext uri="{BB962C8B-B14F-4D97-AF65-F5344CB8AC3E}">
        <p14:creationId xmlns:p14="http://schemas.microsoft.com/office/powerpoint/2010/main" val="1275630731"/>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1F68B-3B1F-F2DC-125D-8EC127EEB75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84B04B4-B453-E615-CCE1-A4C65B6C2502}"/>
                  </a:ext>
                </a:extLst>
              </p:cNvPr>
              <p:cNvSpPr>
                <a:spLocks noGrp="1"/>
              </p:cNvSpPr>
              <p:nvPr>
                <p:ph type="title"/>
              </p:nvPr>
            </p:nvSpPr>
            <p:spPr/>
            <p:txBody>
              <a:bodyPr>
                <a:normAutofit/>
              </a:bodyPr>
              <a:lstStyle/>
              <a:p>
                <a14:m>
                  <m:oMath xmlns:m="http://schemas.openxmlformats.org/officeDocument/2006/math">
                    <m:r>
                      <a:rPr lang="en-PH" b="0" i="1" smtClean="0">
                        <a:latin typeface="Cambria Math" panose="02040503050406030204" pitchFamily="18" charset="0"/>
                      </a:rPr>
                      <m:t>𝛿𝜆</m:t>
                    </m:r>
                  </m:oMath>
                </a14:m>
                <a:r>
                  <a:rPr lang="en-PH" dirty="0"/>
                  <a:t>’s minimal effect on PI </a:t>
                </a:r>
                <a14:m>
                  <m:oMath xmlns:m="http://schemas.openxmlformats.org/officeDocument/2006/math">
                    <m:r>
                      <a:rPr lang="en-PH" b="0" i="1" smtClean="0">
                        <a:latin typeface="Cambria Math" panose="02040503050406030204" pitchFamily="18" charset="0"/>
                      </a:rPr>
                      <m:t>𝑚</m:t>
                    </m:r>
                  </m:oMath>
                </a14:m>
                <a:r>
                  <a:rPr lang="en-PH" dirty="0"/>
                  <a:t> values</a:t>
                </a:r>
              </a:p>
            </p:txBody>
          </p:sp>
        </mc:Choice>
        <mc:Fallback>
          <p:sp>
            <p:nvSpPr>
              <p:cNvPr id="2" name="Title 1">
                <a:extLst>
                  <a:ext uri="{FF2B5EF4-FFF2-40B4-BE49-F238E27FC236}">
                    <a16:creationId xmlns:a16="http://schemas.microsoft.com/office/drawing/2014/main" id="{D84B04B4-B453-E615-CCE1-A4C65B6C2502}"/>
                  </a:ext>
                </a:extLst>
              </p:cNvPr>
              <p:cNvSpPr>
                <a:spLocks noGrp="1" noRot="1" noChangeAspect="1" noMove="1" noResize="1" noEditPoints="1" noAdjustHandles="1" noChangeArrowheads="1" noChangeShapeType="1" noTextEdit="1"/>
              </p:cNvSpPr>
              <p:nvPr>
                <p:ph type="title"/>
              </p:nvPr>
            </p:nvSpPr>
            <p:spPr>
              <a:blipFill>
                <a:blip r:embed="rId3"/>
                <a:stretch>
                  <a:fillRect t="-18898" b="-33858"/>
                </a:stretch>
              </a:blipFill>
            </p:spPr>
            <p:txBody>
              <a:bodyPr/>
              <a:lstStyle/>
              <a:p>
                <a:r>
                  <a:rPr lang="en-PH">
                    <a:noFill/>
                  </a:rPr>
                  <a:t> </a:t>
                </a:r>
              </a:p>
            </p:txBody>
          </p:sp>
        </mc:Fallback>
      </mc:AlternateContent>
      <p:pic>
        <p:nvPicPr>
          <p:cNvPr id="8" name="Content Placeholder 7" descr="A graph of different colored lines&#10;&#10;Description automatically generated">
            <a:extLst>
              <a:ext uri="{FF2B5EF4-FFF2-40B4-BE49-F238E27FC236}">
                <a16:creationId xmlns:a16="http://schemas.microsoft.com/office/drawing/2014/main" id="{FF895C9F-79D2-E46F-A1F8-3F02BDE5FB7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4000" y="1964146"/>
            <a:ext cx="5760000" cy="3840000"/>
          </a:xfrm>
        </p:spPr>
      </p:pic>
      <p:sp>
        <p:nvSpPr>
          <p:cNvPr id="4" name="Slide Number Placeholder 3">
            <a:extLst>
              <a:ext uri="{FF2B5EF4-FFF2-40B4-BE49-F238E27FC236}">
                <a16:creationId xmlns:a16="http://schemas.microsoft.com/office/drawing/2014/main" id="{BE118044-5D57-8B1B-E7BE-97FF3423323F}"/>
              </a:ext>
            </a:extLst>
          </p:cNvPr>
          <p:cNvSpPr>
            <a:spLocks noGrp="1"/>
          </p:cNvSpPr>
          <p:nvPr>
            <p:ph type="sldNum" sz="quarter" idx="12"/>
          </p:nvPr>
        </p:nvSpPr>
        <p:spPr/>
        <p:txBody>
          <a:bodyPr/>
          <a:lstStyle/>
          <a:p>
            <a:fld id="{32177519-FDB5-46C8-A273-662D2447F0A4}" type="slidenum">
              <a:rPr lang="en-PH" smtClean="0"/>
              <a:t>34</a:t>
            </a:fld>
            <a:endParaRPr lang="en-PH"/>
          </a:p>
        </p:txBody>
      </p:sp>
      <p:sp>
        <p:nvSpPr>
          <p:cNvPr id="5" name="Footer Placeholder 4">
            <a:extLst>
              <a:ext uri="{FF2B5EF4-FFF2-40B4-BE49-F238E27FC236}">
                <a16:creationId xmlns:a16="http://schemas.microsoft.com/office/drawing/2014/main" id="{56BC45EC-10E4-4872-8AA1-103EC370B087}"/>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3C52A202-9136-0622-BA96-817478D742DD}"/>
              </a:ext>
            </a:extLst>
          </p:cNvPr>
          <p:cNvSpPr>
            <a:spLocks noGrp="1"/>
          </p:cNvSpPr>
          <p:nvPr>
            <p:ph type="dt" sz="half" idx="2"/>
          </p:nvPr>
        </p:nvSpPr>
        <p:spPr/>
        <p:txBody>
          <a:bodyPr/>
          <a:lstStyle/>
          <a:p>
            <a:r>
              <a:rPr lang="en-US"/>
              <a:t>2024.12.12</a:t>
            </a:r>
            <a:endParaRPr lang="en-PH" dirty="0"/>
          </a:p>
        </p:txBody>
      </p:sp>
      <p:sp>
        <p:nvSpPr>
          <p:cNvPr id="11" name="TextBox 10">
            <a:extLst>
              <a:ext uri="{FF2B5EF4-FFF2-40B4-BE49-F238E27FC236}">
                <a16:creationId xmlns:a16="http://schemas.microsoft.com/office/drawing/2014/main" id="{2C462274-D80D-0477-D976-67E414293055}"/>
              </a:ext>
            </a:extLst>
          </p:cNvPr>
          <p:cNvSpPr txBox="1"/>
          <p:nvPr/>
        </p:nvSpPr>
        <p:spPr>
          <a:xfrm>
            <a:off x="224000" y="5935626"/>
            <a:ext cx="4477746" cy="461665"/>
          </a:xfrm>
          <a:prstGeom prst="rect">
            <a:avLst/>
          </a:prstGeom>
          <a:noFill/>
        </p:spPr>
        <p:txBody>
          <a:bodyPr wrap="square" rtlCol="0">
            <a:spAutoFit/>
          </a:bodyPr>
          <a:lstStyle/>
          <a:p>
            <a:r>
              <a:rPr lang="en-PH" sz="2400" dirty="0"/>
              <a:t>*Higher is better</a:t>
            </a:r>
          </a:p>
        </p:txBody>
      </p:sp>
      <p:pic>
        <p:nvPicPr>
          <p:cNvPr id="15" name="Picture 14" descr="A graph of a number of dots and lines&#10;&#10;Description automatically generated">
            <a:extLst>
              <a:ext uri="{FF2B5EF4-FFF2-40B4-BE49-F238E27FC236}">
                <a16:creationId xmlns:a16="http://schemas.microsoft.com/office/drawing/2014/main" id="{253E3DCE-3558-4469-3458-758015A4D1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8000" y="1964146"/>
            <a:ext cx="5760000" cy="3840000"/>
          </a:xfrm>
          <a:prstGeom prst="rect">
            <a:avLst/>
          </a:prstGeom>
        </p:spPr>
      </p:pic>
    </p:spTree>
    <p:extLst>
      <p:ext uri="{BB962C8B-B14F-4D97-AF65-F5344CB8AC3E}">
        <p14:creationId xmlns:p14="http://schemas.microsoft.com/office/powerpoint/2010/main" val="3978513765"/>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8892-B177-28FA-BCE5-9C18DA53ACB9}"/>
              </a:ext>
            </a:extLst>
          </p:cNvPr>
          <p:cNvSpPr>
            <a:spLocks noGrp="1"/>
          </p:cNvSpPr>
          <p:nvPr>
            <p:ph type="title"/>
          </p:nvPr>
        </p:nvSpPr>
        <p:spPr/>
        <p:txBody>
          <a:bodyPr>
            <a:normAutofit fontScale="90000"/>
          </a:bodyPr>
          <a:lstStyle/>
          <a:p>
            <a:r>
              <a:rPr lang="en-PH" dirty="0"/>
              <a:t>Heterogenous classes lends itself to PI </a:t>
            </a:r>
            <a:br>
              <a:rPr lang="en-PH" dirty="0"/>
            </a:br>
            <a:r>
              <a:rPr lang="en-PH" dirty="0"/>
              <a:t>even when classes are large</a:t>
            </a:r>
          </a:p>
        </p:txBody>
      </p:sp>
      <p:sp>
        <p:nvSpPr>
          <p:cNvPr id="4" name="Slide Number Placeholder 3">
            <a:extLst>
              <a:ext uri="{FF2B5EF4-FFF2-40B4-BE49-F238E27FC236}">
                <a16:creationId xmlns:a16="http://schemas.microsoft.com/office/drawing/2014/main" id="{AEA42EEC-74A0-93A1-A05A-7035CC2F2ACB}"/>
              </a:ext>
            </a:extLst>
          </p:cNvPr>
          <p:cNvSpPr>
            <a:spLocks noGrp="1"/>
          </p:cNvSpPr>
          <p:nvPr>
            <p:ph type="sldNum" sz="quarter" idx="12"/>
          </p:nvPr>
        </p:nvSpPr>
        <p:spPr/>
        <p:txBody>
          <a:bodyPr/>
          <a:lstStyle/>
          <a:p>
            <a:fld id="{32177519-FDB5-46C8-A273-662D2447F0A4}" type="slidenum">
              <a:rPr lang="en-PH" smtClean="0"/>
              <a:t>35</a:t>
            </a:fld>
            <a:endParaRPr lang="en-PH"/>
          </a:p>
        </p:txBody>
      </p:sp>
      <p:sp>
        <p:nvSpPr>
          <p:cNvPr id="5" name="Footer Placeholder 4">
            <a:extLst>
              <a:ext uri="{FF2B5EF4-FFF2-40B4-BE49-F238E27FC236}">
                <a16:creationId xmlns:a16="http://schemas.microsoft.com/office/drawing/2014/main" id="{7F1E1F72-D8A6-0C3D-329C-EDFC9A1D275D}"/>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EA42B8FB-7A4C-AB29-ECB4-C76E74FAD14E}"/>
              </a:ext>
            </a:extLst>
          </p:cNvPr>
          <p:cNvSpPr>
            <a:spLocks noGrp="1"/>
          </p:cNvSpPr>
          <p:nvPr>
            <p:ph type="dt" sz="half" idx="2"/>
          </p:nvPr>
        </p:nvSpPr>
        <p:spPr/>
        <p:txBody>
          <a:bodyPr/>
          <a:lstStyle/>
          <a:p>
            <a:r>
              <a:rPr lang="en-US"/>
              <a:t>2024.12.12</a:t>
            </a:r>
            <a:endParaRPr lang="en-PH" dirty="0"/>
          </a:p>
        </p:txBody>
      </p:sp>
      <p:sp>
        <p:nvSpPr>
          <p:cNvPr id="3" name="TextBox 2">
            <a:extLst>
              <a:ext uri="{FF2B5EF4-FFF2-40B4-BE49-F238E27FC236}">
                <a16:creationId xmlns:a16="http://schemas.microsoft.com/office/drawing/2014/main" id="{6A2281FB-4C53-3DD9-E03C-8F1DD9AA6C85}"/>
              </a:ext>
            </a:extLst>
          </p:cNvPr>
          <p:cNvSpPr txBox="1"/>
          <p:nvPr/>
        </p:nvSpPr>
        <p:spPr>
          <a:xfrm>
            <a:off x="224000" y="5935626"/>
            <a:ext cx="4477746" cy="461665"/>
          </a:xfrm>
          <a:prstGeom prst="rect">
            <a:avLst/>
          </a:prstGeom>
          <a:noFill/>
        </p:spPr>
        <p:txBody>
          <a:bodyPr wrap="square" rtlCol="0">
            <a:spAutoFit/>
          </a:bodyPr>
          <a:lstStyle/>
          <a:p>
            <a:r>
              <a:rPr lang="en-PH" sz="2400" dirty="0"/>
              <a:t>*Lower is better</a:t>
            </a:r>
          </a:p>
        </p:txBody>
      </p:sp>
      <p:grpSp>
        <p:nvGrpSpPr>
          <p:cNvPr id="31" name="Group 30">
            <a:extLst>
              <a:ext uri="{FF2B5EF4-FFF2-40B4-BE49-F238E27FC236}">
                <a16:creationId xmlns:a16="http://schemas.microsoft.com/office/drawing/2014/main" id="{3C5C7C2A-EAE4-8282-ADAE-FC8A3CD878C8}"/>
              </a:ext>
            </a:extLst>
          </p:cNvPr>
          <p:cNvGrpSpPr/>
          <p:nvPr/>
        </p:nvGrpSpPr>
        <p:grpSpPr>
          <a:xfrm>
            <a:off x="224000" y="2382181"/>
            <a:ext cx="5760000" cy="3456000"/>
            <a:chOff x="224000" y="1990302"/>
            <a:chExt cx="5760000" cy="3456000"/>
          </a:xfrm>
        </p:grpSpPr>
        <p:pic>
          <p:nvPicPr>
            <p:cNvPr id="12" name="Picture 11">
              <a:extLst>
                <a:ext uri="{FF2B5EF4-FFF2-40B4-BE49-F238E27FC236}">
                  <a16:creationId xmlns:a16="http://schemas.microsoft.com/office/drawing/2014/main" id="{5189CB0D-4AC5-A943-4800-4926825BA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00" y="1990302"/>
              <a:ext cx="5760000" cy="3456000"/>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1A97171-D3C7-28E5-C6EE-07CA6EDD189B}"/>
                    </a:ext>
                  </a:extLst>
                </p:cNvPr>
                <p:cNvSpPr txBox="1"/>
                <p:nvPr/>
              </p:nvSpPr>
              <p:spPr>
                <a:xfrm>
                  <a:off x="1292513" y="2540703"/>
                  <a:ext cx="1373860" cy="246221"/>
                </a:xfrm>
                <a:prstGeom prst="rect">
                  <a:avLst/>
                </a:prstGeom>
                <a:noFill/>
              </p:spPr>
              <p:txBody>
                <a:bodyPr wrap="square">
                  <a:spAutoFit/>
                </a:bodyPr>
                <a:lstStyle/>
                <a:p>
                  <a:pPr algn="ctr"/>
                  <a:r>
                    <a:rPr lang="en-PH" sz="1000" b="0" dirty="0">
                      <a:solidFill>
                        <a:srgbClr val="0172B1"/>
                      </a:solidFill>
                    </a:rPr>
                    <a:t>Traditional </a:t>
                  </a:r>
                  <a14:m>
                    <m:oMath xmlns:m="http://schemas.openxmlformats.org/officeDocument/2006/math">
                      <m:r>
                        <a:rPr lang="en-PH" sz="1000">
                          <a:solidFill>
                            <a:srgbClr val="0172B1"/>
                          </a:solidFill>
                          <a:latin typeface="Cambria Math" panose="02040503050406030204" pitchFamily="18" charset="0"/>
                        </a:rPr>
                        <m:t>(</m:t>
                      </m:r>
                      <m:sSub>
                        <m:sSubPr>
                          <m:ctrlPr>
                            <a:rPr lang="en-PH" sz="1000" b="0" i="1" smtClean="0">
                              <a:solidFill>
                                <a:srgbClr val="0172B1"/>
                              </a:solidFill>
                              <a:latin typeface="Cambria Math" panose="02040503050406030204" pitchFamily="18" charset="0"/>
                            </a:rPr>
                          </m:ctrlPr>
                        </m:sSubPr>
                        <m:e>
                          <m:r>
                            <a:rPr lang="en-PH" sz="1000" b="0" i="1" smtClean="0">
                              <a:solidFill>
                                <a:srgbClr val="0172B1"/>
                              </a:solidFill>
                              <a:latin typeface="Cambria Math" panose="02040503050406030204" pitchFamily="18" charset="0"/>
                            </a:rPr>
                            <m:t>𝜌</m:t>
                          </m:r>
                        </m:e>
                        <m:sub>
                          <m:r>
                            <a:rPr lang="en-PH" sz="1000" b="0" i="1" smtClean="0">
                              <a:solidFill>
                                <a:srgbClr val="0172B1"/>
                              </a:solidFill>
                              <a:latin typeface="Cambria Math" panose="02040503050406030204" pitchFamily="18" charset="0"/>
                            </a:rPr>
                            <m:t>0</m:t>
                          </m:r>
                        </m:sub>
                      </m:sSub>
                      <m:r>
                        <a:rPr lang="en-PH" sz="1000" b="0" i="1" smtClean="0">
                          <a:solidFill>
                            <a:srgbClr val="0172B1"/>
                          </a:solidFill>
                          <a:latin typeface="Cambria Math" panose="02040503050406030204" pitchFamily="18" charset="0"/>
                        </a:rPr>
                        <m:t>=0.</m:t>
                      </m:r>
                      <m:r>
                        <a:rPr lang="en-PH" sz="1000" b="0" i="1" smtClean="0">
                          <a:solidFill>
                            <a:srgbClr val="0172B1"/>
                          </a:solidFill>
                          <a:latin typeface="Cambria Math" panose="02040503050406030204" pitchFamily="18" charset="0"/>
                        </a:rPr>
                        <m:t>1)</m:t>
                      </m:r>
                    </m:oMath>
                  </a14:m>
                  <a:endParaRPr lang="en-PH" sz="1000" dirty="0">
                    <a:solidFill>
                      <a:srgbClr val="0172B1"/>
                    </a:solidFill>
                  </a:endParaRPr>
                </a:p>
              </p:txBody>
            </p:sp>
          </mc:Choice>
          <mc:Fallback>
            <p:sp>
              <p:nvSpPr>
                <p:cNvPr id="19" name="TextBox 18">
                  <a:extLst>
                    <a:ext uri="{FF2B5EF4-FFF2-40B4-BE49-F238E27FC236}">
                      <a16:creationId xmlns:a16="http://schemas.microsoft.com/office/drawing/2014/main" id="{01A97171-D3C7-28E5-C6EE-07CA6EDD189B}"/>
                    </a:ext>
                  </a:extLst>
                </p:cNvPr>
                <p:cNvSpPr txBox="1">
                  <a:spLocks noRot="1" noChangeAspect="1" noMove="1" noResize="1" noEditPoints="1" noAdjustHandles="1" noChangeArrowheads="1" noChangeShapeType="1" noTextEdit="1"/>
                </p:cNvSpPr>
                <p:nvPr/>
              </p:nvSpPr>
              <p:spPr>
                <a:xfrm>
                  <a:off x="1292513" y="2540703"/>
                  <a:ext cx="1373860" cy="246221"/>
                </a:xfrm>
                <a:prstGeom prst="rect">
                  <a:avLst/>
                </a:prstGeom>
                <a:blipFill>
                  <a:blip r:embed="rId4"/>
                  <a:stretch>
                    <a:fillRect b="-15000"/>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33FCD2D-61A2-3DBF-9372-BFE3FAA8BFDD}"/>
                    </a:ext>
                  </a:extLst>
                </p:cNvPr>
                <p:cNvSpPr txBox="1"/>
                <p:nvPr/>
              </p:nvSpPr>
              <p:spPr>
                <a:xfrm>
                  <a:off x="2364537" y="3157556"/>
                  <a:ext cx="1237008" cy="246221"/>
                </a:xfrm>
                <a:prstGeom prst="rect">
                  <a:avLst/>
                </a:prstGeom>
                <a:noFill/>
              </p:spPr>
              <p:txBody>
                <a:bodyPr wrap="square">
                  <a:spAutoFit/>
                </a:bodyPr>
                <a:lstStyle/>
                <a:p>
                  <a:pPr algn="ctr"/>
                  <a:r>
                    <a:rPr lang="en-PH" sz="1000" b="1" dirty="0">
                      <a:solidFill>
                        <a:srgbClr val="0172B1"/>
                      </a:solidFill>
                    </a:rPr>
                    <a:t> Peer </a:t>
                  </a:r>
                  <a14:m>
                    <m:oMath xmlns:m="http://schemas.openxmlformats.org/officeDocument/2006/math">
                      <m:r>
                        <a:rPr lang="en-PH" sz="1000" b="1">
                          <a:solidFill>
                            <a:srgbClr val="0172B1"/>
                          </a:solidFill>
                          <a:latin typeface="Cambria Math" panose="02040503050406030204" pitchFamily="18" charset="0"/>
                        </a:rPr>
                        <m:t>(</m:t>
                      </m:r>
                      <m:sSub>
                        <m:sSubPr>
                          <m:ctrlPr>
                            <a:rPr lang="en-PH" sz="1000" b="1" i="1" smtClean="0">
                              <a:solidFill>
                                <a:srgbClr val="0172B1"/>
                              </a:solidFill>
                              <a:latin typeface="Cambria Math" panose="02040503050406030204" pitchFamily="18" charset="0"/>
                            </a:rPr>
                          </m:ctrlPr>
                        </m:sSubPr>
                        <m:e>
                          <m:r>
                            <a:rPr lang="en-PH" sz="1000" b="1" i="1" smtClean="0">
                              <a:solidFill>
                                <a:srgbClr val="0172B1"/>
                              </a:solidFill>
                              <a:latin typeface="Cambria Math" panose="02040503050406030204" pitchFamily="18" charset="0"/>
                            </a:rPr>
                            <m:t>𝝆</m:t>
                          </m:r>
                        </m:e>
                        <m:sub>
                          <m:r>
                            <a:rPr lang="en-PH" sz="1000" b="1" i="1" smtClean="0">
                              <a:solidFill>
                                <a:srgbClr val="0172B1"/>
                              </a:solidFill>
                              <a:latin typeface="Cambria Math" panose="02040503050406030204" pitchFamily="18" charset="0"/>
                            </a:rPr>
                            <m:t>𝟎</m:t>
                          </m:r>
                        </m:sub>
                      </m:sSub>
                      <m:r>
                        <a:rPr lang="en-PH" sz="1000" b="1" i="1" smtClean="0">
                          <a:solidFill>
                            <a:srgbClr val="0172B1"/>
                          </a:solidFill>
                          <a:latin typeface="Cambria Math" panose="02040503050406030204" pitchFamily="18" charset="0"/>
                        </a:rPr>
                        <m:t>=</m:t>
                      </m:r>
                      <m:r>
                        <a:rPr lang="en-PH" sz="1000" b="1" i="1" smtClean="0">
                          <a:solidFill>
                            <a:srgbClr val="0172B1"/>
                          </a:solidFill>
                          <a:latin typeface="Cambria Math" panose="02040503050406030204" pitchFamily="18" charset="0"/>
                        </a:rPr>
                        <m:t>𝟎</m:t>
                      </m:r>
                      <m:r>
                        <a:rPr lang="en-PH" sz="1000" b="1" i="1" smtClean="0">
                          <a:solidFill>
                            <a:srgbClr val="0172B1"/>
                          </a:solidFill>
                          <a:latin typeface="Cambria Math" panose="02040503050406030204" pitchFamily="18" charset="0"/>
                        </a:rPr>
                        <m:t>.</m:t>
                      </m:r>
                      <m:r>
                        <a:rPr lang="en-PH" sz="1000" b="1" i="1" smtClean="0">
                          <a:solidFill>
                            <a:srgbClr val="0172B1"/>
                          </a:solidFill>
                          <a:latin typeface="Cambria Math" panose="02040503050406030204" pitchFamily="18" charset="0"/>
                        </a:rPr>
                        <m:t>𝟏</m:t>
                      </m:r>
                      <m:r>
                        <a:rPr lang="en-PH" sz="1000" b="1" i="1" smtClean="0">
                          <a:solidFill>
                            <a:srgbClr val="0172B1"/>
                          </a:solidFill>
                          <a:latin typeface="Cambria Math" panose="02040503050406030204" pitchFamily="18" charset="0"/>
                        </a:rPr>
                        <m:t>)</m:t>
                      </m:r>
                    </m:oMath>
                  </a14:m>
                  <a:endParaRPr lang="en-PH" sz="1000" b="1" dirty="0">
                    <a:solidFill>
                      <a:srgbClr val="0172B1"/>
                    </a:solidFill>
                  </a:endParaRPr>
                </a:p>
              </p:txBody>
            </p:sp>
          </mc:Choice>
          <mc:Fallback>
            <p:sp>
              <p:nvSpPr>
                <p:cNvPr id="20" name="TextBox 19">
                  <a:extLst>
                    <a:ext uri="{FF2B5EF4-FFF2-40B4-BE49-F238E27FC236}">
                      <a16:creationId xmlns:a16="http://schemas.microsoft.com/office/drawing/2014/main" id="{233FCD2D-61A2-3DBF-9372-BFE3FAA8BFDD}"/>
                    </a:ext>
                  </a:extLst>
                </p:cNvPr>
                <p:cNvSpPr txBox="1">
                  <a:spLocks noRot="1" noChangeAspect="1" noMove="1" noResize="1" noEditPoints="1" noAdjustHandles="1" noChangeArrowheads="1" noChangeShapeType="1" noTextEdit="1"/>
                </p:cNvSpPr>
                <p:nvPr/>
              </p:nvSpPr>
              <p:spPr>
                <a:xfrm>
                  <a:off x="2364537" y="3157556"/>
                  <a:ext cx="1237008" cy="246221"/>
                </a:xfrm>
                <a:prstGeom prst="rect">
                  <a:avLst/>
                </a:prstGeom>
                <a:blipFill>
                  <a:blip r:embed="rId5"/>
                  <a:stretch>
                    <a:fillRect b="-12195"/>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E4AE4FF-B7D1-7CD4-D10B-30E44DA74885}"/>
                    </a:ext>
                  </a:extLst>
                </p:cNvPr>
                <p:cNvSpPr txBox="1"/>
                <p:nvPr/>
              </p:nvSpPr>
              <p:spPr>
                <a:xfrm>
                  <a:off x="3835610" y="4066963"/>
                  <a:ext cx="1373860" cy="246221"/>
                </a:xfrm>
                <a:prstGeom prst="rect">
                  <a:avLst/>
                </a:prstGeom>
                <a:noFill/>
              </p:spPr>
              <p:txBody>
                <a:bodyPr wrap="square">
                  <a:spAutoFit/>
                </a:bodyPr>
                <a:lstStyle/>
                <a:p>
                  <a:pPr algn="ctr"/>
                  <a:r>
                    <a:rPr lang="en-PH" sz="1000" b="0" dirty="0">
                      <a:solidFill>
                        <a:srgbClr val="DD8E05"/>
                      </a:solidFill>
                    </a:rPr>
                    <a:t>Traditional </a:t>
                  </a:r>
                  <a14:m>
                    <m:oMath xmlns:m="http://schemas.openxmlformats.org/officeDocument/2006/math">
                      <m:r>
                        <a:rPr lang="en-PH" sz="1000">
                          <a:solidFill>
                            <a:srgbClr val="DD8E05"/>
                          </a:solidFill>
                          <a:latin typeface="Cambria Math" panose="02040503050406030204" pitchFamily="18" charset="0"/>
                        </a:rPr>
                        <m:t>(</m:t>
                      </m:r>
                      <m:sSub>
                        <m:sSubPr>
                          <m:ctrlPr>
                            <a:rPr lang="en-PH" sz="1000" b="0" i="1" smtClean="0">
                              <a:solidFill>
                                <a:srgbClr val="DD8E05"/>
                              </a:solidFill>
                              <a:latin typeface="Cambria Math" panose="02040503050406030204" pitchFamily="18" charset="0"/>
                            </a:rPr>
                          </m:ctrlPr>
                        </m:sSubPr>
                        <m:e>
                          <m:r>
                            <a:rPr lang="en-PH" sz="1000" b="0" i="1" smtClean="0">
                              <a:solidFill>
                                <a:srgbClr val="DD8E05"/>
                              </a:solidFill>
                              <a:latin typeface="Cambria Math" panose="02040503050406030204" pitchFamily="18" charset="0"/>
                            </a:rPr>
                            <m:t>𝜌</m:t>
                          </m:r>
                        </m:e>
                        <m:sub>
                          <m:r>
                            <a:rPr lang="en-PH" sz="1000" b="0" i="1" smtClean="0">
                              <a:solidFill>
                                <a:srgbClr val="DD8E05"/>
                              </a:solidFill>
                              <a:latin typeface="Cambria Math" panose="02040503050406030204" pitchFamily="18" charset="0"/>
                            </a:rPr>
                            <m:t>0</m:t>
                          </m:r>
                        </m:sub>
                      </m:sSub>
                      <m:r>
                        <a:rPr lang="en-PH" sz="1000" b="0" i="1" smtClean="0">
                          <a:solidFill>
                            <a:srgbClr val="DD8E05"/>
                          </a:solidFill>
                          <a:latin typeface="Cambria Math" panose="02040503050406030204" pitchFamily="18" charset="0"/>
                        </a:rPr>
                        <m:t>=0.</m:t>
                      </m:r>
                      <m:r>
                        <a:rPr lang="en-PH" sz="1000" b="0" i="1" smtClean="0">
                          <a:solidFill>
                            <a:srgbClr val="DD8E05"/>
                          </a:solidFill>
                          <a:latin typeface="Cambria Math" panose="02040503050406030204" pitchFamily="18" charset="0"/>
                        </a:rPr>
                        <m:t>5)</m:t>
                      </m:r>
                    </m:oMath>
                  </a14:m>
                  <a:endParaRPr lang="en-PH" sz="1000" dirty="0">
                    <a:solidFill>
                      <a:srgbClr val="DD8E05"/>
                    </a:solidFill>
                  </a:endParaRPr>
                </a:p>
              </p:txBody>
            </p:sp>
          </mc:Choice>
          <mc:Fallback>
            <p:sp>
              <p:nvSpPr>
                <p:cNvPr id="21" name="TextBox 20">
                  <a:extLst>
                    <a:ext uri="{FF2B5EF4-FFF2-40B4-BE49-F238E27FC236}">
                      <a16:creationId xmlns:a16="http://schemas.microsoft.com/office/drawing/2014/main" id="{8E4AE4FF-B7D1-7CD4-D10B-30E44DA74885}"/>
                    </a:ext>
                  </a:extLst>
                </p:cNvPr>
                <p:cNvSpPr txBox="1">
                  <a:spLocks noRot="1" noChangeAspect="1" noMove="1" noResize="1" noEditPoints="1" noAdjustHandles="1" noChangeArrowheads="1" noChangeShapeType="1" noTextEdit="1"/>
                </p:cNvSpPr>
                <p:nvPr/>
              </p:nvSpPr>
              <p:spPr>
                <a:xfrm>
                  <a:off x="3835610" y="4066963"/>
                  <a:ext cx="1373860" cy="246221"/>
                </a:xfrm>
                <a:prstGeom prst="rect">
                  <a:avLst/>
                </a:prstGeom>
                <a:blipFill>
                  <a:blip r:embed="rId6"/>
                  <a:stretch>
                    <a:fillRect b="-12195"/>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E0FE499-2DF9-3F11-9794-66AB6C5F0357}"/>
                    </a:ext>
                  </a:extLst>
                </p:cNvPr>
                <p:cNvSpPr txBox="1"/>
                <p:nvPr/>
              </p:nvSpPr>
              <p:spPr>
                <a:xfrm>
                  <a:off x="3376151" y="3424458"/>
                  <a:ext cx="1462964" cy="246221"/>
                </a:xfrm>
                <a:prstGeom prst="rect">
                  <a:avLst/>
                </a:prstGeom>
                <a:noFill/>
              </p:spPr>
              <p:txBody>
                <a:bodyPr wrap="square">
                  <a:spAutoFit/>
                </a:bodyPr>
                <a:lstStyle/>
                <a:p>
                  <a:pPr algn="ctr"/>
                  <a:r>
                    <a:rPr lang="en-PH" sz="1000" b="1" dirty="0">
                      <a:solidFill>
                        <a:srgbClr val="DD8E05"/>
                      </a:solidFill>
                    </a:rPr>
                    <a:t>Peer </a:t>
                  </a:r>
                  <a14:m>
                    <m:oMath xmlns:m="http://schemas.openxmlformats.org/officeDocument/2006/math">
                      <m:r>
                        <a:rPr lang="en-PH" sz="1000" b="1">
                          <a:solidFill>
                            <a:srgbClr val="DD8E05"/>
                          </a:solidFill>
                          <a:latin typeface="Cambria Math" panose="02040503050406030204" pitchFamily="18" charset="0"/>
                        </a:rPr>
                        <m:t>(</m:t>
                      </m:r>
                      <m:sSub>
                        <m:sSubPr>
                          <m:ctrlPr>
                            <a:rPr lang="en-PH" sz="1000" b="1" i="1" smtClean="0">
                              <a:solidFill>
                                <a:srgbClr val="DD8E05"/>
                              </a:solidFill>
                              <a:latin typeface="Cambria Math" panose="02040503050406030204" pitchFamily="18" charset="0"/>
                            </a:rPr>
                          </m:ctrlPr>
                        </m:sSubPr>
                        <m:e>
                          <m:r>
                            <a:rPr lang="en-PH" sz="1000" b="1" i="1" smtClean="0">
                              <a:solidFill>
                                <a:srgbClr val="DD8E05"/>
                              </a:solidFill>
                              <a:latin typeface="Cambria Math" panose="02040503050406030204" pitchFamily="18" charset="0"/>
                            </a:rPr>
                            <m:t>𝝆</m:t>
                          </m:r>
                        </m:e>
                        <m:sub>
                          <m:r>
                            <a:rPr lang="en-PH" sz="1000" b="1" i="1" smtClean="0">
                              <a:solidFill>
                                <a:srgbClr val="DD8E05"/>
                              </a:solidFill>
                              <a:latin typeface="Cambria Math" panose="02040503050406030204" pitchFamily="18" charset="0"/>
                            </a:rPr>
                            <m:t>𝟎</m:t>
                          </m:r>
                        </m:sub>
                      </m:sSub>
                      <m:r>
                        <a:rPr lang="en-PH" sz="1000" b="1" i="1" smtClean="0">
                          <a:solidFill>
                            <a:srgbClr val="DD8E05"/>
                          </a:solidFill>
                          <a:latin typeface="Cambria Math" panose="02040503050406030204" pitchFamily="18" charset="0"/>
                        </a:rPr>
                        <m:t>=</m:t>
                      </m:r>
                      <m:r>
                        <a:rPr lang="en-PH" sz="1000" b="1" i="1" smtClean="0">
                          <a:solidFill>
                            <a:srgbClr val="DD8E05"/>
                          </a:solidFill>
                          <a:latin typeface="Cambria Math" panose="02040503050406030204" pitchFamily="18" charset="0"/>
                        </a:rPr>
                        <m:t>𝟎</m:t>
                      </m:r>
                      <m:r>
                        <a:rPr lang="en-PH" sz="1000" b="1" i="1" smtClean="0">
                          <a:solidFill>
                            <a:srgbClr val="DD8E05"/>
                          </a:solidFill>
                          <a:latin typeface="Cambria Math" panose="02040503050406030204" pitchFamily="18" charset="0"/>
                        </a:rPr>
                        <m:t>.</m:t>
                      </m:r>
                      <m:r>
                        <a:rPr lang="en-PH" sz="1000" b="1" i="1" smtClean="0">
                          <a:solidFill>
                            <a:srgbClr val="DD8E05"/>
                          </a:solidFill>
                          <a:latin typeface="Cambria Math" panose="02040503050406030204" pitchFamily="18" charset="0"/>
                        </a:rPr>
                        <m:t>𝟓</m:t>
                      </m:r>
                      <m:r>
                        <a:rPr lang="en-PH" sz="1000" b="1" i="1" smtClean="0">
                          <a:solidFill>
                            <a:srgbClr val="DD8E05"/>
                          </a:solidFill>
                          <a:latin typeface="Cambria Math" panose="02040503050406030204" pitchFamily="18" charset="0"/>
                        </a:rPr>
                        <m:t>)</m:t>
                      </m:r>
                    </m:oMath>
                  </a14:m>
                  <a:endParaRPr lang="en-PH" sz="1000" b="1" dirty="0">
                    <a:solidFill>
                      <a:srgbClr val="DD8E05"/>
                    </a:solidFill>
                  </a:endParaRPr>
                </a:p>
              </p:txBody>
            </p:sp>
          </mc:Choice>
          <mc:Fallback>
            <p:sp>
              <p:nvSpPr>
                <p:cNvPr id="22" name="TextBox 21">
                  <a:extLst>
                    <a:ext uri="{FF2B5EF4-FFF2-40B4-BE49-F238E27FC236}">
                      <a16:creationId xmlns:a16="http://schemas.microsoft.com/office/drawing/2014/main" id="{8E0FE499-2DF9-3F11-9794-66AB6C5F0357}"/>
                    </a:ext>
                  </a:extLst>
                </p:cNvPr>
                <p:cNvSpPr txBox="1">
                  <a:spLocks noRot="1" noChangeAspect="1" noMove="1" noResize="1" noEditPoints="1" noAdjustHandles="1" noChangeArrowheads="1" noChangeShapeType="1" noTextEdit="1"/>
                </p:cNvSpPr>
                <p:nvPr/>
              </p:nvSpPr>
              <p:spPr>
                <a:xfrm>
                  <a:off x="3376151" y="3424458"/>
                  <a:ext cx="1462964" cy="246221"/>
                </a:xfrm>
                <a:prstGeom prst="rect">
                  <a:avLst/>
                </a:prstGeom>
                <a:blipFill>
                  <a:blip r:embed="rId7"/>
                  <a:stretch>
                    <a:fillRect b="-15000"/>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A4E8F27-F40D-5155-3766-D5E515B76905}"/>
                    </a:ext>
                  </a:extLst>
                </p:cNvPr>
                <p:cNvSpPr txBox="1"/>
                <p:nvPr/>
              </p:nvSpPr>
              <p:spPr>
                <a:xfrm>
                  <a:off x="2997443" y="4287318"/>
                  <a:ext cx="1208204" cy="246221"/>
                </a:xfrm>
                <a:prstGeom prst="rect">
                  <a:avLst/>
                </a:prstGeom>
                <a:noFill/>
              </p:spPr>
              <p:txBody>
                <a:bodyPr wrap="square">
                  <a:spAutoFit/>
                </a:bodyPr>
                <a:lstStyle/>
                <a:p>
                  <a:pPr algn="ctr"/>
                  <a:r>
                    <a:rPr lang="en-PH" sz="1000" b="1" dirty="0">
                      <a:solidFill>
                        <a:srgbClr val="019D72"/>
                      </a:solidFill>
                    </a:rPr>
                    <a:t> Peer </a:t>
                  </a:r>
                  <a14:m>
                    <m:oMath xmlns:m="http://schemas.openxmlformats.org/officeDocument/2006/math">
                      <m:r>
                        <a:rPr lang="en-PH" sz="1000" b="1">
                          <a:solidFill>
                            <a:srgbClr val="019D72"/>
                          </a:solidFill>
                          <a:latin typeface="Cambria Math" panose="02040503050406030204" pitchFamily="18" charset="0"/>
                        </a:rPr>
                        <m:t>(</m:t>
                      </m:r>
                      <m:sSub>
                        <m:sSubPr>
                          <m:ctrlPr>
                            <a:rPr lang="en-PH" sz="1000" b="1" i="1" smtClean="0">
                              <a:solidFill>
                                <a:srgbClr val="019D72"/>
                              </a:solidFill>
                              <a:latin typeface="Cambria Math" panose="02040503050406030204" pitchFamily="18" charset="0"/>
                            </a:rPr>
                          </m:ctrlPr>
                        </m:sSubPr>
                        <m:e>
                          <m:r>
                            <a:rPr lang="en-PH" sz="1000" b="1" i="1" smtClean="0">
                              <a:solidFill>
                                <a:srgbClr val="019D72"/>
                              </a:solidFill>
                              <a:latin typeface="Cambria Math" panose="02040503050406030204" pitchFamily="18" charset="0"/>
                            </a:rPr>
                            <m:t>𝝆</m:t>
                          </m:r>
                        </m:e>
                        <m:sub>
                          <m:r>
                            <a:rPr lang="en-PH" sz="1000" b="1" i="1" smtClean="0">
                              <a:solidFill>
                                <a:srgbClr val="019D72"/>
                              </a:solidFill>
                              <a:latin typeface="Cambria Math" panose="02040503050406030204" pitchFamily="18" charset="0"/>
                            </a:rPr>
                            <m:t>𝟎</m:t>
                          </m:r>
                        </m:sub>
                      </m:sSub>
                      <m:r>
                        <a:rPr lang="en-PH" sz="1000" b="1" i="1" smtClean="0">
                          <a:solidFill>
                            <a:srgbClr val="019D72"/>
                          </a:solidFill>
                          <a:latin typeface="Cambria Math" panose="02040503050406030204" pitchFamily="18" charset="0"/>
                        </a:rPr>
                        <m:t>=</m:t>
                      </m:r>
                      <m:r>
                        <a:rPr lang="en-PH" sz="1000" b="1" i="1" smtClean="0">
                          <a:solidFill>
                            <a:srgbClr val="019D72"/>
                          </a:solidFill>
                          <a:latin typeface="Cambria Math" panose="02040503050406030204" pitchFamily="18" charset="0"/>
                        </a:rPr>
                        <m:t>𝟎</m:t>
                      </m:r>
                      <m:r>
                        <a:rPr lang="en-PH" sz="1000" b="1" i="1" smtClean="0">
                          <a:solidFill>
                            <a:srgbClr val="019D72"/>
                          </a:solidFill>
                          <a:latin typeface="Cambria Math" panose="02040503050406030204" pitchFamily="18" charset="0"/>
                        </a:rPr>
                        <m:t>.</m:t>
                      </m:r>
                      <m:r>
                        <a:rPr lang="en-PH" sz="1000" b="1" i="1" smtClean="0">
                          <a:solidFill>
                            <a:srgbClr val="019D72"/>
                          </a:solidFill>
                          <a:latin typeface="Cambria Math" panose="02040503050406030204" pitchFamily="18" charset="0"/>
                        </a:rPr>
                        <m:t>𝟗</m:t>
                      </m:r>
                      <m:r>
                        <a:rPr lang="en-PH" sz="1000" b="1" i="1" smtClean="0">
                          <a:solidFill>
                            <a:srgbClr val="019D72"/>
                          </a:solidFill>
                          <a:latin typeface="Cambria Math" panose="02040503050406030204" pitchFamily="18" charset="0"/>
                        </a:rPr>
                        <m:t>)</m:t>
                      </m:r>
                    </m:oMath>
                  </a14:m>
                  <a:endParaRPr lang="en-PH" sz="1000" b="1" dirty="0">
                    <a:solidFill>
                      <a:srgbClr val="019D72"/>
                    </a:solidFill>
                  </a:endParaRPr>
                </a:p>
              </p:txBody>
            </p:sp>
          </mc:Choice>
          <mc:Fallback>
            <p:sp>
              <p:nvSpPr>
                <p:cNvPr id="23" name="TextBox 22">
                  <a:extLst>
                    <a:ext uri="{FF2B5EF4-FFF2-40B4-BE49-F238E27FC236}">
                      <a16:creationId xmlns:a16="http://schemas.microsoft.com/office/drawing/2014/main" id="{EA4E8F27-F40D-5155-3766-D5E515B76905}"/>
                    </a:ext>
                  </a:extLst>
                </p:cNvPr>
                <p:cNvSpPr txBox="1">
                  <a:spLocks noRot="1" noChangeAspect="1" noMove="1" noResize="1" noEditPoints="1" noAdjustHandles="1" noChangeArrowheads="1" noChangeShapeType="1" noTextEdit="1"/>
                </p:cNvSpPr>
                <p:nvPr/>
              </p:nvSpPr>
              <p:spPr>
                <a:xfrm>
                  <a:off x="2997443" y="4287318"/>
                  <a:ext cx="1208204" cy="246221"/>
                </a:xfrm>
                <a:prstGeom prst="rect">
                  <a:avLst/>
                </a:prstGeom>
                <a:blipFill>
                  <a:blip r:embed="rId8"/>
                  <a:stretch>
                    <a:fillRect b="-12500"/>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FB73A88-8A5B-610C-A46B-D01CE3C2DBF4}"/>
                    </a:ext>
                  </a:extLst>
                </p:cNvPr>
                <p:cNvSpPr txBox="1"/>
                <p:nvPr/>
              </p:nvSpPr>
              <p:spPr>
                <a:xfrm>
                  <a:off x="4293208" y="4650270"/>
                  <a:ext cx="863594" cy="400110"/>
                </a:xfrm>
                <a:prstGeom prst="rect">
                  <a:avLst/>
                </a:prstGeom>
                <a:noFill/>
              </p:spPr>
              <p:txBody>
                <a:bodyPr wrap="square">
                  <a:spAutoFit/>
                </a:bodyPr>
                <a:lstStyle/>
                <a:p>
                  <a:pPr algn="ctr"/>
                  <a:r>
                    <a:rPr lang="en-PH" sz="1000" b="0" dirty="0">
                      <a:solidFill>
                        <a:srgbClr val="019D72"/>
                      </a:solidFill>
                    </a:rPr>
                    <a:t>Traditional </a:t>
                  </a:r>
                  <a14:m>
                    <m:oMath xmlns:m="http://schemas.openxmlformats.org/officeDocument/2006/math">
                      <m:r>
                        <a:rPr lang="en-PH" sz="1000">
                          <a:solidFill>
                            <a:srgbClr val="019D72"/>
                          </a:solidFill>
                          <a:latin typeface="Cambria Math" panose="02040503050406030204" pitchFamily="18" charset="0"/>
                        </a:rPr>
                        <m:t>(</m:t>
                      </m:r>
                      <m:sSub>
                        <m:sSubPr>
                          <m:ctrlPr>
                            <a:rPr lang="en-PH" sz="1000" b="0" i="1" smtClean="0">
                              <a:solidFill>
                                <a:srgbClr val="019D72"/>
                              </a:solidFill>
                              <a:latin typeface="Cambria Math" panose="02040503050406030204" pitchFamily="18" charset="0"/>
                            </a:rPr>
                          </m:ctrlPr>
                        </m:sSubPr>
                        <m:e>
                          <m:r>
                            <a:rPr lang="en-PH" sz="1000" b="0" i="1" smtClean="0">
                              <a:solidFill>
                                <a:srgbClr val="019D72"/>
                              </a:solidFill>
                              <a:latin typeface="Cambria Math" panose="02040503050406030204" pitchFamily="18" charset="0"/>
                            </a:rPr>
                            <m:t>𝜌</m:t>
                          </m:r>
                        </m:e>
                        <m:sub>
                          <m:r>
                            <a:rPr lang="en-PH" sz="1000" b="0" i="1" smtClean="0">
                              <a:solidFill>
                                <a:srgbClr val="019D72"/>
                              </a:solidFill>
                              <a:latin typeface="Cambria Math" panose="02040503050406030204" pitchFamily="18" charset="0"/>
                            </a:rPr>
                            <m:t>0</m:t>
                          </m:r>
                        </m:sub>
                      </m:sSub>
                      <m:r>
                        <a:rPr lang="en-PH" sz="1000" b="0" i="1" smtClean="0">
                          <a:solidFill>
                            <a:srgbClr val="019D72"/>
                          </a:solidFill>
                          <a:latin typeface="Cambria Math" panose="02040503050406030204" pitchFamily="18" charset="0"/>
                        </a:rPr>
                        <m:t>=0.</m:t>
                      </m:r>
                      <m:r>
                        <a:rPr lang="en-PH" sz="1000" b="0" i="1" smtClean="0">
                          <a:solidFill>
                            <a:srgbClr val="019D72"/>
                          </a:solidFill>
                          <a:latin typeface="Cambria Math" panose="02040503050406030204" pitchFamily="18" charset="0"/>
                        </a:rPr>
                        <m:t>9)</m:t>
                      </m:r>
                    </m:oMath>
                  </a14:m>
                  <a:endParaRPr lang="en-PH" sz="1000" dirty="0">
                    <a:solidFill>
                      <a:srgbClr val="019D72"/>
                    </a:solidFill>
                  </a:endParaRPr>
                </a:p>
              </p:txBody>
            </p:sp>
          </mc:Choice>
          <mc:Fallback>
            <p:sp>
              <p:nvSpPr>
                <p:cNvPr id="24" name="TextBox 23">
                  <a:extLst>
                    <a:ext uri="{FF2B5EF4-FFF2-40B4-BE49-F238E27FC236}">
                      <a16:creationId xmlns:a16="http://schemas.microsoft.com/office/drawing/2014/main" id="{BFB73A88-8A5B-610C-A46B-D01CE3C2DBF4}"/>
                    </a:ext>
                  </a:extLst>
                </p:cNvPr>
                <p:cNvSpPr txBox="1">
                  <a:spLocks noRot="1" noChangeAspect="1" noMove="1" noResize="1" noEditPoints="1" noAdjustHandles="1" noChangeArrowheads="1" noChangeShapeType="1" noTextEdit="1"/>
                </p:cNvSpPr>
                <p:nvPr/>
              </p:nvSpPr>
              <p:spPr>
                <a:xfrm>
                  <a:off x="4293208" y="4650270"/>
                  <a:ext cx="863594" cy="400110"/>
                </a:xfrm>
                <a:prstGeom prst="rect">
                  <a:avLst/>
                </a:prstGeom>
                <a:blipFill>
                  <a:blip r:embed="rId9"/>
                  <a:stretch>
                    <a:fillRect b="-1515"/>
                  </a:stretch>
                </a:blipFill>
              </p:spPr>
              <p:txBody>
                <a:bodyPr/>
                <a:lstStyle/>
                <a:p>
                  <a:r>
                    <a:rPr lang="en-PH">
                      <a:noFill/>
                    </a:rPr>
                    <a:t> </a:t>
                  </a:r>
                </a:p>
              </p:txBody>
            </p:sp>
          </mc:Fallback>
        </mc:AlternateContent>
      </p:grpSp>
      <p:grpSp>
        <p:nvGrpSpPr>
          <p:cNvPr id="32" name="Group 31">
            <a:extLst>
              <a:ext uri="{FF2B5EF4-FFF2-40B4-BE49-F238E27FC236}">
                <a16:creationId xmlns:a16="http://schemas.microsoft.com/office/drawing/2014/main" id="{0CB96992-DB68-D4D0-C7EF-232CC4730988}"/>
              </a:ext>
            </a:extLst>
          </p:cNvPr>
          <p:cNvGrpSpPr/>
          <p:nvPr/>
        </p:nvGrpSpPr>
        <p:grpSpPr>
          <a:xfrm>
            <a:off x="6208000" y="2382181"/>
            <a:ext cx="5760000" cy="3456000"/>
            <a:chOff x="6208000" y="1990302"/>
            <a:chExt cx="5760000" cy="3456000"/>
          </a:xfrm>
        </p:grpSpPr>
        <p:pic>
          <p:nvPicPr>
            <p:cNvPr id="10" name="Picture 9">
              <a:extLst>
                <a:ext uri="{FF2B5EF4-FFF2-40B4-BE49-F238E27FC236}">
                  <a16:creationId xmlns:a16="http://schemas.microsoft.com/office/drawing/2014/main" id="{F47E98BB-4E6E-BE54-3B17-005F4E2A99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08000" y="1990302"/>
              <a:ext cx="5760000" cy="3456000"/>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21DC8AC-7A09-CFFD-8DD7-7AA3EDB594A3}"/>
                    </a:ext>
                  </a:extLst>
                </p:cNvPr>
                <p:cNvSpPr txBox="1"/>
                <p:nvPr/>
              </p:nvSpPr>
              <p:spPr>
                <a:xfrm>
                  <a:off x="6928640" y="2476171"/>
                  <a:ext cx="1373860" cy="246221"/>
                </a:xfrm>
                <a:prstGeom prst="rect">
                  <a:avLst/>
                </a:prstGeom>
                <a:noFill/>
              </p:spPr>
              <p:txBody>
                <a:bodyPr wrap="square">
                  <a:spAutoFit/>
                </a:bodyPr>
                <a:lstStyle/>
                <a:p>
                  <a:pPr algn="ctr"/>
                  <a:r>
                    <a:rPr lang="en-PH" sz="1000" b="0" dirty="0">
                      <a:solidFill>
                        <a:srgbClr val="0172B1"/>
                      </a:solidFill>
                    </a:rPr>
                    <a:t>Traditional </a:t>
                  </a:r>
                  <a14:m>
                    <m:oMath xmlns:m="http://schemas.openxmlformats.org/officeDocument/2006/math">
                      <m:r>
                        <a:rPr lang="en-PH" sz="1000">
                          <a:solidFill>
                            <a:srgbClr val="0172B1"/>
                          </a:solidFill>
                          <a:latin typeface="Cambria Math" panose="02040503050406030204" pitchFamily="18" charset="0"/>
                        </a:rPr>
                        <m:t>(</m:t>
                      </m:r>
                      <m:sSub>
                        <m:sSubPr>
                          <m:ctrlPr>
                            <a:rPr lang="en-PH" sz="1000" b="0" i="1" smtClean="0">
                              <a:solidFill>
                                <a:srgbClr val="0172B1"/>
                              </a:solidFill>
                              <a:latin typeface="Cambria Math" panose="02040503050406030204" pitchFamily="18" charset="0"/>
                            </a:rPr>
                          </m:ctrlPr>
                        </m:sSubPr>
                        <m:e>
                          <m:r>
                            <a:rPr lang="en-PH" sz="1000" b="0" i="1" smtClean="0">
                              <a:solidFill>
                                <a:srgbClr val="0172B1"/>
                              </a:solidFill>
                              <a:latin typeface="Cambria Math" panose="02040503050406030204" pitchFamily="18" charset="0"/>
                            </a:rPr>
                            <m:t>𝜌</m:t>
                          </m:r>
                        </m:e>
                        <m:sub>
                          <m:r>
                            <a:rPr lang="en-PH" sz="1000" b="0" i="1" smtClean="0">
                              <a:solidFill>
                                <a:srgbClr val="0172B1"/>
                              </a:solidFill>
                              <a:latin typeface="Cambria Math" panose="02040503050406030204" pitchFamily="18" charset="0"/>
                            </a:rPr>
                            <m:t>0</m:t>
                          </m:r>
                        </m:sub>
                      </m:sSub>
                      <m:r>
                        <a:rPr lang="en-PH" sz="1000" b="0" i="1" smtClean="0">
                          <a:solidFill>
                            <a:srgbClr val="0172B1"/>
                          </a:solidFill>
                          <a:latin typeface="Cambria Math" panose="02040503050406030204" pitchFamily="18" charset="0"/>
                        </a:rPr>
                        <m:t>=0.</m:t>
                      </m:r>
                      <m:r>
                        <a:rPr lang="en-PH" sz="1000" b="0" i="1" smtClean="0">
                          <a:solidFill>
                            <a:srgbClr val="0172B1"/>
                          </a:solidFill>
                          <a:latin typeface="Cambria Math" panose="02040503050406030204" pitchFamily="18" charset="0"/>
                        </a:rPr>
                        <m:t>1)</m:t>
                      </m:r>
                    </m:oMath>
                  </a14:m>
                  <a:endParaRPr lang="en-PH" sz="1000" dirty="0">
                    <a:solidFill>
                      <a:srgbClr val="0172B1"/>
                    </a:solidFill>
                  </a:endParaRPr>
                </a:p>
              </p:txBody>
            </p:sp>
          </mc:Choice>
          <mc:Fallback>
            <p:sp>
              <p:nvSpPr>
                <p:cNvPr id="25" name="TextBox 24">
                  <a:extLst>
                    <a:ext uri="{FF2B5EF4-FFF2-40B4-BE49-F238E27FC236}">
                      <a16:creationId xmlns:a16="http://schemas.microsoft.com/office/drawing/2014/main" id="{E21DC8AC-7A09-CFFD-8DD7-7AA3EDB594A3}"/>
                    </a:ext>
                  </a:extLst>
                </p:cNvPr>
                <p:cNvSpPr txBox="1">
                  <a:spLocks noRot="1" noChangeAspect="1" noMove="1" noResize="1" noEditPoints="1" noAdjustHandles="1" noChangeArrowheads="1" noChangeShapeType="1" noTextEdit="1"/>
                </p:cNvSpPr>
                <p:nvPr/>
              </p:nvSpPr>
              <p:spPr>
                <a:xfrm>
                  <a:off x="6928640" y="2476171"/>
                  <a:ext cx="1373860" cy="246221"/>
                </a:xfrm>
                <a:prstGeom prst="rect">
                  <a:avLst/>
                </a:prstGeom>
                <a:blipFill>
                  <a:blip r:embed="rId4"/>
                  <a:stretch>
                    <a:fillRect b="-12195"/>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646DD06D-7935-1633-1CB2-01B5EB19B385}"/>
                    </a:ext>
                  </a:extLst>
                </p:cNvPr>
                <p:cNvSpPr txBox="1"/>
                <p:nvPr/>
              </p:nvSpPr>
              <p:spPr>
                <a:xfrm>
                  <a:off x="9725573" y="2881516"/>
                  <a:ext cx="1265410" cy="246221"/>
                </a:xfrm>
                <a:prstGeom prst="rect">
                  <a:avLst/>
                </a:prstGeom>
                <a:noFill/>
              </p:spPr>
              <p:txBody>
                <a:bodyPr wrap="square">
                  <a:spAutoFit/>
                </a:bodyPr>
                <a:lstStyle/>
                <a:p>
                  <a:pPr algn="ctr"/>
                  <a:r>
                    <a:rPr lang="en-PH" sz="1000" b="1" dirty="0">
                      <a:solidFill>
                        <a:srgbClr val="0172B1"/>
                      </a:solidFill>
                    </a:rPr>
                    <a:t> Peer </a:t>
                  </a:r>
                  <a14:m>
                    <m:oMath xmlns:m="http://schemas.openxmlformats.org/officeDocument/2006/math">
                      <m:r>
                        <a:rPr lang="en-PH" sz="1000" b="1">
                          <a:solidFill>
                            <a:srgbClr val="0172B1"/>
                          </a:solidFill>
                          <a:latin typeface="Cambria Math" panose="02040503050406030204" pitchFamily="18" charset="0"/>
                        </a:rPr>
                        <m:t>(</m:t>
                      </m:r>
                      <m:sSub>
                        <m:sSubPr>
                          <m:ctrlPr>
                            <a:rPr lang="en-PH" sz="1000" b="1" i="1" smtClean="0">
                              <a:solidFill>
                                <a:srgbClr val="0172B1"/>
                              </a:solidFill>
                              <a:latin typeface="Cambria Math" panose="02040503050406030204" pitchFamily="18" charset="0"/>
                            </a:rPr>
                          </m:ctrlPr>
                        </m:sSubPr>
                        <m:e>
                          <m:r>
                            <a:rPr lang="en-PH" sz="1000" b="1" i="1" smtClean="0">
                              <a:solidFill>
                                <a:srgbClr val="0172B1"/>
                              </a:solidFill>
                              <a:latin typeface="Cambria Math" panose="02040503050406030204" pitchFamily="18" charset="0"/>
                            </a:rPr>
                            <m:t>𝝆</m:t>
                          </m:r>
                        </m:e>
                        <m:sub>
                          <m:r>
                            <a:rPr lang="en-PH" sz="1000" b="1" i="1" smtClean="0">
                              <a:solidFill>
                                <a:srgbClr val="0172B1"/>
                              </a:solidFill>
                              <a:latin typeface="Cambria Math" panose="02040503050406030204" pitchFamily="18" charset="0"/>
                            </a:rPr>
                            <m:t>𝟎</m:t>
                          </m:r>
                        </m:sub>
                      </m:sSub>
                      <m:r>
                        <a:rPr lang="en-PH" sz="1000" b="1" i="1" smtClean="0">
                          <a:solidFill>
                            <a:srgbClr val="0172B1"/>
                          </a:solidFill>
                          <a:latin typeface="Cambria Math" panose="02040503050406030204" pitchFamily="18" charset="0"/>
                        </a:rPr>
                        <m:t>=</m:t>
                      </m:r>
                      <m:r>
                        <a:rPr lang="en-PH" sz="1000" b="1" i="1" smtClean="0">
                          <a:solidFill>
                            <a:srgbClr val="0172B1"/>
                          </a:solidFill>
                          <a:latin typeface="Cambria Math" panose="02040503050406030204" pitchFamily="18" charset="0"/>
                        </a:rPr>
                        <m:t>𝟎</m:t>
                      </m:r>
                      <m:r>
                        <a:rPr lang="en-PH" sz="1000" b="1" i="1" smtClean="0">
                          <a:solidFill>
                            <a:srgbClr val="0172B1"/>
                          </a:solidFill>
                          <a:latin typeface="Cambria Math" panose="02040503050406030204" pitchFamily="18" charset="0"/>
                        </a:rPr>
                        <m:t>.</m:t>
                      </m:r>
                      <m:r>
                        <a:rPr lang="en-PH" sz="1000" b="1" i="1" smtClean="0">
                          <a:solidFill>
                            <a:srgbClr val="0172B1"/>
                          </a:solidFill>
                          <a:latin typeface="Cambria Math" panose="02040503050406030204" pitchFamily="18" charset="0"/>
                        </a:rPr>
                        <m:t>𝟏</m:t>
                      </m:r>
                      <m:r>
                        <a:rPr lang="en-PH" sz="1000" b="1" i="1" smtClean="0">
                          <a:solidFill>
                            <a:srgbClr val="0172B1"/>
                          </a:solidFill>
                          <a:latin typeface="Cambria Math" panose="02040503050406030204" pitchFamily="18" charset="0"/>
                        </a:rPr>
                        <m:t>)</m:t>
                      </m:r>
                    </m:oMath>
                  </a14:m>
                  <a:endParaRPr lang="en-PH" sz="1000" b="1" dirty="0">
                    <a:solidFill>
                      <a:srgbClr val="0172B1"/>
                    </a:solidFill>
                  </a:endParaRPr>
                </a:p>
              </p:txBody>
            </p:sp>
          </mc:Choice>
          <mc:Fallback>
            <p:sp>
              <p:nvSpPr>
                <p:cNvPr id="26" name="TextBox 25">
                  <a:extLst>
                    <a:ext uri="{FF2B5EF4-FFF2-40B4-BE49-F238E27FC236}">
                      <a16:creationId xmlns:a16="http://schemas.microsoft.com/office/drawing/2014/main" id="{646DD06D-7935-1633-1CB2-01B5EB19B385}"/>
                    </a:ext>
                  </a:extLst>
                </p:cNvPr>
                <p:cNvSpPr txBox="1">
                  <a:spLocks noRot="1" noChangeAspect="1" noMove="1" noResize="1" noEditPoints="1" noAdjustHandles="1" noChangeArrowheads="1" noChangeShapeType="1" noTextEdit="1"/>
                </p:cNvSpPr>
                <p:nvPr/>
              </p:nvSpPr>
              <p:spPr>
                <a:xfrm>
                  <a:off x="9725573" y="2881516"/>
                  <a:ext cx="1265410" cy="246221"/>
                </a:xfrm>
                <a:prstGeom prst="rect">
                  <a:avLst/>
                </a:prstGeom>
                <a:blipFill>
                  <a:blip r:embed="rId11"/>
                  <a:stretch>
                    <a:fillRect b="-12500"/>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4F0FC97-2E0E-3129-AF7E-B1422652B953}"/>
                    </a:ext>
                  </a:extLst>
                </p:cNvPr>
                <p:cNvSpPr txBox="1"/>
                <p:nvPr/>
              </p:nvSpPr>
              <p:spPr>
                <a:xfrm>
                  <a:off x="9532996" y="3424457"/>
                  <a:ext cx="1373860" cy="246221"/>
                </a:xfrm>
                <a:prstGeom prst="rect">
                  <a:avLst/>
                </a:prstGeom>
                <a:noFill/>
              </p:spPr>
              <p:txBody>
                <a:bodyPr wrap="square">
                  <a:spAutoFit/>
                </a:bodyPr>
                <a:lstStyle/>
                <a:p>
                  <a:pPr algn="ctr"/>
                  <a:r>
                    <a:rPr lang="en-PH" sz="1000" b="0" dirty="0">
                      <a:solidFill>
                        <a:srgbClr val="DD8E05"/>
                      </a:solidFill>
                    </a:rPr>
                    <a:t>Traditional </a:t>
                  </a:r>
                  <a14:m>
                    <m:oMath xmlns:m="http://schemas.openxmlformats.org/officeDocument/2006/math">
                      <m:r>
                        <a:rPr lang="en-PH" sz="1000">
                          <a:solidFill>
                            <a:srgbClr val="DD8E05"/>
                          </a:solidFill>
                          <a:latin typeface="Cambria Math" panose="02040503050406030204" pitchFamily="18" charset="0"/>
                        </a:rPr>
                        <m:t>(</m:t>
                      </m:r>
                      <m:sSub>
                        <m:sSubPr>
                          <m:ctrlPr>
                            <a:rPr lang="en-PH" sz="1000" b="0" i="1" smtClean="0">
                              <a:solidFill>
                                <a:srgbClr val="DD8E05"/>
                              </a:solidFill>
                              <a:latin typeface="Cambria Math" panose="02040503050406030204" pitchFamily="18" charset="0"/>
                            </a:rPr>
                          </m:ctrlPr>
                        </m:sSubPr>
                        <m:e>
                          <m:r>
                            <a:rPr lang="en-PH" sz="1000" b="0" i="1" smtClean="0">
                              <a:solidFill>
                                <a:srgbClr val="DD8E05"/>
                              </a:solidFill>
                              <a:latin typeface="Cambria Math" panose="02040503050406030204" pitchFamily="18" charset="0"/>
                            </a:rPr>
                            <m:t>𝜌</m:t>
                          </m:r>
                        </m:e>
                        <m:sub>
                          <m:r>
                            <a:rPr lang="en-PH" sz="1000" b="0" i="1" smtClean="0">
                              <a:solidFill>
                                <a:srgbClr val="DD8E05"/>
                              </a:solidFill>
                              <a:latin typeface="Cambria Math" panose="02040503050406030204" pitchFamily="18" charset="0"/>
                            </a:rPr>
                            <m:t>0</m:t>
                          </m:r>
                        </m:sub>
                      </m:sSub>
                      <m:r>
                        <a:rPr lang="en-PH" sz="1000" b="0" i="1" smtClean="0">
                          <a:solidFill>
                            <a:srgbClr val="DD8E05"/>
                          </a:solidFill>
                          <a:latin typeface="Cambria Math" panose="02040503050406030204" pitchFamily="18" charset="0"/>
                        </a:rPr>
                        <m:t>=0.</m:t>
                      </m:r>
                      <m:r>
                        <a:rPr lang="en-PH" sz="1000" b="0" i="1" smtClean="0">
                          <a:solidFill>
                            <a:srgbClr val="DD8E05"/>
                          </a:solidFill>
                          <a:latin typeface="Cambria Math" panose="02040503050406030204" pitchFamily="18" charset="0"/>
                        </a:rPr>
                        <m:t>5)</m:t>
                      </m:r>
                    </m:oMath>
                  </a14:m>
                  <a:endParaRPr lang="en-PH" sz="1000" dirty="0">
                    <a:solidFill>
                      <a:srgbClr val="DD8E05"/>
                    </a:solidFill>
                  </a:endParaRPr>
                </a:p>
              </p:txBody>
            </p:sp>
          </mc:Choice>
          <mc:Fallback>
            <p:sp>
              <p:nvSpPr>
                <p:cNvPr id="27" name="TextBox 26">
                  <a:extLst>
                    <a:ext uri="{FF2B5EF4-FFF2-40B4-BE49-F238E27FC236}">
                      <a16:creationId xmlns:a16="http://schemas.microsoft.com/office/drawing/2014/main" id="{94F0FC97-2E0E-3129-AF7E-B1422652B953}"/>
                    </a:ext>
                  </a:extLst>
                </p:cNvPr>
                <p:cNvSpPr txBox="1">
                  <a:spLocks noRot="1" noChangeAspect="1" noMove="1" noResize="1" noEditPoints="1" noAdjustHandles="1" noChangeArrowheads="1" noChangeShapeType="1" noTextEdit="1"/>
                </p:cNvSpPr>
                <p:nvPr/>
              </p:nvSpPr>
              <p:spPr>
                <a:xfrm>
                  <a:off x="9532996" y="3424457"/>
                  <a:ext cx="1373860" cy="246221"/>
                </a:xfrm>
                <a:prstGeom prst="rect">
                  <a:avLst/>
                </a:prstGeom>
                <a:blipFill>
                  <a:blip r:embed="rId12"/>
                  <a:stretch>
                    <a:fillRect b="-15000"/>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C8C9879-2051-52F6-17BE-1C16B869DEBA}"/>
                    </a:ext>
                  </a:extLst>
                </p:cNvPr>
                <p:cNvSpPr txBox="1"/>
                <p:nvPr/>
              </p:nvSpPr>
              <p:spPr>
                <a:xfrm>
                  <a:off x="6884088" y="4158054"/>
                  <a:ext cx="1462964" cy="246221"/>
                </a:xfrm>
                <a:prstGeom prst="rect">
                  <a:avLst/>
                </a:prstGeom>
                <a:noFill/>
              </p:spPr>
              <p:txBody>
                <a:bodyPr wrap="square">
                  <a:spAutoFit/>
                </a:bodyPr>
                <a:lstStyle/>
                <a:p>
                  <a:pPr algn="ctr"/>
                  <a:r>
                    <a:rPr lang="en-PH" sz="1000" b="1" dirty="0">
                      <a:solidFill>
                        <a:srgbClr val="DD8E05"/>
                      </a:solidFill>
                    </a:rPr>
                    <a:t>Peer </a:t>
                  </a:r>
                  <a14:m>
                    <m:oMath xmlns:m="http://schemas.openxmlformats.org/officeDocument/2006/math">
                      <m:r>
                        <a:rPr lang="en-PH" sz="1000" b="1">
                          <a:solidFill>
                            <a:srgbClr val="DD8E05"/>
                          </a:solidFill>
                          <a:latin typeface="Cambria Math" panose="02040503050406030204" pitchFamily="18" charset="0"/>
                        </a:rPr>
                        <m:t>(</m:t>
                      </m:r>
                      <m:sSub>
                        <m:sSubPr>
                          <m:ctrlPr>
                            <a:rPr lang="en-PH" sz="1000" b="1" i="1" smtClean="0">
                              <a:solidFill>
                                <a:srgbClr val="DD8E05"/>
                              </a:solidFill>
                              <a:latin typeface="Cambria Math" panose="02040503050406030204" pitchFamily="18" charset="0"/>
                            </a:rPr>
                          </m:ctrlPr>
                        </m:sSubPr>
                        <m:e>
                          <m:r>
                            <a:rPr lang="en-PH" sz="1000" b="1" i="1" smtClean="0">
                              <a:solidFill>
                                <a:srgbClr val="DD8E05"/>
                              </a:solidFill>
                              <a:latin typeface="Cambria Math" panose="02040503050406030204" pitchFamily="18" charset="0"/>
                            </a:rPr>
                            <m:t>𝝆</m:t>
                          </m:r>
                        </m:e>
                        <m:sub>
                          <m:r>
                            <a:rPr lang="en-PH" sz="1000" b="1" i="1" smtClean="0">
                              <a:solidFill>
                                <a:srgbClr val="DD8E05"/>
                              </a:solidFill>
                              <a:latin typeface="Cambria Math" panose="02040503050406030204" pitchFamily="18" charset="0"/>
                            </a:rPr>
                            <m:t>𝟎</m:t>
                          </m:r>
                        </m:sub>
                      </m:sSub>
                      <m:r>
                        <a:rPr lang="en-PH" sz="1000" b="1" i="1" smtClean="0">
                          <a:solidFill>
                            <a:srgbClr val="DD8E05"/>
                          </a:solidFill>
                          <a:latin typeface="Cambria Math" panose="02040503050406030204" pitchFamily="18" charset="0"/>
                        </a:rPr>
                        <m:t>=</m:t>
                      </m:r>
                      <m:r>
                        <a:rPr lang="en-PH" sz="1000" b="1" i="1" smtClean="0">
                          <a:solidFill>
                            <a:srgbClr val="DD8E05"/>
                          </a:solidFill>
                          <a:latin typeface="Cambria Math" panose="02040503050406030204" pitchFamily="18" charset="0"/>
                        </a:rPr>
                        <m:t>𝟎</m:t>
                      </m:r>
                      <m:r>
                        <a:rPr lang="en-PH" sz="1000" b="1" i="1" smtClean="0">
                          <a:solidFill>
                            <a:srgbClr val="DD8E05"/>
                          </a:solidFill>
                          <a:latin typeface="Cambria Math" panose="02040503050406030204" pitchFamily="18" charset="0"/>
                        </a:rPr>
                        <m:t>.</m:t>
                      </m:r>
                      <m:r>
                        <a:rPr lang="en-PH" sz="1000" b="1" i="1" smtClean="0">
                          <a:solidFill>
                            <a:srgbClr val="DD8E05"/>
                          </a:solidFill>
                          <a:latin typeface="Cambria Math" panose="02040503050406030204" pitchFamily="18" charset="0"/>
                        </a:rPr>
                        <m:t>𝟓</m:t>
                      </m:r>
                      <m:r>
                        <a:rPr lang="en-PH" sz="1000" b="1" i="1" smtClean="0">
                          <a:solidFill>
                            <a:srgbClr val="DD8E05"/>
                          </a:solidFill>
                          <a:latin typeface="Cambria Math" panose="02040503050406030204" pitchFamily="18" charset="0"/>
                        </a:rPr>
                        <m:t>)</m:t>
                      </m:r>
                    </m:oMath>
                  </a14:m>
                  <a:endParaRPr lang="en-PH" sz="1000" b="1" dirty="0">
                    <a:solidFill>
                      <a:srgbClr val="DD8E05"/>
                    </a:solidFill>
                  </a:endParaRPr>
                </a:p>
              </p:txBody>
            </p:sp>
          </mc:Choice>
          <mc:Fallback>
            <p:sp>
              <p:nvSpPr>
                <p:cNvPr id="28" name="TextBox 27">
                  <a:extLst>
                    <a:ext uri="{FF2B5EF4-FFF2-40B4-BE49-F238E27FC236}">
                      <a16:creationId xmlns:a16="http://schemas.microsoft.com/office/drawing/2014/main" id="{DC8C9879-2051-52F6-17BE-1C16B869DEBA}"/>
                    </a:ext>
                  </a:extLst>
                </p:cNvPr>
                <p:cNvSpPr txBox="1">
                  <a:spLocks noRot="1" noChangeAspect="1" noMove="1" noResize="1" noEditPoints="1" noAdjustHandles="1" noChangeArrowheads="1" noChangeShapeType="1" noTextEdit="1"/>
                </p:cNvSpPr>
                <p:nvPr/>
              </p:nvSpPr>
              <p:spPr>
                <a:xfrm>
                  <a:off x="6884088" y="4158054"/>
                  <a:ext cx="1462964" cy="246221"/>
                </a:xfrm>
                <a:prstGeom prst="rect">
                  <a:avLst/>
                </a:prstGeom>
                <a:blipFill>
                  <a:blip r:embed="rId7"/>
                  <a:stretch>
                    <a:fillRect b="-12195"/>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E098118-415F-1071-856D-6B5B1757A96B}"/>
                    </a:ext>
                  </a:extLst>
                </p:cNvPr>
                <p:cNvSpPr txBox="1"/>
                <p:nvPr/>
              </p:nvSpPr>
              <p:spPr>
                <a:xfrm>
                  <a:off x="8469245" y="4604104"/>
                  <a:ext cx="1196769" cy="246221"/>
                </a:xfrm>
                <a:prstGeom prst="rect">
                  <a:avLst/>
                </a:prstGeom>
                <a:noFill/>
              </p:spPr>
              <p:txBody>
                <a:bodyPr wrap="square">
                  <a:spAutoFit/>
                </a:bodyPr>
                <a:lstStyle/>
                <a:p>
                  <a:pPr algn="ctr"/>
                  <a:r>
                    <a:rPr lang="en-PH" sz="1000" b="1" dirty="0">
                      <a:solidFill>
                        <a:srgbClr val="019D72"/>
                      </a:solidFill>
                    </a:rPr>
                    <a:t> Peer </a:t>
                  </a:r>
                  <a14:m>
                    <m:oMath xmlns:m="http://schemas.openxmlformats.org/officeDocument/2006/math">
                      <m:r>
                        <a:rPr lang="en-PH" sz="1000" b="1">
                          <a:solidFill>
                            <a:srgbClr val="019D72"/>
                          </a:solidFill>
                          <a:latin typeface="Cambria Math" panose="02040503050406030204" pitchFamily="18" charset="0"/>
                        </a:rPr>
                        <m:t>(</m:t>
                      </m:r>
                      <m:sSub>
                        <m:sSubPr>
                          <m:ctrlPr>
                            <a:rPr lang="en-PH" sz="1000" b="1" i="1" smtClean="0">
                              <a:solidFill>
                                <a:srgbClr val="019D72"/>
                              </a:solidFill>
                              <a:latin typeface="Cambria Math" panose="02040503050406030204" pitchFamily="18" charset="0"/>
                            </a:rPr>
                          </m:ctrlPr>
                        </m:sSubPr>
                        <m:e>
                          <m:r>
                            <a:rPr lang="en-PH" sz="1000" b="1" i="1" smtClean="0">
                              <a:solidFill>
                                <a:srgbClr val="019D72"/>
                              </a:solidFill>
                              <a:latin typeface="Cambria Math" panose="02040503050406030204" pitchFamily="18" charset="0"/>
                            </a:rPr>
                            <m:t>𝝆</m:t>
                          </m:r>
                        </m:e>
                        <m:sub>
                          <m:r>
                            <a:rPr lang="en-PH" sz="1000" b="1" i="1" smtClean="0">
                              <a:solidFill>
                                <a:srgbClr val="019D72"/>
                              </a:solidFill>
                              <a:latin typeface="Cambria Math" panose="02040503050406030204" pitchFamily="18" charset="0"/>
                            </a:rPr>
                            <m:t>𝟎</m:t>
                          </m:r>
                        </m:sub>
                      </m:sSub>
                      <m:r>
                        <a:rPr lang="en-PH" sz="1000" b="1" i="1" smtClean="0">
                          <a:solidFill>
                            <a:srgbClr val="019D72"/>
                          </a:solidFill>
                          <a:latin typeface="Cambria Math" panose="02040503050406030204" pitchFamily="18" charset="0"/>
                        </a:rPr>
                        <m:t>=</m:t>
                      </m:r>
                      <m:r>
                        <a:rPr lang="en-PH" sz="1000" b="1" i="1" smtClean="0">
                          <a:solidFill>
                            <a:srgbClr val="019D72"/>
                          </a:solidFill>
                          <a:latin typeface="Cambria Math" panose="02040503050406030204" pitchFamily="18" charset="0"/>
                        </a:rPr>
                        <m:t>𝟎</m:t>
                      </m:r>
                      <m:r>
                        <a:rPr lang="en-PH" sz="1000" b="1" i="1" smtClean="0">
                          <a:solidFill>
                            <a:srgbClr val="019D72"/>
                          </a:solidFill>
                          <a:latin typeface="Cambria Math" panose="02040503050406030204" pitchFamily="18" charset="0"/>
                        </a:rPr>
                        <m:t>.</m:t>
                      </m:r>
                      <m:r>
                        <a:rPr lang="en-PH" sz="1000" b="1" i="1" smtClean="0">
                          <a:solidFill>
                            <a:srgbClr val="019D72"/>
                          </a:solidFill>
                          <a:latin typeface="Cambria Math" panose="02040503050406030204" pitchFamily="18" charset="0"/>
                        </a:rPr>
                        <m:t>𝟗</m:t>
                      </m:r>
                      <m:r>
                        <a:rPr lang="en-PH" sz="1000" b="1" i="1" smtClean="0">
                          <a:solidFill>
                            <a:srgbClr val="019D72"/>
                          </a:solidFill>
                          <a:latin typeface="Cambria Math" panose="02040503050406030204" pitchFamily="18" charset="0"/>
                        </a:rPr>
                        <m:t>)</m:t>
                      </m:r>
                    </m:oMath>
                  </a14:m>
                  <a:endParaRPr lang="en-PH" sz="1000" b="1" dirty="0">
                    <a:solidFill>
                      <a:srgbClr val="019D72"/>
                    </a:solidFill>
                  </a:endParaRPr>
                </a:p>
              </p:txBody>
            </p:sp>
          </mc:Choice>
          <mc:Fallback>
            <p:sp>
              <p:nvSpPr>
                <p:cNvPr id="29" name="TextBox 28">
                  <a:extLst>
                    <a:ext uri="{FF2B5EF4-FFF2-40B4-BE49-F238E27FC236}">
                      <a16:creationId xmlns:a16="http://schemas.microsoft.com/office/drawing/2014/main" id="{0E098118-415F-1071-856D-6B5B1757A96B}"/>
                    </a:ext>
                  </a:extLst>
                </p:cNvPr>
                <p:cNvSpPr txBox="1">
                  <a:spLocks noRot="1" noChangeAspect="1" noMove="1" noResize="1" noEditPoints="1" noAdjustHandles="1" noChangeArrowheads="1" noChangeShapeType="1" noTextEdit="1"/>
                </p:cNvSpPr>
                <p:nvPr/>
              </p:nvSpPr>
              <p:spPr>
                <a:xfrm>
                  <a:off x="8469245" y="4604104"/>
                  <a:ext cx="1196769" cy="246221"/>
                </a:xfrm>
                <a:prstGeom prst="rect">
                  <a:avLst/>
                </a:prstGeom>
                <a:blipFill>
                  <a:blip r:embed="rId13"/>
                  <a:stretch>
                    <a:fillRect b="-12500"/>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983897E-45DD-D766-D5DD-47A63B980D69}"/>
                    </a:ext>
                  </a:extLst>
                </p:cNvPr>
                <p:cNvSpPr txBox="1"/>
                <p:nvPr/>
              </p:nvSpPr>
              <p:spPr>
                <a:xfrm>
                  <a:off x="6764399" y="3696575"/>
                  <a:ext cx="1373860" cy="246221"/>
                </a:xfrm>
                <a:prstGeom prst="rect">
                  <a:avLst/>
                </a:prstGeom>
                <a:noFill/>
              </p:spPr>
              <p:txBody>
                <a:bodyPr wrap="square">
                  <a:spAutoFit/>
                </a:bodyPr>
                <a:lstStyle/>
                <a:p>
                  <a:pPr algn="ctr"/>
                  <a:r>
                    <a:rPr lang="en-PH" sz="1000" b="0" dirty="0">
                      <a:solidFill>
                        <a:srgbClr val="019D72"/>
                      </a:solidFill>
                    </a:rPr>
                    <a:t>Traditional </a:t>
                  </a:r>
                  <a14:m>
                    <m:oMath xmlns:m="http://schemas.openxmlformats.org/officeDocument/2006/math">
                      <m:r>
                        <a:rPr lang="en-PH" sz="1000">
                          <a:solidFill>
                            <a:srgbClr val="019D72"/>
                          </a:solidFill>
                          <a:latin typeface="Cambria Math" panose="02040503050406030204" pitchFamily="18" charset="0"/>
                        </a:rPr>
                        <m:t>(</m:t>
                      </m:r>
                      <m:sSub>
                        <m:sSubPr>
                          <m:ctrlPr>
                            <a:rPr lang="en-PH" sz="1000" b="0" i="1" smtClean="0">
                              <a:solidFill>
                                <a:srgbClr val="019D72"/>
                              </a:solidFill>
                              <a:latin typeface="Cambria Math" panose="02040503050406030204" pitchFamily="18" charset="0"/>
                            </a:rPr>
                          </m:ctrlPr>
                        </m:sSubPr>
                        <m:e>
                          <m:r>
                            <a:rPr lang="en-PH" sz="1000" b="0" i="1" smtClean="0">
                              <a:solidFill>
                                <a:srgbClr val="019D72"/>
                              </a:solidFill>
                              <a:latin typeface="Cambria Math" panose="02040503050406030204" pitchFamily="18" charset="0"/>
                            </a:rPr>
                            <m:t>𝜌</m:t>
                          </m:r>
                        </m:e>
                        <m:sub>
                          <m:r>
                            <a:rPr lang="en-PH" sz="1000" b="0" i="1" smtClean="0">
                              <a:solidFill>
                                <a:srgbClr val="019D72"/>
                              </a:solidFill>
                              <a:latin typeface="Cambria Math" panose="02040503050406030204" pitchFamily="18" charset="0"/>
                            </a:rPr>
                            <m:t>0</m:t>
                          </m:r>
                        </m:sub>
                      </m:sSub>
                      <m:r>
                        <a:rPr lang="en-PH" sz="1000" b="0" i="1" smtClean="0">
                          <a:solidFill>
                            <a:srgbClr val="019D72"/>
                          </a:solidFill>
                          <a:latin typeface="Cambria Math" panose="02040503050406030204" pitchFamily="18" charset="0"/>
                        </a:rPr>
                        <m:t>=0.</m:t>
                      </m:r>
                      <m:r>
                        <a:rPr lang="en-PH" sz="1000" b="0" i="1" smtClean="0">
                          <a:solidFill>
                            <a:srgbClr val="019D72"/>
                          </a:solidFill>
                          <a:latin typeface="Cambria Math" panose="02040503050406030204" pitchFamily="18" charset="0"/>
                        </a:rPr>
                        <m:t>9)</m:t>
                      </m:r>
                    </m:oMath>
                  </a14:m>
                  <a:endParaRPr lang="en-PH" sz="1000" dirty="0">
                    <a:solidFill>
                      <a:srgbClr val="019D72"/>
                    </a:solidFill>
                  </a:endParaRPr>
                </a:p>
              </p:txBody>
            </p:sp>
          </mc:Choice>
          <mc:Fallback>
            <p:sp>
              <p:nvSpPr>
                <p:cNvPr id="30" name="TextBox 29">
                  <a:extLst>
                    <a:ext uri="{FF2B5EF4-FFF2-40B4-BE49-F238E27FC236}">
                      <a16:creationId xmlns:a16="http://schemas.microsoft.com/office/drawing/2014/main" id="{6983897E-45DD-D766-D5DD-47A63B980D69}"/>
                    </a:ext>
                  </a:extLst>
                </p:cNvPr>
                <p:cNvSpPr txBox="1">
                  <a:spLocks noRot="1" noChangeAspect="1" noMove="1" noResize="1" noEditPoints="1" noAdjustHandles="1" noChangeArrowheads="1" noChangeShapeType="1" noTextEdit="1"/>
                </p:cNvSpPr>
                <p:nvPr/>
              </p:nvSpPr>
              <p:spPr>
                <a:xfrm>
                  <a:off x="6764399" y="3696575"/>
                  <a:ext cx="1373860" cy="246221"/>
                </a:xfrm>
                <a:prstGeom prst="rect">
                  <a:avLst/>
                </a:prstGeom>
                <a:blipFill>
                  <a:blip r:embed="rId14"/>
                  <a:stretch>
                    <a:fillRect b="-12500"/>
                  </a:stretch>
                </a:blipFill>
              </p:spPr>
              <p:txBody>
                <a:bodyPr/>
                <a:lstStyle/>
                <a:p>
                  <a:r>
                    <a:rPr lang="en-PH">
                      <a:noFill/>
                    </a:rPr>
                    <a:t> </a:t>
                  </a:r>
                </a:p>
              </p:txBody>
            </p:sp>
          </mc:Fallback>
        </mc:AlternateContent>
      </p:gr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DFD3AB82-C3D2-4057-618E-B1B451E0AC7E}"/>
                  </a:ext>
                </a:extLst>
              </p:cNvPr>
              <p:cNvSpPr txBox="1"/>
              <p:nvPr/>
            </p:nvSpPr>
            <p:spPr>
              <a:xfrm>
                <a:off x="508000" y="1985377"/>
                <a:ext cx="4950082" cy="400110"/>
              </a:xfrm>
              <a:prstGeom prst="rect">
                <a:avLst/>
              </a:prstGeom>
              <a:noFill/>
            </p:spPr>
            <p:txBody>
              <a:bodyPr wrap="square" rtlCol="0">
                <a:spAutoFit/>
              </a:bodyPr>
              <a:lstStyle/>
              <a:p>
                <a:pPr algn="ctr"/>
                <a:r>
                  <a:rPr lang="en-PH" sz="2000" b="1" u="sng" dirty="0"/>
                  <a:t>Homogenous </a:t>
                </a:r>
                <a14:m>
                  <m:oMath xmlns:m="http://schemas.openxmlformats.org/officeDocument/2006/math">
                    <m:r>
                      <a:rPr lang="en-PH" sz="2000" b="1" i="1" u="sng" smtClean="0">
                        <a:latin typeface="Cambria Math" panose="02040503050406030204" pitchFamily="18" charset="0"/>
                      </a:rPr>
                      <m:t>(</m:t>
                    </m:r>
                    <m:r>
                      <a:rPr lang="en-PH" sz="2000" b="1" i="1" u="sng" smtClean="0">
                        <a:latin typeface="Cambria Math" panose="02040503050406030204" pitchFamily="18" charset="0"/>
                      </a:rPr>
                      <m:t>𝜹𝝀</m:t>
                    </m:r>
                    <m:r>
                      <a:rPr lang="en-PH" sz="2000" b="1" i="1" u="sng" smtClean="0">
                        <a:latin typeface="Cambria Math" panose="02040503050406030204" pitchFamily="18" charset="0"/>
                      </a:rPr>
                      <m:t>=</m:t>
                    </m:r>
                    <m:r>
                      <a:rPr lang="en-PH" sz="2000" b="1" i="1" u="sng" smtClean="0">
                        <a:latin typeface="Cambria Math" panose="02040503050406030204" pitchFamily="18" charset="0"/>
                      </a:rPr>
                      <m:t>𝟎</m:t>
                    </m:r>
                    <m:r>
                      <a:rPr lang="en-PH" sz="2000" b="1" i="1" u="sng" smtClean="0">
                        <a:latin typeface="Cambria Math" panose="02040503050406030204" pitchFamily="18" charset="0"/>
                      </a:rPr>
                      <m:t>.</m:t>
                    </m:r>
                    <m:r>
                      <a:rPr lang="en-PH" sz="2000" b="1" i="1" u="sng" smtClean="0">
                        <a:latin typeface="Cambria Math" panose="02040503050406030204" pitchFamily="18" charset="0"/>
                      </a:rPr>
                      <m:t>𝟎</m:t>
                    </m:r>
                    <m:r>
                      <a:rPr lang="en-PH" sz="2000" b="1" i="1" u="sng" smtClean="0">
                        <a:latin typeface="Cambria Math" panose="02040503050406030204" pitchFamily="18" charset="0"/>
                      </a:rPr>
                      <m:t>)</m:t>
                    </m:r>
                  </m:oMath>
                </a14:m>
                <a:endParaRPr lang="en-PH" sz="2000" b="1" u="sng" dirty="0"/>
              </a:p>
            </p:txBody>
          </p:sp>
        </mc:Choice>
        <mc:Fallback>
          <p:sp>
            <p:nvSpPr>
              <p:cNvPr id="34" name="TextBox 33">
                <a:extLst>
                  <a:ext uri="{FF2B5EF4-FFF2-40B4-BE49-F238E27FC236}">
                    <a16:creationId xmlns:a16="http://schemas.microsoft.com/office/drawing/2014/main" id="{DFD3AB82-C3D2-4057-618E-B1B451E0AC7E}"/>
                  </a:ext>
                </a:extLst>
              </p:cNvPr>
              <p:cNvSpPr txBox="1">
                <a:spLocks noRot="1" noChangeAspect="1" noMove="1" noResize="1" noEditPoints="1" noAdjustHandles="1" noChangeArrowheads="1" noChangeShapeType="1" noTextEdit="1"/>
              </p:cNvSpPr>
              <p:nvPr/>
            </p:nvSpPr>
            <p:spPr>
              <a:xfrm>
                <a:off x="508000" y="1985377"/>
                <a:ext cx="4950082" cy="400110"/>
              </a:xfrm>
              <a:prstGeom prst="rect">
                <a:avLst/>
              </a:prstGeom>
              <a:blipFill>
                <a:blip r:embed="rId15"/>
                <a:stretch>
                  <a:fillRect t="-7692" b="-29231"/>
                </a:stretch>
              </a:blipFill>
            </p:spPr>
            <p:txBody>
              <a:bodyPr/>
              <a:lstStyle/>
              <a:p>
                <a:r>
                  <a:rPr lang="en-PH">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FC3B021-BC3D-2CC2-7A5F-6C48306AF0FE}"/>
                  </a:ext>
                </a:extLst>
              </p:cNvPr>
              <p:cNvSpPr txBox="1"/>
              <p:nvPr/>
            </p:nvSpPr>
            <p:spPr>
              <a:xfrm>
                <a:off x="6764399" y="1985377"/>
                <a:ext cx="4382706" cy="400110"/>
              </a:xfrm>
              <a:prstGeom prst="rect">
                <a:avLst/>
              </a:prstGeom>
              <a:noFill/>
            </p:spPr>
            <p:txBody>
              <a:bodyPr wrap="square" rtlCol="0">
                <a:spAutoFit/>
              </a:bodyPr>
              <a:lstStyle/>
              <a:p>
                <a:pPr algn="ctr"/>
                <a:r>
                  <a:rPr lang="en-PH" sz="2000" b="1" u="sng" dirty="0"/>
                  <a:t>Highly Heterogenous </a:t>
                </a:r>
                <a14:m>
                  <m:oMath xmlns:m="http://schemas.openxmlformats.org/officeDocument/2006/math">
                    <m:r>
                      <a:rPr lang="en-PH" sz="2000" b="1" i="1" u="sng" smtClean="0">
                        <a:latin typeface="Cambria Math" panose="02040503050406030204" pitchFamily="18" charset="0"/>
                      </a:rPr>
                      <m:t>(</m:t>
                    </m:r>
                    <m:r>
                      <a:rPr lang="en-PH" sz="2000" b="1" i="1" u="sng" smtClean="0">
                        <a:latin typeface="Cambria Math" panose="02040503050406030204" pitchFamily="18" charset="0"/>
                      </a:rPr>
                      <m:t>𝜹𝝀</m:t>
                    </m:r>
                    <m:r>
                      <a:rPr lang="en-PH" sz="2000" b="1" i="1" u="sng" smtClean="0">
                        <a:latin typeface="Cambria Math" panose="02040503050406030204" pitchFamily="18" charset="0"/>
                      </a:rPr>
                      <m:t>=</m:t>
                    </m:r>
                    <m:r>
                      <a:rPr lang="en-PH" sz="2000" b="1" i="1" u="sng" smtClean="0">
                        <a:latin typeface="Cambria Math" panose="02040503050406030204" pitchFamily="18" charset="0"/>
                      </a:rPr>
                      <m:t>𝟎</m:t>
                    </m:r>
                    <m:r>
                      <a:rPr lang="en-PH" sz="2000" b="1" i="1" u="sng" smtClean="0">
                        <a:latin typeface="Cambria Math" panose="02040503050406030204" pitchFamily="18" charset="0"/>
                      </a:rPr>
                      <m:t>.</m:t>
                    </m:r>
                    <m:r>
                      <a:rPr lang="en-PH" sz="2000" b="1" i="1" u="sng" smtClean="0">
                        <a:latin typeface="Cambria Math" panose="02040503050406030204" pitchFamily="18" charset="0"/>
                      </a:rPr>
                      <m:t>𝟒</m:t>
                    </m:r>
                    <m:r>
                      <a:rPr lang="en-PH" sz="2000" b="1" i="1" u="sng" smtClean="0">
                        <a:latin typeface="Cambria Math" panose="02040503050406030204" pitchFamily="18" charset="0"/>
                      </a:rPr>
                      <m:t>)</m:t>
                    </m:r>
                  </m:oMath>
                </a14:m>
                <a:endParaRPr lang="en-PH" sz="2000" b="1" u="sng" dirty="0"/>
              </a:p>
            </p:txBody>
          </p:sp>
        </mc:Choice>
        <mc:Fallback>
          <p:sp>
            <p:nvSpPr>
              <p:cNvPr id="35" name="TextBox 34">
                <a:extLst>
                  <a:ext uri="{FF2B5EF4-FFF2-40B4-BE49-F238E27FC236}">
                    <a16:creationId xmlns:a16="http://schemas.microsoft.com/office/drawing/2014/main" id="{2FC3B021-BC3D-2CC2-7A5F-6C48306AF0FE}"/>
                  </a:ext>
                </a:extLst>
              </p:cNvPr>
              <p:cNvSpPr txBox="1">
                <a:spLocks noRot="1" noChangeAspect="1" noMove="1" noResize="1" noEditPoints="1" noAdjustHandles="1" noChangeArrowheads="1" noChangeShapeType="1" noTextEdit="1"/>
              </p:cNvSpPr>
              <p:nvPr/>
            </p:nvSpPr>
            <p:spPr>
              <a:xfrm>
                <a:off x="6764399" y="1985377"/>
                <a:ext cx="4382706" cy="400110"/>
              </a:xfrm>
              <a:prstGeom prst="rect">
                <a:avLst/>
              </a:prstGeom>
              <a:blipFill>
                <a:blip r:embed="rId16"/>
                <a:stretch>
                  <a:fillRect t="-7692" b="-29231"/>
                </a:stretch>
              </a:blipFill>
            </p:spPr>
            <p:txBody>
              <a:bodyPr/>
              <a:lstStyle/>
              <a:p>
                <a:r>
                  <a:rPr lang="en-PH">
                    <a:noFill/>
                  </a:rPr>
                  <a:t> </a:t>
                </a:r>
              </a:p>
            </p:txBody>
          </p:sp>
        </mc:Fallback>
      </mc:AlternateContent>
    </p:spTree>
    <p:extLst>
      <p:ext uri="{BB962C8B-B14F-4D97-AF65-F5344CB8AC3E}">
        <p14:creationId xmlns:p14="http://schemas.microsoft.com/office/powerpoint/2010/main" val="385865014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FC58-BFD9-7180-ED1E-99DE2A054069}"/>
              </a:ext>
            </a:extLst>
          </p:cNvPr>
          <p:cNvSpPr>
            <a:spLocks noGrp="1"/>
          </p:cNvSpPr>
          <p:nvPr>
            <p:ph type="title"/>
          </p:nvPr>
        </p:nvSpPr>
        <p:spPr/>
        <p:txBody>
          <a:bodyPr/>
          <a:lstStyle/>
          <a:p>
            <a:r>
              <a:rPr lang="en-PH" dirty="0"/>
              <a:t>PI is a safe option</a:t>
            </a:r>
          </a:p>
        </p:txBody>
      </p:sp>
      <p:sp>
        <p:nvSpPr>
          <p:cNvPr id="4" name="Slide Number Placeholder 3">
            <a:extLst>
              <a:ext uri="{FF2B5EF4-FFF2-40B4-BE49-F238E27FC236}">
                <a16:creationId xmlns:a16="http://schemas.microsoft.com/office/drawing/2014/main" id="{BFC80C3B-6A91-2C07-DFD6-C1DACC631768}"/>
              </a:ext>
            </a:extLst>
          </p:cNvPr>
          <p:cNvSpPr>
            <a:spLocks noGrp="1"/>
          </p:cNvSpPr>
          <p:nvPr>
            <p:ph type="sldNum" sz="quarter" idx="12"/>
          </p:nvPr>
        </p:nvSpPr>
        <p:spPr/>
        <p:txBody>
          <a:bodyPr/>
          <a:lstStyle/>
          <a:p>
            <a:fld id="{32177519-FDB5-46C8-A273-662D2447F0A4}" type="slidenum">
              <a:rPr lang="en-PH" smtClean="0"/>
              <a:t>36</a:t>
            </a:fld>
            <a:endParaRPr lang="en-PH"/>
          </a:p>
        </p:txBody>
      </p:sp>
      <p:sp>
        <p:nvSpPr>
          <p:cNvPr id="5" name="Footer Placeholder 4">
            <a:extLst>
              <a:ext uri="{FF2B5EF4-FFF2-40B4-BE49-F238E27FC236}">
                <a16:creationId xmlns:a16="http://schemas.microsoft.com/office/drawing/2014/main" id="{410CA3E9-917F-6EFB-AAB9-17D06E2E0F6E}"/>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A2655CC7-0497-0A27-CB6D-88C38C8AFC6C}"/>
              </a:ext>
            </a:extLst>
          </p:cNvPr>
          <p:cNvSpPr>
            <a:spLocks noGrp="1"/>
          </p:cNvSpPr>
          <p:nvPr>
            <p:ph type="dt" sz="half" idx="2"/>
          </p:nvPr>
        </p:nvSpPr>
        <p:spPr/>
        <p:txBody>
          <a:bodyPr/>
          <a:lstStyle/>
          <a:p>
            <a:r>
              <a:rPr lang="en-US"/>
              <a:t>2024.12.12</a:t>
            </a:r>
            <a:endParaRPr lang="en-PH" dirty="0"/>
          </a:p>
        </p:txBody>
      </p:sp>
      <p:pic>
        <p:nvPicPr>
          <p:cNvPr id="7" name="32">
            <a:hlinkClick r:id="" action="ppaction://media"/>
            <a:extLst>
              <a:ext uri="{FF2B5EF4-FFF2-40B4-BE49-F238E27FC236}">
                <a16:creationId xmlns:a16="http://schemas.microsoft.com/office/drawing/2014/main" id="{1FFA3F1B-8049-C953-549C-7290159AD88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1971945"/>
            <a:ext cx="4320000" cy="4320000"/>
          </a:xfrm>
          <a:prstGeom prst="rect">
            <a:avLst/>
          </a:prstGeom>
        </p:spPr>
      </p:pic>
      <p:pic>
        <p:nvPicPr>
          <p:cNvPr id="8" name="64">
            <a:hlinkClick r:id="" action="ppaction://media"/>
            <a:extLst>
              <a:ext uri="{FF2B5EF4-FFF2-40B4-BE49-F238E27FC236}">
                <a16:creationId xmlns:a16="http://schemas.microsoft.com/office/drawing/2014/main" id="{9930D1C2-3042-3EC6-78B9-551DEB3D45F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936000" y="1971945"/>
            <a:ext cx="4320000" cy="4320000"/>
          </a:xfrm>
          <a:prstGeom prst="rect">
            <a:avLst/>
          </a:prstGeom>
        </p:spPr>
      </p:pic>
      <p:pic>
        <p:nvPicPr>
          <p:cNvPr id="9" name="128">
            <a:hlinkClick r:id="" action="ppaction://media"/>
            <a:extLst>
              <a:ext uri="{FF2B5EF4-FFF2-40B4-BE49-F238E27FC236}">
                <a16:creationId xmlns:a16="http://schemas.microsoft.com/office/drawing/2014/main" id="{2DAADFF0-A288-B86F-DFE5-43E0EC2B2A20}"/>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872000" y="1971945"/>
            <a:ext cx="4320000" cy="4320000"/>
          </a:xfrm>
          <a:prstGeom prst="rect">
            <a:avLst/>
          </a:prstGeom>
        </p:spPr>
      </p:pic>
      <p:sp>
        <p:nvSpPr>
          <p:cNvPr id="3" name="TextBox 2">
            <a:extLst>
              <a:ext uri="{FF2B5EF4-FFF2-40B4-BE49-F238E27FC236}">
                <a16:creationId xmlns:a16="http://schemas.microsoft.com/office/drawing/2014/main" id="{DF030CB1-FECC-647E-266D-ADFE9DDF17EB}"/>
              </a:ext>
            </a:extLst>
          </p:cNvPr>
          <p:cNvSpPr txBox="1"/>
          <p:nvPr/>
        </p:nvSpPr>
        <p:spPr>
          <a:xfrm>
            <a:off x="224000" y="5935626"/>
            <a:ext cx="4477746" cy="461665"/>
          </a:xfrm>
          <a:prstGeom prst="rect">
            <a:avLst/>
          </a:prstGeom>
          <a:noFill/>
        </p:spPr>
        <p:txBody>
          <a:bodyPr wrap="square" rtlCol="0">
            <a:spAutoFit/>
          </a:bodyPr>
          <a:lstStyle/>
          <a:p>
            <a:r>
              <a:rPr lang="en-PH" sz="2400" dirty="0"/>
              <a:t>*Lower is better</a:t>
            </a:r>
          </a:p>
        </p:txBody>
      </p:sp>
    </p:spTree>
    <p:extLst>
      <p:ext uri="{BB962C8B-B14F-4D97-AF65-F5344CB8AC3E}">
        <p14:creationId xmlns:p14="http://schemas.microsoft.com/office/powerpoint/2010/main" val="1050512054"/>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7"/>
                                        </p:tgtEl>
                                      </p:cBhvr>
                                    </p:cmd>
                                  </p:childTnLst>
                                </p:cTn>
                              </p:par>
                              <p:par>
                                <p:cTn id="7" presetID="1" presetClass="mediacall" presetSubtype="0" fill="hold" nodeType="withEffect">
                                  <p:stCondLst>
                                    <p:cond delay="0"/>
                                  </p:stCondLst>
                                  <p:childTnLst>
                                    <p:cmd type="call" cmd="playFrom(0.0)">
                                      <p:cBhvr>
                                        <p:cTn id="8" dur="10000" fill="hold"/>
                                        <p:tgtEl>
                                          <p:spTgt spid="8"/>
                                        </p:tgtEl>
                                      </p:cBhvr>
                                    </p:cmd>
                                  </p:childTnLst>
                                </p:cTn>
                              </p:par>
                              <p:par>
                                <p:cTn id="9" presetID="1" presetClass="mediacall" presetSubtype="0" fill="hold" nodeType="withEffect">
                                  <p:stCondLst>
                                    <p:cond delay="0"/>
                                  </p:stCondLst>
                                  <p:childTnLst>
                                    <p:cmd type="call" cmd="playFrom(0.0)">
                                      <p:cBhvr>
                                        <p:cTn id="10"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par>
                    <p:cTn id="16" fill="hold">
                      <p:stCondLst>
                        <p:cond delay="indefinite"/>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par>
                    <p:cTn id="20" fill="hold">
                      <p:stCondLst>
                        <p:cond delay="indefinite"/>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9"/>
                                        </p:tgtEl>
                                      </p:cBhvr>
                                    </p:cmd>
                                  </p:childTnLst>
                                </p:cTn>
                              </p:par>
                            </p:childTnLst>
                          </p:cTn>
                        </p:par>
                      </p:childTnLst>
                    </p:cTn>
                  </p:par>
                </p:childTnLst>
              </p:cTn>
              <p:nextCondLst>
                <p:cond evt="onClick" delay="0">
                  <p:tgtEl>
                    <p:spTgt spid="7"/>
                  </p:tgtEl>
                </p:cond>
              </p:nextCondLst>
            </p:seq>
            <p:video>
              <p:cMediaNode vol="80000">
                <p:cTn id="24" repeatCount="indefinite" fill="hold" display="0">
                  <p:stCondLst>
                    <p:cond delay="indefinite"/>
                  </p:stCondLst>
                </p:cTn>
                <p:tgtEl>
                  <p:spTgt spid="7"/>
                </p:tgtEl>
              </p:cMediaNode>
            </p:video>
            <p:video>
              <p:cMediaNode vol="80000">
                <p:cTn id="25" repeatCount="indefinite" fill="hold" display="0">
                  <p:stCondLst>
                    <p:cond delay="indefinite"/>
                  </p:stCondLst>
                </p:cTn>
                <p:tgtEl>
                  <p:spTgt spid="8"/>
                </p:tgtEl>
              </p:cMediaNode>
            </p:video>
            <p:video>
              <p:cMediaNode vol="80000">
                <p:cTn id="26" repeatCount="indefinite" fill="hold" display="0">
                  <p:stCondLst>
                    <p:cond delay="indefinite"/>
                  </p:stCondLst>
                </p:cTn>
                <p:tgtEl>
                  <p:spTgt spid="9"/>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01FEF-14B6-6E19-47D8-11C1DF13F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4C8B7-F256-1BF0-B863-40CE73959C1E}"/>
              </a:ext>
            </a:extLst>
          </p:cNvPr>
          <p:cNvSpPr>
            <a:spLocks noGrp="1"/>
          </p:cNvSpPr>
          <p:nvPr>
            <p:ph type="title"/>
          </p:nvPr>
        </p:nvSpPr>
        <p:spPr/>
        <p:txBody>
          <a:bodyPr>
            <a:noAutofit/>
          </a:bodyPr>
          <a:lstStyle/>
          <a:p>
            <a:r>
              <a:rPr lang="en-PH" dirty="0"/>
              <a:t>Summary and conclusions</a:t>
            </a:r>
          </a:p>
        </p:txBody>
      </p:sp>
      <mc:AlternateContent xmlns:mc="http://schemas.openxmlformats.org/markup-compatibility/2006">
        <mc:Choice xmlns:a14="http://schemas.microsoft.com/office/drawing/2010/main" Requires="a14">
          <p:graphicFrame>
            <p:nvGraphicFramePr>
              <p:cNvPr id="9" name="Content Placeholder 8">
                <a:extLst>
                  <a:ext uri="{FF2B5EF4-FFF2-40B4-BE49-F238E27FC236}">
                    <a16:creationId xmlns:a16="http://schemas.microsoft.com/office/drawing/2014/main" id="{304E7568-214B-9EDD-3A50-DDBF74A378EF}"/>
                  </a:ext>
                </a:extLst>
              </p:cNvPr>
              <p:cNvGraphicFramePr>
                <a:graphicFrameLocks noGrp="1"/>
              </p:cNvGraphicFramePr>
              <p:nvPr>
                <p:ph idx="1"/>
                <p:extLst>
                  <p:ext uri="{D42A27DB-BD31-4B8C-83A1-F6EECF244321}">
                    <p14:modId xmlns:p14="http://schemas.microsoft.com/office/powerpoint/2010/main" val="1115990805"/>
                  </p:ext>
                </p:extLst>
              </p:nvPr>
            </p:nvGraphicFramePr>
            <p:xfrm>
              <a:off x="157833" y="1733550"/>
              <a:ext cx="11876334" cy="4429830"/>
            </p:xfrm>
            <a:graphic>
              <a:graphicData uri="http://schemas.openxmlformats.org/drawingml/2006/table">
                <a:tbl>
                  <a:tblPr firstRow="1" bandRow="1">
                    <a:tableStyleId>{00A15C55-8517-42AA-B614-E9B94910E393}</a:tableStyleId>
                  </a:tblPr>
                  <a:tblGrid>
                    <a:gridCol w="5938167">
                      <a:extLst>
                        <a:ext uri="{9D8B030D-6E8A-4147-A177-3AD203B41FA5}">
                          <a16:colId xmlns:a16="http://schemas.microsoft.com/office/drawing/2014/main" val="1865454285"/>
                        </a:ext>
                      </a:extLst>
                    </a:gridCol>
                    <a:gridCol w="5938167">
                      <a:extLst>
                        <a:ext uri="{9D8B030D-6E8A-4147-A177-3AD203B41FA5}">
                          <a16:colId xmlns:a16="http://schemas.microsoft.com/office/drawing/2014/main" val="2683461506"/>
                        </a:ext>
                      </a:extLst>
                    </a:gridCol>
                  </a:tblGrid>
                  <a:tr h="903804">
                    <a:tc>
                      <a:txBody>
                        <a:bodyPr/>
                        <a:lstStyle/>
                        <a:p>
                          <a:pPr algn="ctr"/>
                          <a:r>
                            <a:rPr lang="en-PH" sz="3200" dirty="0"/>
                            <a:t>Traditional instruction</a:t>
                          </a:r>
                        </a:p>
                      </a:txBody>
                      <a:tcPr>
                        <a:solidFill>
                          <a:srgbClr val="0173B2"/>
                        </a:solidFill>
                      </a:tcPr>
                    </a:tc>
                    <a:tc>
                      <a:txBody>
                        <a:bodyPr/>
                        <a:lstStyle/>
                        <a:p>
                          <a:pPr algn="ctr"/>
                          <a:r>
                            <a:rPr lang="en-PH" sz="3200" dirty="0"/>
                            <a:t>Peer instruction</a:t>
                          </a:r>
                        </a:p>
                      </a:txBody>
                      <a:tcPr>
                        <a:solidFill>
                          <a:srgbClr val="0173B2"/>
                        </a:solidFill>
                      </a:tcPr>
                    </a:tc>
                    <a:extLst>
                      <a:ext uri="{0D108BD9-81ED-4DB2-BD59-A6C34878D82A}">
                        <a16:rowId xmlns:a16="http://schemas.microsoft.com/office/drawing/2014/main" val="2846543948"/>
                      </a:ext>
                    </a:extLst>
                  </a:tr>
                  <a:tr h="3526026">
                    <a:tc>
                      <a:txBody>
                        <a:bodyPr/>
                        <a:lstStyle/>
                        <a:p>
                          <a:pPr marL="514350" indent="-514350">
                            <a:buFont typeface="+mj-lt"/>
                            <a:buAutoNum type="arabicPeriod"/>
                          </a:pPr>
                          <a:r>
                            <a:rPr lang="en-PH" sz="2800" dirty="0"/>
                            <a:t>More sensitive to student learning rate heterogeneity</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PH" sz="2800" dirty="0"/>
                            <a:t>More students learn earlier compared to PI</a:t>
                          </a:r>
                        </a:p>
                        <a:p>
                          <a:pPr marL="514350" indent="-514350">
                            <a:buFont typeface="+mj-lt"/>
                            <a:buAutoNum type="arabicPeriod"/>
                          </a:pPr>
                          <a:r>
                            <a:rPr lang="en-PH" sz="2800" dirty="0"/>
                            <a:t>Time to learn (</a:t>
                          </a:r>
                          <a14:m>
                            <m:oMath xmlns:m="http://schemas.openxmlformats.org/officeDocument/2006/math">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𝑡</m:t>
                                  </m:r>
                                </m:e>
                                <m:sub>
                                  <m:r>
                                    <a:rPr lang="en-PH" sz="2800" b="0" i="1" smtClean="0">
                                      <a:latin typeface="Cambria Math" panose="02040503050406030204" pitchFamily="18" charset="0"/>
                                    </a:rPr>
                                    <m:t>𝑚𝑎𝑥</m:t>
                                  </m:r>
                                </m:sub>
                              </m:sSub>
                            </m:oMath>
                          </a14:m>
                          <a:r>
                            <a:rPr lang="en-PH" sz="2800" dirty="0"/>
                            <a:t>) dependent slow learners</a:t>
                          </a:r>
                        </a:p>
                      </a:txBody>
                      <a:tcPr/>
                    </a:tc>
                    <a:tc>
                      <a:txBody>
                        <a:bodyPr/>
                        <a:lstStyle/>
                        <a:p>
                          <a:pPr marL="514350" indent="-514350">
                            <a:buFont typeface="+mj-lt"/>
                            <a:buAutoNum type="arabicPeriod"/>
                          </a:pPr>
                          <a:r>
                            <a:rPr lang="en-PH" sz="2800" dirty="0"/>
                            <a:t>Less affected by student learning rate heterogeneity</a:t>
                          </a:r>
                        </a:p>
                        <a:p>
                          <a:pPr marL="514350" indent="-514350">
                            <a:buFont typeface="+mj-lt"/>
                            <a:buAutoNum type="arabicPeriod"/>
                          </a:pPr>
                          <a:r>
                            <a:rPr lang="en-PH" sz="2800" dirty="0"/>
                            <a:t>Dependent on classroom geometry and initial conditions</a:t>
                          </a:r>
                        </a:p>
                        <a:p>
                          <a:pPr marL="514350" indent="-514350">
                            <a:buFont typeface="+mj-lt"/>
                            <a:buAutoNum type="arabicPeriod"/>
                          </a:pPr>
                          <a:r>
                            <a:rPr lang="en-PH" sz="2800" dirty="0"/>
                            <a:t>Inner corner SA performs best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PH" sz="2800" dirty="0"/>
                            <a:t>Lower initial class learning rate </a:t>
                          </a:r>
                          <a14:m>
                            <m:oMath xmlns:m="http://schemas.openxmlformats.org/officeDocument/2006/math">
                              <m:r>
                                <a:rPr lang="en-PH" sz="2800" b="0" i="1" smtClean="0">
                                  <a:latin typeface="Cambria Math" panose="02040503050406030204" pitchFamily="18" charset="0"/>
                                </a:rPr>
                                <m:t>𝑚</m:t>
                              </m:r>
                            </m:oMath>
                          </a14:m>
                          <a:endParaRPr lang="en-PH" sz="2800" dirty="0"/>
                        </a:p>
                        <a:p>
                          <a:pPr marL="514350" indent="-514350">
                            <a:buFont typeface="+mj-lt"/>
                            <a:buAutoNum type="arabicPeriod"/>
                          </a:pPr>
                          <a:r>
                            <a:rPr lang="en-PH" sz="2800" dirty="0"/>
                            <a:t>Generally lower time to learn </a:t>
                          </a:r>
                          <a14:m>
                            <m:oMath xmlns:m="http://schemas.openxmlformats.org/officeDocument/2006/math">
                              <m:sSub>
                                <m:sSubPr>
                                  <m:ctrlPr>
                                    <a:rPr lang="en-PH" sz="2800" b="0" i="1" smtClean="0">
                                      <a:latin typeface="Cambria Math" panose="02040503050406030204" pitchFamily="18" charset="0"/>
                                    </a:rPr>
                                  </m:ctrlPr>
                                </m:sSubPr>
                                <m:e>
                                  <m:r>
                                    <a:rPr lang="en-PH" sz="2800" b="0" i="1" smtClean="0">
                                      <a:latin typeface="Cambria Math" panose="02040503050406030204" pitchFamily="18" charset="0"/>
                                    </a:rPr>
                                    <m:t>𝑡</m:t>
                                  </m:r>
                                </m:e>
                                <m:sub>
                                  <m:r>
                                    <a:rPr lang="en-PH" sz="2800" b="0" i="1" smtClean="0">
                                      <a:latin typeface="Cambria Math" panose="02040503050406030204" pitchFamily="18" charset="0"/>
                                    </a:rPr>
                                    <m:t>𝑚𝑎𝑥</m:t>
                                  </m:r>
                                </m:sub>
                              </m:sSub>
                            </m:oMath>
                          </a14:m>
                          <a:r>
                            <a:rPr lang="en-PH" sz="2800" dirty="0"/>
                            <a:t> </a:t>
                          </a:r>
                        </a:p>
                        <a:p>
                          <a:pPr marL="514350" indent="-514350">
                            <a:buFont typeface="+mj-lt"/>
                            <a:buAutoNum type="arabicPeriod"/>
                          </a:pPr>
                          <a:r>
                            <a:rPr lang="en-PH" sz="2800" dirty="0"/>
                            <a:t>Can be a safe option</a:t>
                          </a:r>
                        </a:p>
                      </a:txBody>
                      <a:tcPr/>
                    </a:tc>
                    <a:extLst>
                      <a:ext uri="{0D108BD9-81ED-4DB2-BD59-A6C34878D82A}">
                        <a16:rowId xmlns:a16="http://schemas.microsoft.com/office/drawing/2014/main" val="2047987376"/>
                      </a:ext>
                    </a:extLst>
                  </a:tr>
                </a:tbl>
              </a:graphicData>
            </a:graphic>
          </p:graphicFrame>
        </mc:Choice>
        <mc:Fallback>
          <p:graphicFrame>
            <p:nvGraphicFramePr>
              <p:cNvPr id="9" name="Content Placeholder 8">
                <a:extLst>
                  <a:ext uri="{FF2B5EF4-FFF2-40B4-BE49-F238E27FC236}">
                    <a16:creationId xmlns:a16="http://schemas.microsoft.com/office/drawing/2014/main" id="{304E7568-214B-9EDD-3A50-DDBF74A378EF}"/>
                  </a:ext>
                </a:extLst>
              </p:cNvPr>
              <p:cNvGraphicFramePr>
                <a:graphicFrameLocks noGrp="1"/>
              </p:cNvGraphicFramePr>
              <p:nvPr>
                <p:ph idx="1"/>
                <p:extLst>
                  <p:ext uri="{D42A27DB-BD31-4B8C-83A1-F6EECF244321}">
                    <p14:modId xmlns:p14="http://schemas.microsoft.com/office/powerpoint/2010/main" val="1115990805"/>
                  </p:ext>
                </p:extLst>
              </p:nvPr>
            </p:nvGraphicFramePr>
            <p:xfrm>
              <a:off x="157833" y="1733550"/>
              <a:ext cx="11876334" cy="4429830"/>
            </p:xfrm>
            <a:graphic>
              <a:graphicData uri="http://schemas.openxmlformats.org/drawingml/2006/table">
                <a:tbl>
                  <a:tblPr firstRow="1" bandRow="1">
                    <a:tableStyleId>{00A15C55-8517-42AA-B614-E9B94910E393}</a:tableStyleId>
                  </a:tblPr>
                  <a:tblGrid>
                    <a:gridCol w="5938167">
                      <a:extLst>
                        <a:ext uri="{9D8B030D-6E8A-4147-A177-3AD203B41FA5}">
                          <a16:colId xmlns:a16="http://schemas.microsoft.com/office/drawing/2014/main" val="1865454285"/>
                        </a:ext>
                      </a:extLst>
                    </a:gridCol>
                    <a:gridCol w="5938167">
                      <a:extLst>
                        <a:ext uri="{9D8B030D-6E8A-4147-A177-3AD203B41FA5}">
                          <a16:colId xmlns:a16="http://schemas.microsoft.com/office/drawing/2014/main" val="2683461506"/>
                        </a:ext>
                      </a:extLst>
                    </a:gridCol>
                  </a:tblGrid>
                  <a:tr h="903804">
                    <a:tc>
                      <a:txBody>
                        <a:bodyPr/>
                        <a:lstStyle/>
                        <a:p>
                          <a:pPr algn="ctr"/>
                          <a:r>
                            <a:rPr lang="en-PH" sz="3200" dirty="0"/>
                            <a:t>Traditional instruction</a:t>
                          </a:r>
                        </a:p>
                      </a:txBody>
                      <a:tcPr>
                        <a:solidFill>
                          <a:srgbClr val="0173B2"/>
                        </a:solidFill>
                      </a:tcPr>
                    </a:tc>
                    <a:tc>
                      <a:txBody>
                        <a:bodyPr/>
                        <a:lstStyle/>
                        <a:p>
                          <a:pPr algn="ctr"/>
                          <a:r>
                            <a:rPr lang="en-PH" sz="3200" dirty="0"/>
                            <a:t>Peer instruction</a:t>
                          </a:r>
                        </a:p>
                      </a:txBody>
                      <a:tcPr>
                        <a:solidFill>
                          <a:srgbClr val="0173B2"/>
                        </a:solidFill>
                      </a:tcPr>
                    </a:tc>
                    <a:extLst>
                      <a:ext uri="{0D108BD9-81ED-4DB2-BD59-A6C34878D82A}">
                        <a16:rowId xmlns:a16="http://schemas.microsoft.com/office/drawing/2014/main" val="2846543948"/>
                      </a:ext>
                    </a:extLst>
                  </a:tr>
                  <a:tr h="3526026">
                    <a:tc>
                      <a:txBody>
                        <a:bodyPr/>
                        <a:lstStyle/>
                        <a:p>
                          <a:endParaRPr lang="en-US"/>
                        </a:p>
                      </a:txBody>
                      <a:tcPr>
                        <a:blipFill>
                          <a:blip r:embed="rId3"/>
                          <a:stretch>
                            <a:fillRect l="-103" t="-27807" r="-100410" b="-4145"/>
                          </a:stretch>
                        </a:blipFill>
                      </a:tcPr>
                    </a:tc>
                    <a:tc>
                      <a:txBody>
                        <a:bodyPr/>
                        <a:lstStyle/>
                        <a:p>
                          <a:endParaRPr lang="en-US"/>
                        </a:p>
                      </a:txBody>
                      <a:tcPr>
                        <a:blipFill>
                          <a:blip r:embed="rId3"/>
                          <a:stretch>
                            <a:fillRect l="-100103" t="-27807" r="-410" b="-4145"/>
                          </a:stretch>
                        </a:blipFill>
                      </a:tcPr>
                    </a:tc>
                    <a:extLst>
                      <a:ext uri="{0D108BD9-81ED-4DB2-BD59-A6C34878D82A}">
                        <a16:rowId xmlns:a16="http://schemas.microsoft.com/office/drawing/2014/main" val="2047987376"/>
                      </a:ext>
                    </a:extLst>
                  </a:tr>
                </a:tbl>
              </a:graphicData>
            </a:graphic>
          </p:graphicFrame>
        </mc:Fallback>
      </mc:AlternateContent>
      <p:sp>
        <p:nvSpPr>
          <p:cNvPr id="4" name="Slide Number Placeholder 3">
            <a:extLst>
              <a:ext uri="{FF2B5EF4-FFF2-40B4-BE49-F238E27FC236}">
                <a16:creationId xmlns:a16="http://schemas.microsoft.com/office/drawing/2014/main" id="{B26FAB14-E69E-7BBC-AFA6-C641CE80EF7B}"/>
              </a:ext>
            </a:extLst>
          </p:cNvPr>
          <p:cNvSpPr>
            <a:spLocks noGrp="1"/>
          </p:cNvSpPr>
          <p:nvPr>
            <p:ph type="sldNum" sz="quarter" idx="12"/>
          </p:nvPr>
        </p:nvSpPr>
        <p:spPr/>
        <p:txBody>
          <a:bodyPr/>
          <a:lstStyle/>
          <a:p>
            <a:fld id="{32177519-FDB5-46C8-A273-662D2447F0A4}" type="slidenum">
              <a:rPr lang="en-PH" smtClean="0"/>
              <a:t>37</a:t>
            </a:fld>
            <a:endParaRPr lang="en-PH" dirty="0"/>
          </a:p>
        </p:txBody>
      </p:sp>
      <p:sp>
        <p:nvSpPr>
          <p:cNvPr id="5" name="Footer Placeholder 4">
            <a:extLst>
              <a:ext uri="{FF2B5EF4-FFF2-40B4-BE49-F238E27FC236}">
                <a16:creationId xmlns:a16="http://schemas.microsoft.com/office/drawing/2014/main" id="{0C038FB2-FC36-6031-5814-8E98F0011C00}"/>
              </a:ext>
            </a:extLst>
          </p:cNvPr>
          <p:cNvSpPr>
            <a:spLocks noGrp="1"/>
          </p:cNvSpPr>
          <p:nvPr>
            <p:ph type="ftr" sz="quarter" idx="3"/>
          </p:nvPr>
        </p:nvSpPr>
        <p:spPr/>
        <p:txBody>
          <a:bodyPr/>
          <a:lstStyle/>
          <a:p>
            <a:pPr algn="l"/>
            <a:endParaRPr lang="en-PH" dirty="0"/>
          </a:p>
        </p:txBody>
      </p:sp>
      <p:sp>
        <p:nvSpPr>
          <p:cNvPr id="6" name="Date Placeholder 5">
            <a:extLst>
              <a:ext uri="{FF2B5EF4-FFF2-40B4-BE49-F238E27FC236}">
                <a16:creationId xmlns:a16="http://schemas.microsoft.com/office/drawing/2014/main" id="{475476A7-2ADD-657D-7A20-C895030F371D}"/>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p:spTree>
    <p:extLst>
      <p:ext uri="{BB962C8B-B14F-4D97-AF65-F5344CB8AC3E}">
        <p14:creationId xmlns:p14="http://schemas.microsoft.com/office/powerpoint/2010/main" val="4012189862"/>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00A29-C879-EFBC-099C-DD702D0B0CC9}"/>
              </a:ext>
            </a:extLst>
          </p:cNvPr>
          <p:cNvSpPr>
            <a:spLocks noGrp="1"/>
          </p:cNvSpPr>
          <p:nvPr>
            <p:ph type="title"/>
          </p:nvPr>
        </p:nvSpPr>
        <p:spPr/>
        <p:txBody>
          <a:bodyPr/>
          <a:lstStyle/>
          <a:p>
            <a:r>
              <a:rPr lang="en-PH" dirty="0"/>
              <a:t>Comparison with other research</a:t>
            </a:r>
          </a:p>
        </p:txBody>
      </p:sp>
      <mc:AlternateContent xmlns:mc="http://schemas.openxmlformats.org/markup-compatibility/2006">
        <mc:Choice xmlns:a14="http://schemas.microsoft.com/office/drawing/2010/main" Requires="a14">
          <p:graphicFrame>
            <p:nvGraphicFramePr>
              <p:cNvPr id="7" name="Content Placeholder 6">
                <a:extLst>
                  <a:ext uri="{FF2B5EF4-FFF2-40B4-BE49-F238E27FC236}">
                    <a16:creationId xmlns:a16="http://schemas.microsoft.com/office/drawing/2014/main" id="{26E8F73B-B172-FC0F-9EEA-1ECFEF5747AC}"/>
                  </a:ext>
                </a:extLst>
              </p:cNvPr>
              <p:cNvGraphicFramePr>
                <a:graphicFrameLocks noGrp="1"/>
              </p:cNvGraphicFramePr>
              <p:nvPr>
                <p:ph idx="1"/>
                <p:extLst>
                  <p:ext uri="{D42A27DB-BD31-4B8C-83A1-F6EECF244321}">
                    <p14:modId xmlns:p14="http://schemas.microsoft.com/office/powerpoint/2010/main" val="3316552829"/>
                  </p:ext>
                </p:extLst>
              </p:nvPr>
            </p:nvGraphicFramePr>
            <p:xfrm>
              <a:off x="282574" y="1733550"/>
              <a:ext cx="11604627" cy="4429830"/>
            </p:xfrm>
            <a:graphic>
              <a:graphicData uri="http://schemas.openxmlformats.org/drawingml/2006/table">
                <a:tbl>
                  <a:tblPr firstRow="1" bandRow="1">
                    <a:tableStyleId>{00A15C55-8517-42AA-B614-E9B94910E393}</a:tableStyleId>
                  </a:tblPr>
                  <a:tblGrid>
                    <a:gridCol w="3868209">
                      <a:extLst>
                        <a:ext uri="{9D8B030D-6E8A-4147-A177-3AD203B41FA5}">
                          <a16:colId xmlns:a16="http://schemas.microsoft.com/office/drawing/2014/main" val="1357164948"/>
                        </a:ext>
                      </a:extLst>
                    </a:gridCol>
                    <a:gridCol w="3868209">
                      <a:extLst>
                        <a:ext uri="{9D8B030D-6E8A-4147-A177-3AD203B41FA5}">
                          <a16:colId xmlns:a16="http://schemas.microsoft.com/office/drawing/2014/main" val="441276315"/>
                        </a:ext>
                      </a:extLst>
                    </a:gridCol>
                    <a:gridCol w="3868209">
                      <a:extLst>
                        <a:ext uri="{9D8B030D-6E8A-4147-A177-3AD203B41FA5}">
                          <a16:colId xmlns:a16="http://schemas.microsoft.com/office/drawing/2014/main" val="1423677239"/>
                        </a:ext>
                      </a:extLst>
                    </a:gridCol>
                  </a:tblGrid>
                  <a:tr h="961190">
                    <a:tc>
                      <a:txBody>
                        <a:bodyPr/>
                        <a:lstStyle/>
                        <a:p>
                          <a:pPr algn="ctr"/>
                          <a:r>
                            <a:rPr lang="en-PH" sz="3200" dirty="0"/>
                            <a:t>Limitations</a:t>
                          </a:r>
                        </a:p>
                      </a:txBody>
                      <a:tcPr anchor="ctr">
                        <a:solidFill>
                          <a:srgbClr val="0173B2"/>
                        </a:solidFill>
                      </a:tcPr>
                    </a:tc>
                    <a:tc>
                      <a:txBody>
                        <a:bodyPr/>
                        <a:lstStyle/>
                        <a:p>
                          <a:pPr algn="ctr"/>
                          <a:r>
                            <a:rPr lang="en-PH" sz="3200" dirty="0"/>
                            <a:t>Differences</a:t>
                          </a:r>
                        </a:p>
                      </a:txBody>
                      <a:tcPr anchor="ctr">
                        <a:solidFill>
                          <a:srgbClr val="0173B2"/>
                        </a:solidFill>
                      </a:tcPr>
                    </a:tc>
                    <a:tc>
                      <a:txBody>
                        <a:bodyPr/>
                        <a:lstStyle/>
                        <a:p>
                          <a:pPr algn="ctr"/>
                          <a:r>
                            <a:rPr lang="en-PH" sz="3200" dirty="0"/>
                            <a:t>Similarities</a:t>
                          </a:r>
                        </a:p>
                      </a:txBody>
                      <a:tcPr anchor="ctr">
                        <a:solidFill>
                          <a:srgbClr val="0173B2"/>
                        </a:solidFill>
                      </a:tcPr>
                    </a:tc>
                    <a:extLst>
                      <a:ext uri="{0D108BD9-81ED-4DB2-BD59-A6C34878D82A}">
                        <a16:rowId xmlns:a16="http://schemas.microsoft.com/office/drawing/2014/main" val="2984266731"/>
                      </a:ext>
                    </a:extLst>
                  </a:tr>
                  <a:tr h="34686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H" sz="2800" dirty="0"/>
                            <a:t>Binary state agents</a:t>
                          </a:r>
                        </a:p>
                        <a:p>
                          <a:pPr marL="285750" indent="-285750">
                            <a:buFont typeface="Arial" panose="020B0604020202020204" pitchFamily="34" charset="0"/>
                            <a:buChar char="•"/>
                          </a:pPr>
                          <a:r>
                            <a:rPr lang="en-PH" sz="2800" dirty="0"/>
                            <a:t>No similarity effect</a:t>
                          </a:r>
                          <a:br>
                            <a:rPr lang="en-PH" sz="2800" dirty="0"/>
                          </a:br>
                          <a:r>
                            <a:rPr lang="en-PH" sz="1800" dirty="0"/>
                            <a:t>(Smith, et. al., 2009)</a:t>
                          </a:r>
                        </a:p>
                        <a:p>
                          <a:pPr marL="285750" indent="-285750">
                            <a:buFont typeface="Arial" panose="020B0604020202020204" pitchFamily="34" charset="0"/>
                            <a:buChar char="•"/>
                          </a:pPr>
                          <a:r>
                            <a:rPr lang="en-PH" sz="2800" dirty="0"/>
                            <a:t>Isotropic learning</a:t>
                          </a:r>
                        </a:p>
                      </a:txBody>
                      <a:tcPr/>
                    </a:tc>
                    <a:tc>
                      <a:txBody>
                        <a:bodyPr/>
                        <a:lstStyle/>
                        <a:p>
                          <a:pPr marL="285750" indent="-285750">
                            <a:buFont typeface="Arial" panose="020B0604020202020204" pitchFamily="34" charset="0"/>
                            <a:buChar char="•"/>
                          </a:pPr>
                          <a:r>
                            <a:rPr lang="en-PH" sz="2800" dirty="0"/>
                            <a:t>Class learning vs individual learning</a:t>
                          </a:r>
                        </a:p>
                        <a:p>
                          <a:pPr marL="285750" indent="-285750">
                            <a:buFont typeface="Arial" panose="020B0604020202020204" pitchFamily="34" charset="0"/>
                            <a:buChar char="•"/>
                          </a:pPr>
                          <a:r>
                            <a:rPr lang="en-PH" sz="2800" dirty="0"/>
                            <a:t>Optimal seating arrangements </a:t>
                          </a:r>
                          <a:br>
                            <a:rPr lang="en-PH" sz="2800" dirty="0"/>
                          </a:br>
                          <a:r>
                            <a:rPr lang="en-PH" sz="1800" dirty="0"/>
                            <a:t>(Roxas et. al., 2010)</a:t>
                          </a:r>
                          <a:endParaRPr lang="en-PH" sz="2800" dirty="0"/>
                        </a:p>
                      </a:txBody>
                      <a:tcPr/>
                    </a:tc>
                    <a:tc>
                      <a:txBody>
                        <a:bodyPr/>
                        <a:lstStyle/>
                        <a:p>
                          <a:pPr marL="285750" indent="-285750">
                            <a:buFont typeface="Arial" panose="020B0604020202020204" pitchFamily="34" charset="0"/>
                            <a:buChar char="•"/>
                          </a:pPr>
                          <a:r>
                            <a:rPr lang="en-PH" sz="2800" dirty="0"/>
                            <a:t>Peer </a:t>
                          </a:r>
                          <a14:m>
                            <m:oMath xmlns:m="http://schemas.openxmlformats.org/officeDocument/2006/math">
                              <m:r>
                                <a:rPr lang="en-PH" sz="2800" b="0" i="1" smtClean="0">
                                  <a:latin typeface="Cambria Math" panose="02040503050406030204" pitchFamily="18" charset="0"/>
                                </a:rPr>
                                <m:t>≥</m:t>
                              </m:r>
                            </m:oMath>
                          </a14:m>
                          <a:r>
                            <a:rPr lang="en-PH" sz="2800" dirty="0"/>
                            <a:t> traditional</a:t>
                          </a:r>
                          <a:r>
                            <a:rPr lang="en-PH" sz="2800" baseline="0" dirty="0"/>
                            <a:t> </a:t>
                          </a:r>
                          <a:r>
                            <a:rPr lang="en-PH" sz="2000" baseline="0" dirty="0"/>
                            <a:t>(Crouch and Mazur, 2001; Lasry et. al., 2008)</a:t>
                          </a:r>
                          <a:endParaRPr lang="en-PH" sz="2000" dirty="0"/>
                        </a:p>
                        <a:p>
                          <a:pPr marL="285750" indent="-285750">
                            <a:buFont typeface="Arial" panose="020B0604020202020204" pitchFamily="34" charset="0"/>
                            <a:buChar char="•"/>
                          </a:pPr>
                          <a:r>
                            <a:rPr lang="en-PH" sz="2800" dirty="0"/>
                            <a:t>Both methods are more effective with homogenous classes </a:t>
                          </a:r>
                          <a:r>
                            <a:rPr lang="en-PH" sz="2000" dirty="0"/>
                            <a:t>(Roxas et. al., 2010)</a:t>
                          </a:r>
                          <a:endParaRPr lang="en-PH" sz="2800" dirty="0"/>
                        </a:p>
                      </a:txBody>
                      <a:tcPr/>
                    </a:tc>
                    <a:extLst>
                      <a:ext uri="{0D108BD9-81ED-4DB2-BD59-A6C34878D82A}">
                        <a16:rowId xmlns:a16="http://schemas.microsoft.com/office/drawing/2014/main" val="2159731374"/>
                      </a:ext>
                    </a:extLst>
                  </a:tr>
                </a:tbl>
              </a:graphicData>
            </a:graphic>
          </p:graphicFrame>
        </mc:Choice>
        <mc:Fallback>
          <p:graphicFrame>
            <p:nvGraphicFramePr>
              <p:cNvPr id="7" name="Content Placeholder 6">
                <a:extLst>
                  <a:ext uri="{FF2B5EF4-FFF2-40B4-BE49-F238E27FC236}">
                    <a16:creationId xmlns:a16="http://schemas.microsoft.com/office/drawing/2014/main" id="{26E8F73B-B172-FC0F-9EEA-1ECFEF5747AC}"/>
                  </a:ext>
                </a:extLst>
              </p:cNvPr>
              <p:cNvGraphicFramePr>
                <a:graphicFrameLocks noGrp="1"/>
              </p:cNvGraphicFramePr>
              <p:nvPr>
                <p:ph idx="1"/>
                <p:extLst>
                  <p:ext uri="{D42A27DB-BD31-4B8C-83A1-F6EECF244321}">
                    <p14:modId xmlns:p14="http://schemas.microsoft.com/office/powerpoint/2010/main" val="3316552829"/>
                  </p:ext>
                </p:extLst>
              </p:nvPr>
            </p:nvGraphicFramePr>
            <p:xfrm>
              <a:off x="282574" y="1733550"/>
              <a:ext cx="11604627" cy="4429830"/>
            </p:xfrm>
            <a:graphic>
              <a:graphicData uri="http://schemas.openxmlformats.org/drawingml/2006/table">
                <a:tbl>
                  <a:tblPr firstRow="1" bandRow="1">
                    <a:tableStyleId>{00A15C55-8517-42AA-B614-E9B94910E393}</a:tableStyleId>
                  </a:tblPr>
                  <a:tblGrid>
                    <a:gridCol w="3868209">
                      <a:extLst>
                        <a:ext uri="{9D8B030D-6E8A-4147-A177-3AD203B41FA5}">
                          <a16:colId xmlns:a16="http://schemas.microsoft.com/office/drawing/2014/main" val="1357164948"/>
                        </a:ext>
                      </a:extLst>
                    </a:gridCol>
                    <a:gridCol w="3868209">
                      <a:extLst>
                        <a:ext uri="{9D8B030D-6E8A-4147-A177-3AD203B41FA5}">
                          <a16:colId xmlns:a16="http://schemas.microsoft.com/office/drawing/2014/main" val="441276315"/>
                        </a:ext>
                      </a:extLst>
                    </a:gridCol>
                    <a:gridCol w="3868209">
                      <a:extLst>
                        <a:ext uri="{9D8B030D-6E8A-4147-A177-3AD203B41FA5}">
                          <a16:colId xmlns:a16="http://schemas.microsoft.com/office/drawing/2014/main" val="1423677239"/>
                        </a:ext>
                      </a:extLst>
                    </a:gridCol>
                  </a:tblGrid>
                  <a:tr h="961190">
                    <a:tc>
                      <a:txBody>
                        <a:bodyPr/>
                        <a:lstStyle/>
                        <a:p>
                          <a:pPr algn="ctr"/>
                          <a:r>
                            <a:rPr lang="en-PH" sz="3200" dirty="0"/>
                            <a:t>Limitations</a:t>
                          </a:r>
                        </a:p>
                      </a:txBody>
                      <a:tcPr anchor="ctr">
                        <a:solidFill>
                          <a:srgbClr val="0173B2"/>
                        </a:solidFill>
                      </a:tcPr>
                    </a:tc>
                    <a:tc>
                      <a:txBody>
                        <a:bodyPr/>
                        <a:lstStyle/>
                        <a:p>
                          <a:pPr algn="ctr"/>
                          <a:r>
                            <a:rPr lang="en-PH" sz="3200" dirty="0"/>
                            <a:t>Differences</a:t>
                          </a:r>
                        </a:p>
                      </a:txBody>
                      <a:tcPr anchor="ctr">
                        <a:solidFill>
                          <a:srgbClr val="0173B2"/>
                        </a:solidFill>
                      </a:tcPr>
                    </a:tc>
                    <a:tc>
                      <a:txBody>
                        <a:bodyPr/>
                        <a:lstStyle/>
                        <a:p>
                          <a:pPr algn="ctr"/>
                          <a:r>
                            <a:rPr lang="en-PH" sz="3200" dirty="0"/>
                            <a:t>Similarities</a:t>
                          </a:r>
                        </a:p>
                      </a:txBody>
                      <a:tcPr anchor="ctr">
                        <a:solidFill>
                          <a:srgbClr val="0173B2"/>
                        </a:solidFill>
                      </a:tcPr>
                    </a:tc>
                    <a:extLst>
                      <a:ext uri="{0D108BD9-81ED-4DB2-BD59-A6C34878D82A}">
                        <a16:rowId xmlns:a16="http://schemas.microsoft.com/office/drawing/2014/main" val="2984266731"/>
                      </a:ext>
                    </a:extLst>
                  </a:tr>
                  <a:tr h="34686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H" sz="2800" dirty="0"/>
                            <a:t>Binary state agents</a:t>
                          </a:r>
                        </a:p>
                        <a:p>
                          <a:pPr marL="285750" indent="-285750">
                            <a:buFont typeface="Arial" panose="020B0604020202020204" pitchFamily="34" charset="0"/>
                            <a:buChar char="•"/>
                          </a:pPr>
                          <a:r>
                            <a:rPr lang="en-PH" sz="2800" dirty="0"/>
                            <a:t>No similarity effect</a:t>
                          </a:r>
                          <a:br>
                            <a:rPr lang="en-PH" sz="2800" dirty="0"/>
                          </a:br>
                          <a:r>
                            <a:rPr lang="en-PH" sz="1800" dirty="0"/>
                            <a:t>(Smith, et. al., 2009)</a:t>
                          </a:r>
                        </a:p>
                        <a:p>
                          <a:pPr marL="285750" indent="-285750">
                            <a:buFont typeface="Arial" panose="020B0604020202020204" pitchFamily="34" charset="0"/>
                            <a:buChar char="•"/>
                          </a:pPr>
                          <a:r>
                            <a:rPr lang="en-PH" sz="2800" dirty="0"/>
                            <a:t>Isotropic learning</a:t>
                          </a:r>
                        </a:p>
                      </a:txBody>
                      <a:tcPr/>
                    </a:tc>
                    <a:tc>
                      <a:txBody>
                        <a:bodyPr/>
                        <a:lstStyle/>
                        <a:p>
                          <a:pPr marL="285750" indent="-285750">
                            <a:buFont typeface="Arial" panose="020B0604020202020204" pitchFamily="34" charset="0"/>
                            <a:buChar char="•"/>
                          </a:pPr>
                          <a:r>
                            <a:rPr lang="en-PH" sz="2800" dirty="0"/>
                            <a:t>Class learning vs individual learning</a:t>
                          </a:r>
                        </a:p>
                        <a:p>
                          <a:pPr marL="285750" indent="-285750">
                            <a:buFont typeface="Arial" panose="020B0604020202020204" pitchFamily="34" charset="0"/>
                            <a:buChar char="•"/>
                          </a:pPr>
                          <a:r>
                            <a:rPr lang="en-PH" sz="2800" dirty="0"/>
                            <a:t>Optimal seating arrangements </a:t>
                          </a:r>
                          <a:br>
                            <a:rPr lang="en-PH" sz="2800" dirty="0"/>
                          </a:br>
                          <a:r>
                            <a:rPr lang="en-PH" sz="1800" dirty="0"/>
                            <a:t>(Roxas et. al., 2010)</a:t>
                          </a:r>
                          <a:endParaRPr lang="en-PH" sz="2800" dirty="0"/>
                        </a:p>
                      </a:txBody>
                      <a:tcPr/>
                    </a:tc>
                    <a:tc>
                      <a:txBody>
                        <a:bodyPr/>
                        <a:lstStyle/>
                        <a:p>
                          <a:endParaRPr lang="en-US"/>
                        </a:p>
                      </a:txBody>
                      <a:tcPr>
                        <a:blipFill>
                          <a:blip r:embed="rId4"/>
                          <a:stretch>
                            <a:fillRect l="-200157" t="-27895" r="-630" b="-351"/>
                          </a:stretch>
                        </a:blipFill>
                      </a:tcPr>
                    </a:tc>
                    <a:extLst>
                      <a:ext uri="{0D108BD9-81ED-4DB2-BD59-A6C34878D82A}">
                        <a16:rowId xmlns:a16="http://schemas.microsoft.com/office/drawing/2014/main" val="2159731374"/>
                      </a:ext>
                    </a:extLst>
                  </a:tr>
                </a:tbl>
              </a:graphicData>
            </a:graphic>
          </p:graphicFrame>
        </mc:Fallback>
      </mc:AlternateContent>
      <p:sp>
        <p:nvSpPr>
          <p:cNvPr id="4" name="Slide Number Placeholder 3">
            <a:extLst>
              <a:ext uri="{FF2B5EF4-FFF2-40B4-BE49-F238E27FC236}">
                <a16:creationId xmlns:a16="http://schemas.microsoft.com/office/drawing/2014/main" id="{AD981DE7-361D-F724-7F6F-8E4BC07E43C7}"/>
              </a:ext>
            </a:extLst>
          </p:cNvPr>
          <p:cNvSpPr>
            <a:spLocks noGrp="1"/>
          </p:cNvSpPr>
          <p:nvPr>
            <p:ph type="sldNum" sz="quarter" idx="12"/>
          </p:nvPr>
        </p:nvSpPr>
        <p:spPr/>
        <p:txBody>
          <a:bodyPr/>
          <a:lstStyle/>
          <a:p>
            <a:fld id="{32177519-FDB5-46C8-A273-662D2447F0A4}" type="slidenum">
              <a:rPr lang="en-PH" smtClean="0"/>
              <a:t>38</a:t>
            </a:fld>
            <a:endParaRPr lang="en-PH"/>
          </a:p>
        </p:txBody>
      </p:sp>
      <p:sp>
        <p:nvSpPr>
          <p:cNvPr id="5" name="Footer Placeholder 4">
            <a:extLst>
              <a:ext uri="{FF2B5EF4-FFF2-40B4-BE49-F238E27FC236}">
                <a16:creationId xmlns:a16="http://schemas.microsoft.com/office/drawing/2014/main" id="{DFB79870-1732-D625-5CE8-61F1415C2AC0}"/>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B490F8B3-1EDD-C64A-A076-46520B0C0A1B}"/>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358832308"/>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5AD9C-30E3-A435-78ED-EE12F434B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F794B-39AE-57CC-9808-4CF3DDD70062}"/>
              </a:ext>
            </a:extLst>
          </p:cNvPr>
          <p:cNvSpPr>
            <a:spLocks noGrp="1"/>
          </p:cNvSpPr>
          <p:nvPr>
            <p:ph type="ctrTitle"/>
          </p:nvPr>
        </p:nvSpPr>
        <p:spPr/>
        <p:txBody>
          <a:bodyPr>
            <a:noAutofit/>
          </a:bodyPr>
          <a:lstStyle/>
          <a:p>
            <a:pPr algn="ctr"/>
            <a:r>
              <a:rPr lang="en-US" sz="4000" dirty="0"/>
              <a:t>Classroom learning dynamics using a </a:t>
            </a:r>
            <a:br>
              <a:rPr lang="en-US" sz="4000" dirty="0"/>
            </a:br>
            <a:r>
              <a:rPr lang="en-US" sz="4000" dirty="0"/>
              <a:t>cellular automata spatiotemporal model comparing peer instruction and traditional instruction</a:t>
            </a:r>
            <a:endParaRPr lang="en-PH" sz="4000" dirty="0"/>
          </a:p>
        </p:txBody>
      </p:sp>
      <p:sp>
        <p:nvSpPr>
          <p:cNvPr id="3" name="Subtitle 2">
            <a:extLst>
              <a:ext uri="{FF2B5EF4-FFF2-40B4-BE49-F238E27FC236}">
                <a16:creationId xmlns:a16="http://schemas.microsoft.com/office/drawing/2014/main" id="{F9A55A75-B9A0-5C5B-5839-9C651BF4FC92}"/>
              </a:ext>
            </a:extLst>
          </p:cNvPr>
          <p:cNvSpPr>
            <a:spLocks noGrp="1"/>
          </p:cNvSpPr>
          <p:nvPr>
            <p:ph type="body" sz="quarter" idx="10"/>
          </p:nvPr>
        </p:nvSpPr>
        <p:spPr>
          <a:xfrm>
            <a:off x="500063" y="4154878"/>
            <a:ext cx="11350625" cy="2168857"/>
          </a:xfrm>
        </p:spPr>
        <p:txBody>
          <a:bodyPr>
            <a:normAutofit/>
          </a:bodyPr>
          <a:lstStyle/>
          <a:p>
            <a:pPr algn="l">
              <a:spcBef>
                <a:spcPts val="0"/>
              </a:spcBef>
            </a:pPr>
            <a:r>
              <a:rPr lang="en-PH" sz="2800" b="1" dirty="0"/>
              <a:t>Clarence Ioakim T. Sy</a:t>
            </a:r>
          </a:p>
          <a:p>
            <a:pPr algn="l">
              <a:spcBef>
                <a:spcPts val="0"/>
              </a:spcBef>
            </a:pPr>
            <a:endParaRPr lang="en-PH" sz="1000" i="1" dirty="0"/>
          </a:p>
          <a:p>
            <a:pPr algn="l">
              <a:spcBef>
                <a:spcPts val="0"/>
              </a:spcBef>
            </a:pPr>
            <a:r>
              <a:rPr lang="en-PH" sz="2000" i="1" dirty="0"/>
              <a:t>BS Applied Physics</a:t>
            </a:r>
          </a:p>
          <a:p>
            <a:pPr algn="l">
              <a:spcBef>
                <a:spcPts val="0"/>
              </a:spcBef>
            </a:pPr>
            <a:r>
              <a:rPr lang="en-PH" sz="2000" i="1" dirty="0"/>
              <a:t>Instrumentation Physics Laboratory</a:t>
            </a:r>
          </a:p>
          <a:p>
            <a:pPr algn="l">
              <a:spcBef>
                <a:spcPts val="0"/>
              </a:spcBef>
            </a:pPr>
            <a:r>
              <a:rPr lang="en-PH" sz="2000" i="1" dirty="0"/>
              <a:t>National Institute of Physics</a:t>
            </a:r>
          </a:p>
          <a:p>
            <a:pPr algn="l">
              <a:spcBef>
                <a:spcPts val="0"/>
              </a:spcBef>
            </a:pPr>
            <a:r>
              <a:rPr lang="en-PH" sz="2000" i="1" dirty="0"/>
              <a:t>University of the Philippines Diliman</a:t>
            </a:r>
            <a:endParaRPr lang="en-PH" sz="2000" dirty="0"/>
          </a:p>
          <a:p>
            <a:endParaRPr lang="en-PH" sz="2400" dirty="0"/>
          </a:p>
          <a:p>
            <a:pPr algn="l"/>
            <a:endParaRPr lang="en-PH" sz="2400" dirty="0"/>
          </a:p>
          <a:p>
            <a:pPr algn="l">
              <a:spcBef>
                <a:spcPts val="0"/>
              </a:spcBef>
            </a:pPr>
            <a:endParaRPr lang="en-PH" sz="2000" dirty="0"/>
          </a:p>
        </p:txBody>
      </p:sp>
      <p:sp>
        <p:nvSpPr>
          <p:cNvPr id="6" name="Date Placeholder 5">
            <a:extLst>
              <a:ext uri="{FF2B5EF4-FFF2-40B4-BE49-F238E27FC236}">
                <a16:creationId xmlns:a16="http://schemas.microsoft.com/office/drawing/2014/main" id="{EB28AB28-3977-FB78-35B0-2C7F6266B9A9}"/>
              </a:ext>
            </a:extLst>
          </p:cNvPr>
          <p:cNvSpPr>
            <a:spLocks noGrp="1"/>
          </p:cNvSpPr>
          <p:nvPr>
            <p:ph type="dt" sz="half" idx="13"/>
          </p:nvPr>
        </p:nvSpPr>
        <p:spPr/>
        <p:txBody>
          <a:bodyPr/>
          <a:lstStyle/>
          <a:p>
            <a:endParaRPr lang="en-PH" dirty="0"/>
          </a:p>
        </p:txBody>
      </p:sp>
      <p:sp>
        <p:nvSpPr>
          <p:cNvPr id="7" name="Footer Placeholder 6">
            <a:extLst>
              <a:ext uri="{FF2B5EF4-FFF2-40B4-BE49-F238E27FC236}">
                <a16:creationId xmlns:a16="http://schemas.microsoft.com/office/drawing/2014/main" id="{9FD31356-F488-D5EC-458F-20E407D1FCA4}"/>
              </a:ext>
            </a:extLst>
          </p:cNvPr>
          <p:cNvSpPr>
            <a:spLocks noGrp="1"/>
          </p:cNvSpPr>
          <p:nvPr>
            <p:ph type="ftr" sz="quarter" idx="14"/>
          </p:nvPr>
        </p:nvSpPr>
        <p:spPr/>
        <p:txBody>
          <a:bodyPr/>
          <a:lstStyle/>
          <a:p>
            <a:endParaRPr lang="en-PH" dirty="0"/>
          </a:p>
        </p:txBody>
      </p:sp>
      <p:sp>
        <p:nvSpPr>
          <p:cNvPr id="8" name="Slide Number Placeholder 7">
            <a:extLst>
              <a:ext uri="{FF2B5EF4-FFF2-40B4-BE49-F238E27FC236}">
                <a16:creationId xmlns:a16="http://schemas.microsoft.com/office/drawing/2014/main" id="{80BECB44-EBFA-0178-DA40-D1828BA143D7}"/>
              </a:ext>
            </a:extLst>
          </p:cNvPr>
          <p:cNvSpPr>
            <a:spLocks noGrp="1"/>
          </p:cNvSpPr>
          <p:nvPr>
            <p:ph type="sldNum" sz="quarter" idx="15"/>
          </p:nvPr>
        </p:nvSpPr>
        <p:spPr/>
        <p:txBody>
          <a:bodyPr/>
          <a:lstStyle/>
          <a:p>
            <a:endParaRPr lang="en-PH" dirty="0"/>
          </a:p>
        </p:txBody>
      </p:sp>
      <p:sp>
        <p:nvSpPr>
          <p:cNvPr id="10" name="Subtitle 9">
            <a:extLst>
              <a:ext uri="{FF2B5EF4-FFF2-40B4-BE49-F238E27FC236}">
                <a16:creationId xmlns:a16="http://schemas.microsoft.com/office/drawing/2014/main" id="{2B4ABA7E-6373-62FA-0692-0F0C8F8C7BC0}"/>
              </a:ext>
            </a:extLst>
          </p:cNvPr>
          <p:cNvSpPr>
            <a:spLocks noGrp="1"/>
          </p:cNvSpPr>
          <p:nvPr>
            <p:ph type="body" sz="quarter" idx="16"/>
          </p:nvPr>
        </p:nvSpPr>
        <p:spPr>
          <a:xfrm>
            <a:off x="340514" y="487830"/>
            <a:ext cx="11509376" cy="1126342"/>
          </a:xfrm>
        </p:spPr>
        <p:txBody>
          <a:bodyPr>
            <a:normAutofit lnSpcReduction="10000"/>
          </a:bodyPr>
          <a:lstStyle/>
          <a:p>
            <a:pPr algn="l">
              <a:lnSpc>
                <a:spcPct val="100000"/>
              </a:lnSpc>
              <a:spcBef>
                <a:spcPts val="800"/>
              </a:spcBef>
            </a:pPr>
            <a:r>
              <a:rPr lang="en-PH" sz="2000" b="1" dirty="0"/>
              <a:t>Undergraduate Thesis Defense</a:t>
            </a:r>
          </a:p>
          <a:p>
            <a:pPr algn="l">
              <a:lnSpc>
                <a:spcPct val="100000"/>
              </a:lnSpc>
              <a:spcBef>
                <a:spcPts val="800"/>
              </a:spcBef>
            </a:pPr>
            <a:r>
              <a:rPr lang="en-PH" sz="2000" dirty="0"/>
              <a:t>National Institute of Physics</a:t>
            </a:r>
          </a:p>
          <a:p>
            <a:pPr algn="l">
              <a:lnSpc>
                <a:spcPct val="100000"/>
              </a:lnSpc>
              <a:spcBef>
                <a:spcPts val="800"/>
              </a:spcBef>
            </a:pPr>
            <a:r>
              <a:rPr lang="en-PH" sz="2000" dirty="0"/>
              <a:t>December 12, 2024, 10:30 AM</a:t>
            </a:r>
          </a:p>
          <a:p>
            <a:pPr algn="l">
              <a:spcBef>
                <a:spcPts val="500"/>
              </a:spcBef>
            </a:pPr>
            <a:endParaRPr lang="en-PH" sz="2000" dirty="0"/>
          </a:p>
        </p:txBody>
      </p:sp>
      <p:sp>
        <p:nvSpPr>
          <p:cNvPr id="5" name="TextBox 4">
            <a:extLst>
              <a:ext uri="{FF2B5EF4-FFF2-40B4-BE49-F238E27FC236}">
                <a16:creationId xmlns:a16="http://schemas.microsoft.com/office/drawing/2014/main" id="{B2CDFD38-5D8B-268C-1034-982105712200}"/>
              </a:ext>
            </a:extLst>
          </p:cNvPr>
          <p:cNvSpPr txBox="1"/>
          <p:nvPr/>
        </p:nvSpPr>
        <p:spPr>
          <a:xfrm>
            <a:off x="500063" y="6000838"/>
            <a:ext cx="5938831" cy="369332"/>
          </a:xfrm>
          <a:prstGeom prst="rect">
            <a:avLst/>
          </a:prstGeom>
          <a:noFill/>
        </p:spPr>
        <p:txBody>
          <a:bodyPr wrap="square">
            <a:spAutoFit/>
          </a:bodyPr>
          <a:lstStyle/>
          <a:p>
            <a:pPr algn="l">
              <a:spcBef>
                <a:spcPts val="0"/>
              </a:spcBef>
            </a:pPr>
            <a:r>
              <a:rPr lang="en-PH" sz="1800" dirty="0"/>
              <a:t>Adviser: </a:t>
            </a:r>
            <a:r>
              <a:rPr lang="en-PH" sz="1800" dirty="0" err="1"/>
              <a:t>Johnrob</a:t>
            </a:r>
            <a:r>
              <a:rPr lang="en-PH" sz="1800" dirty="0"/>
              <a:t> Y. </a:t>
            </a:r>
            <a:r>
              <a:rPr lang="en-PH" sz="1800" dirty="0" err="1"/>
              <a:t>Bantang</a:t>
            </a:r>
            <a:r>
              <a:rPr lang="en-PH" sz="1800" dirty="0"/>
              <a:t>, Ph.D.</a:t>
            </a:r>
          </a:p>
        </p:txBody>
      </p:sp>
      <p:sp>
        <p:nvSpPr>
          <p:cNvPr id="4" name="TextBox 3">
            <a:extLst>
              <a:ext uri="{FF2B5EF4-FFF2-40B4-BE49-F238E27FC236}">
                <a16:creationId xmlns:a16="http://schemas.microsoft.com/office/drawing/2014/main" id="{386B5C6C-9413-B660-B6CF-13AC71BDDA06}"/>
              </a:ext>
            </a:extLst>
          </p:cNvPr>
          <p:cNvSpPr txBox="1"/>
          <p:nvPr/>
        </p:nvSpPr>
        <p:spPr>
          <a:xfrm>
            <a:off x="6340244" y="4027048"/>
            <a:ext cx="5509646" cy="830997"/>
          </a:xfrm>
          <a:prstGeom prst="rect">
            <a:avLst/>
          </a:prstGeom>
          <a:noFill/>
        </p:spPr>
        <p:txBody>
          <a:bodyPr wrap="square" rtlCol="0">
            <a:spAutoFit/>
          </a:bodyPr>
          <a:lstStyle/>
          <a:p>
            <a:pPr algn="ctr"/>
            <a:r>
              <a:rPr lang="en-PH" sz="4800" b="1" dirty="0">
                <a:solidFill>
                  <a:srgbClr val="DE8F05"/>
                </a:solidFill>
              </a:rPr>
              <a:t>THANK YOU!!!</a:t>
            </a:r>
          </a:p>
        </p:txBody>
      </p:sp>
    </p:spTree>
    <p:extLst>
      <p:ext uri="{BB962C8B-B14F-4D97-AF65-F5344CB8AC3E}">
        <p14:creationId xmlns:p14="http://schemas.microsoft.com/office/powerpoint/2010/main" val="187038502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6BC47B4-6454-885C-4017-75E8B6D46B68}"/>
              </a:ext>
            </a:extLst>
          </p:cNvPr>
          <p:cNvSpPr>
            <a:spLocks noGrp="1"/>
          </p:cNvSpPr>
          <p:nvPr>
            <p:ph type="sldNum" sz="quarter" idx="12"/>
          </p:nvPr>
        </p:nvSpPr>
        <p:spPr/>
        <p:txBody>
          <a:bodyPr/>
          <a:lstStyle/>
          <a:p>
            <a:fld id="{32177519-FDB5-46C8-A273-662D2447F0A4}" type="slidenum">
              <a:rPr lang="en-PH" smtClean="0"/>
              <a:pPr/>
              <a:t>4</a:t>
            </a:fld>
            <a:endParaRPr lang="en-PH" dirty="0"/>
          </a:p>
        </p:txBody>
      </p:sp>
      <p:sp>
        <p:nvSpPr>
          <p:cNvPr id="7" name="Footer Placeholder 6">
            <a:extLst>
              <a:ext uri="{FF2B5EF4-FFF2-40B4-BE49-F238E27FC236}">
                <a16:creationId xmlns:a16="http://schemas.microsoft.com/office/drawing/2014/main" id="{EC1A1DF7-E805-769D-97A4-5D71F5A2FB58}"/>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9E7988C3-6021-9080-532F-684243446921}"/>
              </a:ext>
            </a:extLst>
          </p:cNvPr>
          <p:cNvSpPr>
            <a:spLocks noGrp="1"/>
          </p:cNvSpPr>
          <p:nvPr>
            <p:ph type="dt" sz="half" idx="2"/>
          </p:nvPr>
        </p:nvSpPr>
        <p:spPr/>
        <p:txBody>
          <a:bodyPr/>
          <a:lstStyle/>
          <a:p>
            <a:r>
              <a:rPr lang="en-US" dirty="0"/>
              <a:t>2024.12.12</a:t>
            </a:r>
            <a:endParaRPr lang="en-PH" dirty="0"/>
          </a:p>
        </p:txBody>
      </p:sp>
      <p:pic>
        <p:nvPicPr>
          <p:cNvPr id="13" name="Picture 12" descr="Aerial view of empty auditorium">
            <a:extLst>
              <a:ext uri="{FF2B5EF4-FFF2-40B4-BE49-F238E27FC236}">
                <a16:creationId xmlns:a16="http://schemas.microsoft.com/office/drawing/2014/main" id="{EDA4B3FE-2325-2155-0C35-EB6394C69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581" y="639387"/>
            <a:ext cx="8368838" cy="5579225"/>
          </a:xfrm>
          <a:prstGeom prst="rect">
            <a:avLst/>
          </a:prstGeom>
        </p:spPr>
      </p:pic>
    </p:spTree>
    <p:extLst>
      <p:ext uri="{BB962C8B-B14F-4D97-AF65-F5344CB8AC3E}">
        <p14:creationId xmlns:p14="http://schemas.microsoft.com/office/powerpoint/2010/main" val="4195037974"/>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DC87-7063-C563-A815-F66DF4DE468E}"/>
              </a:ext>
            </a:extLst>
          </p:cNvPr>
          <p:cNvSpPr>
            <a:spLocks noGrp="1"/>
          </p:cNvSpPr>
          <p:nvPr>
            <p:ph type="title"/>
          </p:nvPr>
        </p:nvSpPr>
        <p:spPr/>
        <p:txBody>
          <a:bodyPr>
            <a:normAutofit fontScale="90000"/>
          </a:bodyPr>
          <a:lstStyle/>
          <a:p>
            <a:r>
              <a:rPr lang="en-PH" dirty="0"/>
              <a:t>Inner corner as the best PI seating arrangement</a:t>
            </a:r>
          </a:p>
        </p:txBody>
      </p:sp>
      <p:pic>
        <p:nvPicPr>
          <p:cNvPr id="8" name="Content Placeholder 7">
            <a:extLst>
              <a:ext uri="{FF2B5EF4-FFF2-40B4-BE49-F238E27FC236}">
                <a16:creationId xmlns:a16="http://schemas.microsoft.com/office/drawing/2014/main" id="{9945122B-1A9D-1D1F-C577-EC5CC00E8C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341" y="1799468"/>
            <a:ext cx="11391318" cy="4311576"/>
          </a:xfrm>
        </p:spPr>
      </p:pic>
      <p:sp>
        <p:nvSpPr>
          <p:cNvPr id="4" name="Slide Number Placeholder 3">
            <a:extLst>
              <a:ext uri="{FF2B5EF4-FFF2-40B4-BE49-F238E27FC236}">
                <a16:creationId xmlns:a16="http://schemas.microsoft.com/office/drawing/2014/main" id="{55216968-4D17-45B7-7F9B-C37281B21832}"/>
              </a:ext>
            </a:extLst>
          </p:cNvPr>
          <p:cNvSpPr>
            <a:spLocks noGrp="1"/>
          </p:cNvSpPr>
          <p:nvPr>
            <p:ph type="sldNum" sz="quarter" idx="12"/>
          </p:nvPr>
        </p:nvSpPr>
        <p:spPr/>
        <p:txBody>
          <a:bodyPr/>
          <a:lstStyle/>
          <a:p>
            <a:fld id="{32177519-FDB5-46C8-A273-662D2447F0A4}" type="slidenum">
              <a:rPr lang="en-PH" smtClean="0"/>
              <a:t>40</a:t>
            </a:fld>
            <a:endParaRPr lang="en-PH"/>
          </a:p>
        </p:txBody>
      </p:sp>
      <p:sp>
        <p:nvSpPr>
          <p:cNvPr id="5" name="Footer Placeholder 4">
            <a:extLst>
              <a:ext uri="{FF2B5EF4-FFF2-40B4-BE49-F238E27FC236}">
                <a16:creationId xmlns:a16="http://schemas.microsoft.com/office/drawing/2014/main" id="{2C76E02F-9677-2671-3DC3-1B339AA7DBBE}"/>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2E4D47E0-606C-A7B6-EEE9-678C80EBB028}"/>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4028415818"/>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DB6E-3F40-6F84-A813-B5B8036BFA44}"/>
              </a:ext>
            </a:extLst>
          </p:cNvPr>
          <p:cNvSpPr>
            <a:spLocks noGrp="1"/>
          </p:cNvSpPr>
          <p:nvPr>
            <p:ph type="title"/>
          </p:nvPr>
        </p:nvSpPr>
        <p:spPr/>
        <p:txBody>
          <a:bodyPr/>
          <a:lstStyle/>
          <a:p>
            <a:r>
              <a:rPr lang="en-PH" dirty="0"/>
              <a:t>Size invariance of traditional instruction</a:t>
            </a:r>
          </a:p>
        </p:txBody>
      </p:sp>
      <p:sp>
        <p:nvSpPr>
          <p:cNvPr id="4" name="Slide Number Placeholder 3">
            <a:extLst>
              <a:ext uri="{FF2B5EF4-FFF2-40B4-BE49-F238E27FC236}">
                <a16:creationId xmlns:a16="http://schemas.microsoft.com/office/drawing/2014/main" id="{3ADA538A-8F65-5FBD-2308-A5AAAF7F110C}"/>
              </a:ext>
            </a:extLst>
          </p:cNvPr>
          <p:cNvSpPr>
            <a:spLocks noGrp="1"/>
          </p:cNvSpPr>
          <p:nvPr>
            <p:ph type="sldNum" sz="quarter" idx="12"/>
          </p:nvPr>
        </p:nvSpPr>
        <p:spPr/>
        <p:txBody>
          <a:bodyPr/>
          <a:lstStyle/>
          <a:p>
            <a:fld id="{32177519-FDB5-46C8-A273-662D2447F0A4}" type="slidenum">
              <a:rPr lang="en-PH" smtClean="0"/>
              <a:t>41</a:t>
            </a:fld>
            <a:endParaRPr lang="en-PH"/>
          </a:p>
        </p:txBody>
      </p:sp>
      <p:sp>
        <p:nvSpPr>
          <p:cNvPr id="5" name="Footer Placeholder 4">
            <a:extLst>
              <a:ext uri="{FF2B5EF4-FFF2-40B4-BE49-F238E27FC236}">
                <a16:creationId xmlns:a16="http://schemas.microsoft.com/office/drawing/2014/main" id="{37001613-7665-5687-3BEA-63BCF0025BC9}"/>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EDA35ACD-F3E3-1BE5-81E8-898D56D2667B}"/>
              </a:ext>
            </a:extLst>
          </p:cNvPr>
          <p:cNvSpPr>
            <a:spLocks noGrp="1"/>
          </p:cNvSpPr>
          <p:nvPr>
            <p:ph type="dt" sz="half" idx="2"/>
          </p:nvPr>
        </p:nvSpPr>
        <p:spPr/>
        <p:txBody>
          <a:bodyPr/>
          <a:lstStyle/>
          <a:p>
            <a:r>
              <a:rPr lang="en-US"/>
              <a:t>2024.12.12</a:t>
            </a:r>
            <a:endParaRPr lang="en-PH" dirty="0"/>
          </a:p>
        </p:txBody>
      </p:sp>
      <p:pic>
        <p:nvPicPr>
          <p:cNvPr id="10" name="Picture 9" descr="A graph of different class parameters&#10;&#10;Description automatically generated">
            <a:extLst>
              <a:ext uri="{FF2B5EF4-FFF2-40B4-BE49-F238E27FC236}">
                <a16:creationId xmlns:a16="http://schemas.microsoft.com/office/drawing/2014/main" id="{AB947552-9336-4CAC-8D6D-691A08FD7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24" y="1653811"/>
            <a:ext cx="7537752" cy="4522652"/>
          </a:xfrm>
          <a:prstGeom prst="rect">
            <a:avLst/>
          </a:prstGeom>
        </p:spPr>
      </p:pic>
    </p:spTree>
    <p:extLst>
      <p:ext uri="{BB962C8B-B14F-4D97-AF65-F5344CB8AC3E}">
        <p14:creationId xmlns:p14="http://schemas.microsoft.com/office/powerpoint/2010/main" val="29464863"/>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9A2F4-7CFB-6FA3-8A47-D2BD420D0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AB721-D5FA-6C8C-2189-70DF26D72350}"/>
              </a:ext>
            </a:extLst>
          </p:cNvPr>
          <p:cNvSpPr>
            <a:spLocks noGrp="1"/>
          </p:cNvSpPr>
          <p:nvPr>
            <p:ph type="title"/>
          </p:nvPr>
        </p:nvSpPr>
        <p:spPr/>
        <p:txBody>
          <a:bodyPr/>
          <a:lstStyle/>
          <a:p>
            <a:r>
              <a:rPr lang="en-PH" dirty="0"/>
              <a:t>Learning curves for different SAs</a:t>
            </a:r>
          </a:p>
        </p:txBody>
      </p:sp>
      <p:pic>
        <p:nvPicPr>
          <p:cNvPr id="8" name="Content Placeholder 7" descr="A graph of different class parameters&#10;&#10;Description automatically generated">
            <a:extLst>
              <a:ext uri="{FF2B5EF4-FFF2-40B4-BE49-F238E27FC236}">
                <a16:creationId xmlns:a16="http://schemas.microsoft.com/office/drawing/2014/main" id="{CB655B6E-535F-37B2-5184-5985907B3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0357" y="1716556"/>
            <a:ext cx="7611286" cy="4566772"/>
          </a:xfrm>
        </p:spPr>
      </p:pic>
      <p:sp>
        <p:nvSpPr>
          <p:cNvPr id="4" name="Slide Number Placeholder 3">
            <a:extLst>
              <a:ext uri="{FF2B5EF4-FFF2-40B4-BE49-F238E27FC236}">
                <a16:creationId xmlns:a16="http://schemas.microsoft.com/office/drawing/2014/main" id="{987C0E45-B9A7-EF44-3AED-E711947EC6BE}"/>
              </a:ext>
            </a:extLst>
          </p:cNvPr>
          <p:cNvSpPr>
            <a:spLocks noGrp="1"/>
          </p:cNvSpPr>
          <p:nvPr>
            <p:ph type="sldNum" sz="quarter" idx="12"/>
          </p:nvPr>
        </p:nvSpPr>
        <p:spPr/>
        <p:txBody>
          <a:bodyPr/>
          <a:lstStyle/>
          <a:p>
            <a:fld id="{32177519-FDB5-46C8-A273-662D2447F0A4}" type="slidenum">
              <a:rPr lang="en-PH" smtClean="0"/>
              <a:t>42</a:t>
            </a:fld>
            <a:endParaRPr lang="en-PH"/>
          </a:p>
        </p:txBody>
      </p:sp>
      <p:sp>
        <p:nvSpPr>
          <p:cNvPr id="5" name="Footer Placeholder 4">
            <a:extLst>
              <a:ext uri="{FF2B5EF4-FFF2-40B4-BE49-F238E27FC236}">
                <a16:creationId xmlns:a16="http://schemas.microsoft.com/office/drawing/2014/main" id="{75FC5CF7-2ED2-7725-E2D0-670E47C980FA}"/>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F151A742-03B5-023D-99FF-B30D8B043F68}"/>
              </a:ext>
            </a:extLst>
          </p:cNvPr>
          <p:cNvSpPr>
            <a:spLocks noGrp="1"/>
          </p:cNvSpPr>
          <p:nvPr>
            <p:ph type="dt" sz="half" idx="2"/>
          </p:nvPr>
        </p:nvSpPr>
        <p:spPr/>
        <p:txBody>
          <a:bodyPr/>
          <a:lstStyle/>
          <a:p>
            <a:r>
              <a:rPr lang="en-US"/>
              <a:t>2024.12.12</a:t>
            </a:r>
            <a:endParaRPr lang="en-PH" dirty="0"/>
          </a:p>
        </p:txBody>
      </p:sp>
    </p:spTree>
    <p:extLst>
      <p:ext uri="{BB962C8B-B14F-4D97-AF65-F5344CB8AC3E}">
        <p14:creationId xmlns:p14="http://schemas.microsoft.com/office/powerpoint/2010/main" val="2961283872"/>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9CCE-831C-65D2-51F7-80662DD4719E}"/>
              </a:ext>
            </a:extLst>
          </p:cNvPr>
          <p:cNvSpPr>
            <a:spLocks noGrp="1"/>
          </p:cNvSpPr>
          <p:nvPr>
            <p:ph type="title"/>
          </p:nvPr>
        </p:nvSpPr>
        <p:spPr/>
        <p:txBody>
          <a:bodyPr/>
          <a:lstStyle/>
          <a:p>
            <a:r>
              <a:rPr lang="en-PH" dirty="0"/>
              <a:t>Heterogeneity effects are similar to size</a:t>
            </a:r>
          </a:p>
        </p:txBody>
      </p:sp>
      <p:pic>
        <p:nvPicPr>
          <p:cNvPr id="8" name="Content Placeholder 7" descr="A graph of different colored lines&#10;&#10;Description automatically generated">
            <a:extLst>
              <a:ext uri="{FF2B5EF4-FFF2-40B4-BE49-F238E27FC236}">
                <a16:creationId xmlns:a16="http://schemas.microsoft.com/office/drawing/2014/main" id="{36D0E687-44CA-71F6-9C93-463A5A0ABF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8000" y="2056368"/>
            <a:ext cx="5760000" cy="3840000"/>
          </a:xfrm>
        </p:spPr>
      </p:pic>
      <p:sp>
        <p:nvSpPr>
          <p:cNvPr id="4" name="Slide Number Placeholder 3">
            <a:extLst>
              <a:ext uri="{FF2B5EF4-FFF2-40B4-BE49-F238E27FC236}">
                <a16:creationId xmlns:a16="http://schemas.microsoft.com/office/drawing/2014/main" id="{A813B518-74EE-FC42-B712-6FBFCA789A70}"/>
              </a:ext>
            </a:extLst>
          </p:cNvPr>
          <p:cNvSpPr>
            <a:spLocks noGrp="1"/>
          </p:cNvSpPr>
          <p:nvPr>
            <p:ph type="sldNum" sz="quarter" idx="12"/>
          </p:nvPr>
        </p:nvSpPr>
        <p:spPr/>
        <p:txBody>
          <a:bodyPr/>
          <a:lstStyle/>
          <a:p>
            <a:fld id="{32177519-FDB5-46C8-A273-662D2447F0A4}" type="slidenum">
              <a:rPr lang="en-PH" smtClean="0"/>
              <a:t>43</a:t>
            </a:fld>
            <a:endParaRPr lang="en-PH"/>
          </a:p>
        </p:txBody>
      </p:sp>
      <p:sp>
        <p:nvSpPr>
          <p:cNvPr id="5" name="Footer Placeholder 4">
            <a:extLst>
              <a:ext uri="{FF2B5EF4-FFF2-40B4-BE49-F238E27FC236}">
                <a16:creationId xmlns:a16="http://schemas.microsoft.com/office/drawing/2014/main" id="{92338A28-1393-8FA8-5AFA-8A0BEDA9EB63}"/>
              </a:ext>
            </a:extLst>
          </p:cNvPr>
          <p:cNvSpPr>
            <a:spLocks noGrp="1"/>
          </p:cNvSpPr>
          <p:nvPr>
            <p:ph type="ftr" sz="quarter" idx="3"/>
          </p:nvPr>
        </p:nvSpPr>
        <p:spPr/>
        <p:txBody>
          <a:bodyPr/>
          <a:lstStyle/>
          <a:p>
            <a:endParaRPr lang="en-PH" dirty="0"/>
          </a:p>
        </p:txBody>
      </p:sp>
      <p:sp>
        <p:nvSpPr>
          <p:cNvPr id="6" name="Date Placeholder 5">
            <a:extLst>
              <a:ext uri="{FF2B5EF4-FFF2-40B4-BE49-F238E27FC236}">
                <a16:creationId xmlns:a16="http://schemas.microsoft.com/office/drawing/2014/main" id="{C1BD7DC0-2DAA-6C39-46EC-910B6FDE9ABB}"/>
              </a:ext>
            </a:extLst>
          </p:cNvPr>
          <p:cNvSpPr>
            <a:spLocks noGrp="1"/>
          </p:cNvSpPr>
          <p:nvPr>
            <p:ph type="dt" sz="half" idx="2"/>
          </p:nvPr>
        </p:nvSpPr>
        <p:spPr/>
        <p:txBody>
          <a:bodyPr/>
          <a:lstStyle/>
          <a:p>
            <a:r>
              <a:rPr lang="en-US"/>
              <a:t>2024.12.12</a:t>
            </a:r>
            <a:endParaRPr lang="en-PH" dirty="0"/>
          </a:p>
        </p:txBody>
      </p:sp>
      <p:pic>
        <p:nvPicPr>
          <p:cNvPr id="10" name="Picture 9" descr="A graph of different colored lines&#10;&#10;Description automatically generated">
            <a:extLst>
              <a:ext uri="{FF2B5EF4-FFF2-40B4-BE49-F238E27FC236}">
                <a16:creationId xmlns:a16="http://schemas.microsoft.com/office/drawing/2014/main" id="{A489B7D9-F57A-BF7C-62D3-461CF976C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00" y="2056368"/>
            <a:ext cx="5760000" cy="3840000"/>
          </a:xfrm>
          <a:prstGeom prst="rect">
            <a:avLst/>
          </a:prstGeom>
        </p:spPr>
      </p:pic>
    </p:spTree>
    <p:extLst>
      <p:ext uri="{BB962C8B-B14F-4D97-AF65-F5344CB8AC3E}">
        <p14:creationId xmlns:p14="http://schemas.microsoft.com/office/powerpoint/2010/main" val="1129938184"/>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3E25-A3A1-F86F-10C4-DE94B313667D}"/>
              </a:ext>
            </a:extLst>
          </p:cNvPr>
          <p:cNvSpPr>
            <a:spLocks noGrp="1"/>
          </p:cNvSpPr>
          <p:nvPr>
            <p:ph type="title"/>
          </p:nvPr>
        </p:nvSpPr>
        <p:spPr/>
        <p:txBody>
          <a:bodyPr>
            <a:normAutofit/>
          </a:bodyPr>
          <a:lstStyle/>
          <a:p>
            <a:r>
              <a:rPr lang="en-PH" dirty="0"/>
              <a:t>Traditional instruction vs peer instruction</a:t>
            </a:r>
          </a:p>
        </p:txBody>
      </p:sp>
      <p:graphicFrame>
        <p:nvGraphicFramePr>
          <p:cNvPr id="9" name="Content Placeholder 8">
            <a:extLst>
              <a:ext uri="{FF2B5EF4-FFF2-40B4-BE49-F238E27FC236}">
                <a16:creationId xmlns:a16="http://schemas.microsoft.com/office/drawing/2014/main" id="{56481321-1B80-39AE-4366-2AF7B2D3F647}"/>
              </a:ext>
            </a:extLst>
          </p:cNvPr>
          <p:cNvGraphicFramePr>
            <a:graphicFrameLocks noGrp="1"/>
          </p:cNvGraphicFramePr>
          <p:nvPr>
            <p:ph idx="1"/>
            <p:extLst>
              <p:ext uri="{D42A27DB-BD31-4B8C-83A1-F6EECF244321}">
                <p14:modId xmlns:p14="http://schemas.microsoft.com/office/powerpoint/2010/main" val="3379907967"/>
              </p:ext>
            </p:extLst>
          </p:nvPr>
        </p:nvGraphicFramePr>
        <p:xfrm>
          <a:off x="282574" y="1733550"/>
          <a:ext cx="11624504" cy="4429830"/>
        </p:xfrm>
        <a:graphic>
          <a:graphicData uri="http://schemas.openxmlformats.org/drawingml/2006/table">
            <a:tbl>
              <a:tblPr firstRow="1" bandRow="1">
                <a:tableStyleId>{00A15C55-8517-42AA-B614-E9B94910E393}</a:tableStyleId>
              </a:tblPr>
              <a:tblGrid>
                <a:gridCol w="5812252">
                  <a:extLst>
                    <a:ext uri="{9D8B030D-6E8A-4147-A177-3AD203B41FA5}">
                      <a16:colId xmlns:a16="http://schemas.microsoft.com/office/drawing/2014/main" val="1865454285"/>
                    </a:ext>
                  </a:extLst>
                </a:gridCol>
                <a:gridCol w="5812252">
                  <a:extLst>
                    <a:ext uri="{9D8B030D-6E8A-4147-A177-3AD203B41FA5}">
                      <a16:colId xmlns:a16="http://schemas.microsoft.com/office/drawing/2014/main" val="2683461506"/>
                    </a:ext>
                  </a:extLst>
                </a:gridCol>
              </a:tblGrid>
              <a:tr h="903804">
                <a:tc>
                  <a:txBody>
                    <a:bodyPr/>
                    <a:lstStyle/>
                    <a:p>
                      <a:pPr algn="l"/>
                      <a:r>
                        <a:rPr lang="en-PH" sz="3200" dirty="0"/>
                        <a:t>Traditional instruction</a:t>
                      </a:r>
                    </a:p>
                  </a:txBody>
                  <a:tcPr anchor="ctr">
                    <a:solidFill>
                      <a:srgbClr val="0173B2"/>
                    </a:solidFill>
                  </a:tcPr>
                </a:tc>
                <a:tc>
                  <a:txBody>
                    <a:bodyPr/>
                    <a:lstStyle/>
                    <a:p>
                      <a:pPr algn="l"/>
                      <a:r>
                        <a:rPr lang="en-PH" sz="3200" dirty="0"/>
                        <a:t>Peer instruction</a:t>
                      </a:r>
                    </a:p>
                  </a:txBody>
                  <a:tcPr anchor="ctr">
                    <a:solidFill>
                      <a:srgbClr val="0173B2"/>
                    </a:solidFill>
                  </a:tcPr>
                </a:tc>
                <a:extLst>
                  <a:ext uri="{0D108BD9-81ED-4DB2-BD59-A6C34878D82A}">
                    <a16:rowId xmlns:a16="http://schemas.microsoft.com/office/drawing/2014/main" val="2846543948"/>
                  </a:ext>
                </a:extLst>
              </a:tr>
              <a:tr h="3526026">
                <a:tc>
                  <a:txBody>
                    <a:bodyPr/>
                    <a:lstStyle/>
                    <a:p>
                      <a:pPr marL="0" indent="0" algn="l">
                        <a:buFont typeface="Arial" panose="020B0604020202020204" pitchFamily="34" charset="0"/>
                        <a:buNone/>
                      </a:pPr>
                      <a:r>
                        <a:rPr lang="en-PH" sz="3200" dirty="0"/>
                        <a:t>The instructor delivers a lecture to the whole class for the duration of the class time.</a:t>
                      </a:r>
                    </a:p>
                  </a:txBody>
                  <a:tcPr/>
                </a:tc>
                <a:tc>
                  <a:txBody>
                    <a:bodyPr/>
                    <a:lstStyle/>
                    <a:p>
                      <a:pPr marL="514350" indent="-514350" algn="l">
                        <a:buFont typeface="Arial" panose="020B0604020202020204" pitchFamily="34" charset="0"/>
                        <a:buAutoNum type="arabicPeriod"/>
                      </a:pPr>
                      <a:r>
                        <a:rPr lang="en-PH" sz="3200" dirty="0"/>
                        <a:t>Advanced reading</a:t>
                      </a:r>
                    </a:p>
                    <a:p>
                      <a:pPr marL="514350" indent="-514350" algn="l">
                        <a:buFont typeface="Arial" panose="020B0604020202020204" pitchFamily="34" charset="0"/>
                        <a:buAutoNum type="arabicPeriod"/>
                      </a:pPr>
                      <a:r>
                        <a:rPr lang="en-PH" sz="3200" dirty="0"/>
                        <a:t>Short lecture</a:t>
                      </a:r>
                    </a:p>
                    <a:p>
                      <a:pPr marL="514350" indent="-514350" algn="l">
                        <a:buFont typeface="Arial" panose="020B0604020202020204" pitchFamily="34" charset="0"/>
                        <a:buAutoNum type="arabicPeriod"/>
                      </a:pPr>
                      <a:r>
                        <a:rPr lang="en-PH" sz="3200" dirty="0"/>
                        <a:t>Concept test (pre-test)</a:t>
                      </a:r>
                    </a:p>
                    <a:p>
                      <a:pPr marL="514350" indent="-514350" algn="l">
                        <a:buFont typeface="Arial" panose="020B0604020202020204" pitchFamily="34" charset="0"/>
                        <a:buAutoNum type="arabicPeriod"/>
                      </a:pPr>
                      <a:r>
                        <a:rPr lang="en-PH" sz="3200" dirty="0"/>
                        <a:t>Peer discussion</a:t>
                      </a:r>
                    </a:p>
                    <a:p>
                      <a:pPr marL="514350" indent="-514350" algn="l">
                        <a:buFont typeface="Arial" panose="020B0604020202020204" pitchFamily="34" charset="0"/>
                        <a:buAutoNum type="arabicPeriod"/>
                      </a:pPr>
                      <a:r>
                        <a:rPr lang="en-PH" sz="3200" dirty="0"/>
                        <a:t>Concept test (post-test)</a:t>
                      </a:r>
                    </a:p>
                  </a:txBody>
                  <a:tcPr/>
                </a:tc>
                <a:extLst>
                  <a:ext uri="{0D108BD9-81ED-4DB2-BD59-A6C34878D82A}">
                    <a16:rowId xmlns:a16="http://schemas.microsoft.com/office/drawing/2014/main" val="2047987376"/>
                  </a:ext>
                </a:extLst>
              </a:tr>
            </a:tbl>
          </a:graphicData>
        </a:graphic>
      </p:graphicFrame>
      <p:sp>
        <p:nvSpPr>
          <p:cNvPr id="4" name="Slide Number Placeholder 3">
            <a:extLst>
              <a:ext uri="{FF2B5EF4-FFF2-40B4-BE49-F238E27FC236}">
                <a16:creationId xmlns:a16="http://schemas.microsoft.com/office/drawing/2014/main" id="{64A3BCF6-2C90-689E-7831-688303FBC35D}"/>
              </a:ext>
            </a:extLst>
          </p:cNvPr>
          <p:cNvSpPr>
            <a:spLocks noGrp="1"/>
          </p:cNvSpPr>
          <p:nvPr>
            <p:ph type="sldNum" sz="quarter" idx="12"/>
          </p:nvPr>
        </p:nvSpPr>
        <p:spPr/>
        <p:txBody>
          <a:bodyPr/>
          <a:lstStyle/>
          <a:p>
            <a:fld id="{32177519-FDB5-46C8-A273-662D2447F0A4}" type="slidenum">
              <a:rPr lang="en-PH" smtClean="0"/>
              <a:t>5</a:t>
            </a:fld>
            <a:endParaRPr lang="en-PH"/>
          </a:p>
        </p:txBody>
      </p:sp>
      <p:sp>
        <p:nvSpPr>
          <p:cNvPr id="5" name="Footer Placeholder 4">
            <a:extLst>
              <a:ext uri="{FF2B5EF4-FFF2-40B4-BE49-F238E27FC236}">
                <a16:creationId xmlns:a16="http://schemas.microsoft.com/office/drawing/2014/main" id="{00637557-C19B-B30C-5660-589CC31F7B68}"/>
              </a:ext>
            </a:extLst>
          </p:cNvPr>
          <p:cNvSpPr>
            <a:spLocks noGrp="1"/>
          </p:cNvSpPr>
          <p:nvPr>
            <p:ph type="ftr" sz="quarter" idx="3"/>
          </p:nvPr>
        </p:nvSpPr>
        <p:spPr/>
        <p:txBody>
          <a:bodyPr/>
          <a:lstStyle/>
          <a:p>
            <a:pPr algn="l"/>
            <a:endParaRPr lang="en-PH" dirty="0"/>
          </a:p>
        </p:txBody>
      </p:sp>
      <p:sp>
        <p:nvSpPr>
          <p:cNvPr id="6" name="Date Placeholder 5">
            <a:extLst>
              <a:ext uri="{FF2B5EF4-FFF2-40B4-BE49-F238E27FC236}">
                <a16:creationId xmlns:a16="http://schemas.microsoft.com/office/drawing/2014/main" id="{6794CDD6-9651-3744-6D8F-0DBE75A183BD}"/>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p:pic>
        <p:nvPicPr>
          <p:cNvPr id="7" name="Graphic 6" descr="Classroom with solid fill">
            <a:extLst>
              <a:ext uri="{FF2B5EF4-FFF2-40B4-BE49-F238E27FC236}">
                <a16:creationId xmlns:a16="http://schemas.microsoft.com/office/drawing/2014/main" id="{3207CA25-C149-CA65-1D4C-0F530C8E7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5418" y="1759093"/>
            <a:ext cx="842520" cy="842520"/>
          </a:xfrm>
          <a:prstGeom prst="rect">
            <a:avLst/>
          </a:prstGeom>
        </p:spPr>
      </p:pic>
      <p:pic>
        <p:nvPicPr>
          <p:cNvPr id="10" name="Graphic 9" descr="Meeting with solid fill">
            <a:extLst>
              <a:ext uri="{FF2B5EF4-FFF2-40B4-BE49-F238E27FC236}">
                <a16:creationId xmlns:a16="http://schemas.microsoft.com/office/drawing/2014/main" id="{6FD2E677-7E3E-89D3-68F9-5056B83D2A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35019" y="1759213"/>
            <a:ext cx="842400" cy="842400"/>
          </a:xfrm>
          <a:prstGeom prst="rect">
            <a:avLst/>
          </a:prstGeom>
        </p:spPr>
      </p:pic>
    </p:spTree>
    <p:extLst>
      <p:ext uri="{BB962C8B-B14F-4D97-AF65-F5344CB8AC3E}">
        <p14:creationId xmlns:p14="http://schemas.microsoft.com/office/powerpoint/2010/main" val="3186968785"/>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4901-B60D-B848-B371-A9A98C526A1D}"/>
              </a:ext>
            </a:extLst>
          </p:cNvPr>
          <p:cNvSpPr>
            <a:spLocks noGrp="1"/>
          </p:cNvSpPr>
          <p:nvPr>
            <p:ph type="title"/>
          </p:nvPr>
        </p:nvSpPr>
        <p:spPr>
          <a:xfrm>
            <a:off x="283265" y="694620"/>
            <a:ext cx="9983415" cy="776288"/>
          </a:xfrm>
        </p:spPr>
        <p:txBody>
          <a:bodyPr anchor="ctr">
            <a:normAutofit/>
          </a:bodyPr>
          <a:lstStyle/>
          <a:p>
            <a:r>
              <a:rPr lang="en-PH" dirty="0"/>
              <a:t>Advantages of peer instruction (PI)</a:t>
            </a:r>
          </a:p>
        </p:txBody>
      </p:sp>
      <p:sp>
        <p:nvSpPr>
          <p:cNvPr id="4" name="Slide Number Placeholder 3">
            <a:extLst>
              <a:ext uri="{FF2B5EF4-FFF2-40B4-BE49-F238E27FC236}">
                <a16:creationId xmlns:a16="http://schemas.microsoft.com/office/drawing/2014/main" id="{37228081-8742-DD66-BA97-AFDCE71D0205}"/>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6</a:t>
            </a:fld>
            <a:endParaRPr lang="en-PH"/>
          </a:p>
        </p:txBody>
      </p:sp>
      <p:sp>
        <p:nvSpPr>
          <p:cNvPr id="13" name="Footer Placeholder 4">
            <a:extLst>
              <a:ext uri="{FF2B5EF4-FFF2-40B4-BE49-F238E27FC236}">
                <a16:creationId xmlns:a16="http://schemas.microsoft.com/office/drawing/2014/main" id="{C0761875-6697-73E8-4716-D260934813F9}"/>
              </a:ext>
            </a:extLst>
          </p:cNvPr>
          <p:cNvSpPr>
            <a:spLocks noGrp="1"/>
          </p:cNvSpPr>
          <p:nvPr>
            <p:ph type="ftr" sz="quarter" idx="3"/>
          </p:nvPr>
        </p:nvSpPr>
        <p:spPr>
          <a:xfrm>
            <a:off x="77411" y="6451565"/>
            <a:ext cx="5908230" cy="360000"/>
          </a:xfrm>
        </p:spPr>
        <p:txBody>
          <a:bodyPr numCol="3"/>
          <a:lstStyle/>
          <a:p>
            <a:pPr algn="l"/>
            <a:endParaRPr lang="en-PH" dirty="0"/>
          </a:p>
        </p:txBody>
      </p:sp>
      <p:sp>
        <p:nvSpPr>
          <p:cNvPr id="15" name="Date Placeholder 5">
            <a:extLst>
              <a:ext uri="{FF2B5EF4-FFF2-40B4-BE49-F238E27FC236}">
                <a16:creationId xmlns:a16="http://schemas.microsoft.com/office/drawing/2014/main" id="{C1174423-B7DC-493C-045C-66490E33C66C}"/>
              </a:ext>
            </a:extLst>
          </p:cNvPr>
          <p:cNvSpPr>
            <a:spLocks noGrp="1"/>
          </p:cNvSpPr>
          <p:nvPr>
            <p:ph type="dt" sz="half" idx="2"/>
          </p:nvPr>
        </p:nvSpPr>
        <p:spPr>
          <a:xfrm>
            <a:off x="10220651" y="6451565"/>
            <a:ext cx="1088342" cy="360000"/>
          </a:xfrm>
        </p:spPr>
        <p:txBody>
          <a:bodyPr/>
          <a:lstStyle/>
          <a:p>
            <a:pPr>
              <a:spcAft>
                <a:spcPts val="600"/>
              </a:spcAft>
            </a:pPr>
            <a:r>
              <a:rPr lang="en-US" dirty="0"/>
              <a:t>2024.12.12</a:t>
            </a:r>
            <a:endParaRPr lang="en-PH" dirty="0"/>
          </a:p>
        </p:txBody>
      </p:sp>
      <p:graphicFrame>
        <p:nvGraphicFramePr>
          <p:cNvPr id="9" name="Content Placeholder 6">
            <a:extLst>
              <a:ext uri="{FF2B5EF4-FFF2-40B4-BE49-F238E27FC236}">
                <a16:creationId xmlns:a16="http://schemas.microsoft.com/office/drawing/2014/main" id="{95D27E78-908A-A281-9547-AF3501FC8E11}"/>
              </a:ext>
            </a:extLst>
          </p:cNvPr>
          <p:cNvGraphicFramePr>
            <a:graphicFrameLocks noGrp="1"/>
          </p:cNvGraphicFramePr>
          <p:nvPr>
            <p:ph idx="1"/>
            <p:extLst>
              <p:ext uri="{D42A27DB-BD31-4B8C-83A1-F6EECF244321}">
                <p14:modId xmlns:p14="http://schemas.microsoft.com/office/powerpoint/2010/main" val="1039707230"/>
              </p:ext>
            </p:extLst>
          </p:nvPr>
        </p:nvGraphicFramePr>
        <p:xfrm>
          <a:off x="526072" y="1719801"/>
          <a:ext cx="11625470" cy="4443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D63A3C0-6E3F-5101-1E9E-9B8A126EA971}"/>
              </a:ext>
            </a:extLst>
          </p:cNvPr>
          <p:cNvSpPr txBox="1"/>
          <p:nvPr/>
        </p:nvSpPr>
        <p:spPr>
          <a:xfrm>
            <a:off x="1352735" y="2403603"/>
            <a:ext cx="6212148" cy="276999"/>
          </a:xfrm>
          <a:prstGeom prst="rect">
            <a:avLst/>
          </a:prstGeom>
          <a:noFill/>
        </p:spPr>
        <p:txBody>
          <a:bodyPr wrap="square">
            <a:spAutoFit/>
          </a:bodyPr>
          <a:lstStyle/>
          <a:p>
            <a:pPr algn="l"/>
            <a:r>
              <a:rPr lang="en-PH" sz="1200" dirty="0"/>
              <a:t>Crouch and Mazur, 2001; Lasry et. al., 2008; Thacker et. al. 1994</a:t>
            </a:r>
          </a:p>
        </p:txBody>
      </p:sp>
      <p:sp>
        <p:nvSpPr>
          <p:cNvPr id="7" name="TextBox 6">
            <a:extLst>
              <a:ext uri="{FF2B5EF4-FFF2-40B4-BE49-F238E27FC236}">
                <a16:creationId xmlns:a16="http://schemas.microsoft.com/office/drawing/2014/main" id="{92B49095-60D9-DF27-57F3-2012DA6C9348}"/>
              </a:ext>
            </a:extLst>
          </p:cNvPr>
          <p:cNvSpPr txBox="1"/>
          <p:nvPr/>
        </p:nvSpPr>
        <p:spPr>
          <a:xfrm>
            <a:off x="1352735" y="3595002"/>
            <a:ext cx="6212148" cy="276999"/>
          </a:xfrm>
          <a:prstGeom prst="rect">
            <a:avLst/>
          </a:prstGeom>
          <a:noFill/>
        </p:spPr>
        <p:txBody>
          <a:bodyPr wrap="square">
            <a:spAutoFit/>
          </a:bodyPr>
          <a:lstStyle/>
          <a:p>
            <a:pPr algn="l"/>
            <a:r>
              <a:rPr lang="en-PH" sz="1200" dirty="0"/>
              <a:t>Smith et. al., 2009</a:t>
            </a:r>
          </a:p>
        </p:txBody>
      </p:sp>
      <p:sp>
        <p:nvSpPr>
          <p:cNvPr id="10" name="TextBox 9">
            <a:extLst>
              <a:ext uri="{FF2B5EF4-FFF2-40B4-BE49-F238E27FC236}">
                <a16:creationId xmlns:a16="http://schemas.microsoft.com/office/drawing/2014/main" id="{5D95FEBC-E73F-3058-E4A7-D601A595686E}"/>
              </a:ext>
            </a:extLst>
          </p:cNvPr>
          <p:cNvSpPr txBox="1"/>
          <p:nvPr/>
        </p:nvSpPr>
        <p:spPr>
          <a:xfrm>
            <a:off x="1352735" y="4740691"/>
            <a:ext cx="6212148" cy="461665"/>
          </a:xfrm>
          <a:prstGeom prst="rect">
            <a:avLst/>
          </a:prstGeom>
          <a:noFill/>
        </p:spPr>
        <p:txBody>
          <a:bodyPr wrap="square">
            <a:spAutoFit/>
          </a:bodyPr>
          <a:lstStyle/>
          <a:p>
            <a:r>
              <a:rPr lang="en-PH" sz="1200" dirty="0"/>
              <a:t>Lasry et. al., 2008; Coletta and Phillips, 2005</a:t>
            </a:r>
            <a:endParaRPr lang="en-PH" sz="1000" dirty="0"/>
          </a:p>
          <a:p>
            <a:endParaRPr lang="en-PH" sz="1200" dirty="0"/>
          </a:p>
        </p:txBody>
      </p:sp>
      <p:sp>
        <p:nvSpPr>
          <p:cNvPr id="12" name="TextBox 11">
            <a:extLst>
              <a:ext uri="{FF2B5EF4-FFF2-40B4-BE49-F238E27FC236}">
                <a16:creationId xmlns:a16="http://schemas.microsoft.com/office/drawing/2014/main" id="{657BC4E8-9486-4A13-3057-9A1F9685450F}"/>
              </a:ext>
            </a:extLst>
          </p:cNvPr>
          <p:cNvSpPr txBox="1"/>
          <p:nvPr/>
        </p:nvSpPr>
        <p:spPr>
          <a:xfrm>
            <a:off x="1352735" y="5886380"/>
            <a:ext cx="6212148" cy="276999"/>
          </a:xfrm>
          <a:prstGeom prst="rect">
            <a:avLst/>
          </a:prstGeom>
          <a:noFill/>
        </p:spPr>
        <p:txBody>
          <a:bodyPr wrap="square">
            <a:spAutoFit/>
          </a:bodyPr>
          <a:lstStyle/>
          <a:p>
            <a:r>
              <a:rPr lang="en-PH" sz="1200" dirty="0"/>
              <a:t>Lasry et. al., 2008; Tobias, 1990</a:t>
            </a:r>
          </a:p>
        </p:txBody>
      </p:sp>
    </p:spTree>
    <p:extLst>
      <p:ext uri="{BB962C8B-B14F-4D97-AF65-F5344CB8AC3E}">
        <p14:creationId xmlns:p14="http://schemas.microsoft.com/office/powerpoint/2010/main" val="2009581895"/>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256D6-4D28-3457-79D6-FDC477C4D9A0}"/>
              </a:ext>
            </a:extLst>
          </p:cNvPr>
          <p:cNvSpPr>
            <a:spLocks noGrp="1"/>
          </p:cNvSpPr>
          <p:nvPr>
            <p:ph type="title"/>
          </p:nvPr>
        </p:nvSpPr>
        <p:spPr>
          <a:xfrm>
            <a:off x="283265" y="694620"/>
            <a:ext cx="9983415" cy="776288"/>
          </a:xfrm>
        </p:spPr>
        <p:txBody>
          <a:bodyPr anchor="ctr">
            <a:normAutofit/>
          </a:bodyPr>
          <a:lstStyle/>
          <a:p>
            <a:r>
              <a:rPr lang="en-PH" dirty="0"/>
              <a:t>Existing mathematical models for PI</a:t>
            </a:r>
          </a:p>
        </p:txBody>
      </p:sp>
      <p:sp>
        <p:nvSpPr>
          <p:cNvPr id="4" name="Slide Number Placeholder 3">
            <a:extLst>
              <a:ext uri="{FF2B5EF4-FFF2-40B4-BE49-F238E27FC236}">
                <a16:creationId xmlns:a16="http://schemas.microsoft.com/office/drawing/2014/main" id="{F25E9C1A-B94D-8A6A-479F-93DE7CBBFD9E}"/>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7</a:t>
            </a:fld>
            <a:endParaRPr lang="en-PH"/>
          </a:p>
        </p:txBody>
      </p:sp>
      <p:sp>
        <p:nvSpPr>
          <p:cNvPr id="12" name="Footer Placeholder 4">
            <a:extLst>
              <a:ext uri="{FF2B5EF4-FFF2-40B4-BE49-F238E27FC236}">
                <a16:creationId xmlns:a16="http://schemas.microsoft.com/office/drawing/2014/main" id="{80F61EAC-8800-75B3-B4A8-C6298D5C5B04}"/>
              </a:ext>
            </a:extLst>
          </p:cNvPr>
          <p:cNvSpPr>
            <a:spLocks noGrp="1"/>
          </p:cNvSpPr>
          <p:nvPr>
            <p:ph type="ftr" sz="quarter" idx="3"/>
          </p:nvPr>
        </p:nvSpPr>
        <p:spPr>
          <a:xfrm>
            <a:off x="77411" y="6451565"/>
            <a:ext cx="10096014" cy="360000"/>
          </a:xfrm>
        </p:spPr>
        <p:txBody>
          <a:bodyPr/>
          <a:lstStyle/>
          <a:p>
            <a:endParaRPr lang="en-PH"/>
          </a:p>
        </p:txBody>
      </p:sp>
      <p:sp>
        <p:nvSpPr>
          <p:cNvPr id="6" name="Date Placeholder 5">
            <a:extLst>
              <a:ext uri="{FF2B5EF4-FFF2-40B4-BE49-F238E27FC236}">
                <a16:creationId xmlns:a16="http://schemas.microsoft.com/office/drawing/2014/main" id="{76A99B4A-CC3C-5680-84D1-6E00F396491F}"/>
              </a:ext>
            </a:extLst>
          </p:cNvPr>
          <p:cNvSpPr>
            <a:spLocks noGrp="1"/>
          </p:cNvSpPr>
          <p:nvPr>
            <p:ph type="dt" sz="half" idx="2"/>
          </p:nvPr>
        </p:nvSpPr>
        <p:spPr>
          <a:xfrm>
            <a:off x="10220651" y="6451565"/>
            <a:ext cx="1088342" cy="360000"/>
          </a:xfrm>
        </p:spPr>
        <p:txBody>
          <a:bodyPr anchor="ctr">
            <a:normAutofit/>
          </a:bodyPr>
          <a:lstStyle/>
          <a:p>
            <a:pPr>
              <a:spcAft>
                <a:spcPts val="600"/>
              </a:spcAft>
            </a:pPr>
            <a:r>
              <a:rPr lang="en-US"/>
              <a:t>2024.12.12</a:t>
            </a:r>
            <a:endParaRPr lang="en-PH"/>
          </a:p>
        </p:txBody>
      </p:sp>
      <p:graphicFrame>
        <p:nvGraphicFramePr>
          <p:cNvPr id="8" name="Content Placeholder 2">
            <a:extLst>
              <a:ext uri="{FF2B5EF4-FFF2-40B4-BE49-F238E27FC236}">
                <a16:creationId xmlns:a16="http://schemas.microsoft.com/office/drawing/2014/main" id="{79CAA9C5-39AC-3907-3DCD-E1F339559582}"/>
              </a:ext>
            </a:extLst>
          </p:cNvPr>
          <p:cNvGraphicFramePr>
            <a:graphicFrameLocks noGrp="1"/>
          </p:cNvGraphicFramePr>
          <p:nvPr>
            <p:ph idx="1"/>
            <p:extLst>
              <p:ext uri="{D42A27DB-BD31-4B8C-83A1-F6EECF244321}">
                <p14:modId xmlns:p14="http://schemas.microsoft.com/office/powerpoint/2010/main" val="2093859909"/>
              </p:ext>
            </p:extLst>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Graphic 6" descr="Meeting with solid fill">
            <a:extLst>
              <a:ext uri="{FF2B5EF4-FFF2-40B4-BE49-F238E27FC236}">
                <a16:creationId xmlns:a16="http://schemas.microsoft.com/office/drawing/2014/main" id="{DA9132AF-6680-5E70-B088-01D7CB8104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39086" y="509708"/>
            <a:ext cx="961200" cy="961200"/>
          </a:xfrm>
          <a:prstGeom prst="rect">
            <a:avLst/>
          </a:prstGeom>
        </p:spPr>
      </p:pic>
    </p:spTree>
    <p:extLst>
      <p:ext uri="{BB962C8B-B14F-4D97-AF65-F5344CB8AC3E}">
        <p14:creationId xmlns:p14="http://schemas.microsoft.com/office/powerpoint/2010/main" val="2802040786"/>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06D4-5B89-14FD-09CC-4F03630DC40B}"/>
              </a:ext>
            </a:extLst>
          </p:cNvPr>
          <p:cNvSpPr>
            <a:spLocks noGrp="1"/>
          </p:cNvSpPr>
          <p:nvPr>
            <p:ph type="title"/>
          </p:nvPr>
        </p:nvSpPr>
        <p:spPr>
          <a:xfrm>
            <a:off x="283265" y="694620"/>
            <a:ext cx="9983415" cy="776288"/>
          </a:xfrm>
        </p:spPr>
        <p:txBody>
          <a:bodyPr anchor="ctr">
            <a:normAutofit/>
          </a:bodyPr>
          <a:lstStyle/>
          <a:p>
            <a:r>
              <a:rPr lang="en-PH" dirty="0"/>
              <a:t>Research questions</a:t>
            </a:r>
          </a:p>
        </p:txBody>
      </p:sp>
      <p:sp>
        <p:nvSpPr>
          <p:cNvPr id="3" name="Slide Number Placeholder 2">
            <a:extLst>
              <a:ext uri="{FF2B5EF4-FFF2-40B4-BE49-F238E27FC236}">
                <a16:creationId xmlns:a16="http://schemas.microsoft.com/office/drawing/2014/main" id="{6540F40E-8F2E-98D2-4C4B-496819D2583B}"/>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8</a:t>
            </a:fld>
            <a:endParaRPr lang="en-PH"/>
          </a:p>
        </p:txBody>
      </p:sp>
      <p:sp>
        <p:nvSpPr>
          <p:cNvPr id="14" name="Footer Placeholder 4">
            <a:extLst>
              <a:ext uri="{FF2B5EF4-FFF2-40B4-BE49-F238E27FC236}">
                <a16:creationId xmlns:a16="http://schemas.microsoft.com/office/drawing/2014/main" id="{81937B91-715B-789A-2861-F318DDBF8049}"/>
              </a:ext>
            </a:extLst>
          </p:cNvPr>
          <p:cNvSpPr>
            <a:spLocks noGrp="1"/>
          </p:cNvSpPr>
          <p:nvPr>
            <p:ph type="ftr" sz="quarter" idx="3"/>
          </p:nvPr>
        </p:nvSpPr>
        <p:spPr>
          <a:xfrm>
            <a:off x="77411" y="6451565"/>
            <a:ext cx="10096014" cy="360000"/>
          </a:xfrm>
        </p:spPr>
        <p:txBody>
          <a:bodyPr/>
          <a:lstStyle/>
          <a:p>
            <a:endParaRPr lang="en-PH"/>
          </a:p>
        </p:txBody>
      </p:sp>
      <p:sp>
        <p:nvSpPr>
          <p:cNvPr id="5" name="Date Placeholder 4">
            <a:extLst>
              <a:ext uri="{FF2B5EF4-FFF2-40B4-BE49-F238E27FC236}">
                <a16:creationId xmlns:a16="http://schemas.microsoft.com/office/drawing/2014/main" id="{CC8E675B-7F20-45A8-9F65-9A435F6F913D}"/>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PH" dirty="0"/>
              <a:t>2024.12.12</a:t>
            </a:r>
          </a:p>
        </p:txBody>
      </p:sp>
      <p:graphicFrame>
        <p:nvGraphicFramePr>
          <p:cNvPr id="7" name="Content Placeholder 6">
            <a:extLst>
              <a:ext uri="{FF2B5EF4-FFF2-40B4-BE49-F238E27FC236}">
                <a16:creationId xmlns:a16="http://schemas.microsoft.com/office/drawing/2014/main" id="{91F59979-B9EA-3CFE-B148-CC627C41B49B}"/>
              </a:ext>
            </a:extLst>
          </p:cNvPr>
          <p:cNvGraphicFramePr>
            <a:graphicFrameLocks noGrp="1"/>
          </p:cNvGraphicFramePr>
          <p:nvPr>
            <p:ph idx="1"/>
            <p:extLst>
              <p:ext uri="{D42A27DB-BD31-4B8C-83A1-F6EECF244321}">
                <p14:modId xmlns:p14="http://schemas.microsoft.com/office/powerpoint/2010/main" val="1181067424"/>
              </p:ext>
            </p:extLst>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851805"/>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E19C-4E6B-8320-DBEC-09F12000FC3A}"/>
              </a:ext>
            </a:extLst>
          </p:cNvPr>
          <p:cNvSpPr>
            <a:spLocks noGrp="1"/>
          </p:cNvSpPr>
          <p:nvPr>
            <p:ph type="title"/>
          </p:nvPr>
        </p:nvSpPr>
        <p:spPr>
          <a:xfrm>
            <a:off x="283265" y="694620"/>
            <a:ext cx="9983415" cy="776288"/>
          </a:xfrm>
        </p:spPr>
        <p:txBody>
          <a:bodyPr anchor="ctr">
            <a:noAutofit/>
          </a:bodyPr>
          <a:lstStyle/>
          <a:p>
            <a:r>
              <a:rPr lang="en-PH" sz="3600" dirty="0"/>
              <a:t>Binary state probabilistic CA model</a:t>
            </a:r>
          </a:p>
        </p:txBody>
      </p:sp>
      <p:sp>
        <p:nvSpPr>
          <p:cNvPr id="4" name="Slide Number Placeholder 3">
            <a:extLst>
              <a:ext uri="{FF2B5EF4-FFF2-40B4-BE49-F238E27FC236}">
                <a16:creationId xmlns:a16="http://schemas.microsoft.com/office/drawing/2014/main" id="{615EF1FC-E378-9DCA-CCBD-DBCC21B13C3F}"/>
              </a:ext>
            </a:extLst>
          </p:cNvPr>
          <p:cNvSpPr>
            <a:spLocks noGrp="1"/>
          </p:cNvSpPr>
          <p:nvPr>
            <p:ph type="sldNum" sz="quarter" idx="12"/>
          </p:nvPr>
        </p:nvSpPr>
        <p:spPr>
          <a:xfrm>
            <a:off x="11356219" y="6451565"/>
            <a:ext cx="739019" cy="360000"/>
          </a:xfrm>
        </p:spPr>
        <p:txBody>
          <a:bodyPr>
            <a:normAutofit/>
          </a:bodyPr>
          <a:lstStyle/>
          <a:p>
            <a:pPr>
              <a:lnSpc>
                <a:spcPct val="90000"/>
              </a:lnSpc>
              <a:spcAft>
                <a:spcPts val="600"/>
              </a:spcAft>
            </a:pPr>
            <a:fld id="{32177519-FDB5-46C8-A273-662D2447F0A4}" type="slidenum">
              <a:rPr lang="en-PH" smtClean="0"/>
              <a:pPr>
                <a:lnSpc>
                  <a:spcPct val="90000"/>
                </a:lnSpc>
                <a:spcAft>
                  <a:spcPts val="600"/>
                </a:spcAft>
              </a:pPr>
              <a:t>9</a:t>
            </a:fld>
            <a:endParaRPr lang="en-PH"/>
          </a:p>
        </p:txBody>
      </p:sp>
      <p:sp>
        <p:nvSpPr>
          <p:cNvPr id="22" name="Footer Placeholder 4">
            <a:extLst>
              <a:ext uri="{FF2B5EF4-FFF2-40B4-BE49-F238E27FC236}">
                <a16:creationId xmlns:a16="http://schemas.microsoft.com/office/drawing/2014/main" id="{5FA510AA-A05F-149A-F517-B309A59B1974}"/>
              </a:ext>
            </a:extLst>
          </p:cNvPr>
          <p:cNvSpPr>
            <a:spLocks noGrp="1"/>
          </p:cNvSpPr>
          <p:nvPr>
            <p:ph type="ftr" sz="quarter" idx="3"/>
          </p:nvPr>
        </p:nvSpPr>
        <p:spPr>
          <a:xfrm>
            <a:off x="77411" y="6451565"/>
            <a:ext cx="10096014" cy="360000"/>
          </a:xfrm>
        </p:spPr>
        <p:txBody>
          <a:bodyPr/>
          <a:lstStyle/>
          <a:p>
            <a:endParaRPr lang="en-PH"/>
          </a:p>
        </p:txBody>
      </p:sp>
      <p:sp>
        <p:nvSpPr>
          <p:cNvPr id="6" name="Date Placeholder 5">
            <a:extLst>
              <a:ext uri="{FF2B5EF4-FFF2-40B4-BE49-F238E27FC236}">
                <a16:creationId xmlns:a16="http://schemas.microsoft.com/office/drawing/2014/main" id="{1E9A85FF-3457-375C-99B7-6D33C2535DC1}"/>
              </a:ext>
            </a:extLst>
          </p:cNvPr>
          <p:cNvSpPr>
            <a:spLocks noGrp="1"/>
          </p:cNvSpPr>
          <p:nvPr>
            <p:ph type="dt" sz="half" idx="2"/>
          </p:nvPr>
        </p:nvSpPr>
        <p:spPr>
          <a:xfrm>
            <a:off x="10220651" y="6451565"/>
            <a:ext cx="1088342" cy="3600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PH" dirty="0"/>
              <a:t>2024.12.12</a:t>
            </a:r>
          </a:p>
        </p:txBody>
      </p:sp>
      <p:graphicFrame>
        <p:nvGraphicFramePr>
          <p:cNvPr id="8" name="Content Placeholder 2">
            <a:extLst>
              <a:ext uri="{FF2B5EF4-FFF2-40B4-BE49-F238E27FC236}">
                <a16:creationId xmlns:a16="http://schemas.microsoft.com/office/drawing/2014/main" id="{A43BBDEA-C9CF-46F0-89F1-AF7DD608F650}"/>
              </a:ext>
            </a:extLst>
          </p:cNvPr>
          <p:cNvGraphicFramePr>
            <a:graphicFrameLocks noGrp="1"/>
          </p:cNvGraphicFramePr>
          <p:nvPr>
            <p:ph idx="1"/>
            <p:extLst>
              <p:ext uri="{D42A27DB-BD31-4B8C-83A1-F6EECF244321}">
                <p14:modId xmlns:p14="http://schemas.microsoft.com/office/powerpoint/2010/main" val="2666040263"/>
              </p:ext>
            </p:extLst>
          </p:nvPr>
        </p:nvGraphicFramePr>
        <p:xfrm>
          <a:off x="283265" y="1733384"/>
          <a:ext cx="11625470" cy="4443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F5F5BEE7-485C-829B-4815-DCEF88FC745C}"/>
                  </a:ext>
                </a:extLst>
              </p14:cNvPr>
              <p14:cNvContentPartPr/>
              <p14:nvPr/>
            </p14:nvContentPartPr>
            <p14:xfrm>
              <a:off x="10451080" y="3376557"/>
              <a:ext cx="360" cy="360"/>
            </p14:xfrm>
          </p:contentPart>
        </mc:Choice>
        <mc:Fallback xmlns="">
          <p:pic>
            <p:nvPicPr>
              <p:cNvPr id="3" name="Ink 2">
                <a:extLst>
                  <a:ext uri="{FF2B5EF4-FFF2-40B4-BE49-F238E27FC236}">
                    <a16:creationId xmlns:a16="http://schemas.microsoft.com/office/drawing/2014/main" id="{F5F5BEE7-485C-829B-4815-DCEF88FC745C}"/>
                  </a:ext>
                </a:extLst>
              </p:cNvPr>
              <p:cNvPicPr/>
              <p:nvPr/>
            </p:nvPicPr>
            <p:blipFill>
              <a:blip r:embed="rId9"/>
              <a:stretch>
                <a:fillRect/>
              </a:stretch>
            </p:blipFill>
            <p:spPr>
              <a:xfrm>
                <a:off x="10442440" y="3367917"/>
                <a:ext cx="18000" cy="18000"/>
              </a:xfrm>
              <a:prstGeom prst="rect">
                <a:avLst/>
              </a:prstGeom>
            </p:spPr>
          </p:pic>
        </mc:Fallback>
      </mc:AlternateContent>
      <p:graphicFrame>
        <p:nvGraphicFramePr>
          <p:cNvPr id="5" name="Table 4">
            <a:extLst>
              <a:ext uri="{FF2B5EF4-FFF2-40B4-BE49-F238E27FC236}">
                <a16:creationId xmlns:a16="http://schemas.microsoft.com/office/drawing/2014/main" id="{B35447E0-F643-F71A-1315-89663C4D8764}"/>
              </a:ext>
            </a:extLst>
          </p:cNvPr>
          <p:cNvGraphicFramePr>
            <a:graphicFrameLocks noGrp="1"/>
          </p:cNvGraphicFramePr>
          <p:nvPr>
            <p:extLst>
              <p:ext uri="{D42A27DB-BD31-4B8C-83A1-F6EECF244321}">
                <p14:modId xmlns:p14="http://schemas.microsoft.com/office/powerpoint/2010/main" val="2422218407"/>
              </p:ext>
            </p:extLst>
          </p:nvPr>
        </p:nvGraphicFramePr>
        <p:xfrm>
          <a:off x="9916160" y="1852037"/>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21055249"/>
                    </a:ext>
                  </a:extLst>
                </a:gridCol>
                <a:gridCol w="600000">
                  <a:extLst>
                    <a:ext uri="{9D8B030D-6E8A-4147-A177-3AD203B41FA5}">
                      <a16:colId xmlns:a16="http://schemas.microsoft.com/office/drawing/2014/main" val="3279150207"/>
                    </a:ext>
                  </a:extLst>
                </a:gridCol>
                <a:gridCol w="600000">
                  <a:extLst>
                    <a:ext uri="{9D8B030D-6E8A-4147-A177-3AD203B41FA5}">
                      <a16:colId xmlns:a16="http://schemas.microsoft.com/office/drawing/2014/main" val="4265143974"/>
                    </a:ext>
                  </a:extLst>
                </a:gridCol>
              </a:tblGrid>
              <a:tr h="600000">
                <a:tc>
                  <a:txBody>
                    <a:bodyPr/>
                    <a:lstStyle/>
                    <a:p>
                      <a:pPr algn="ctr"/>
                      <a:endParaRPr lang="en-PH" sz="1600" dirty="0"/>
                    </a:p>
                  </a:txBody>
                  <a:tcPr marL="80198" marR="80198" marT="40099" marB="40099" anchor="ctr">
                    <a:solidFill>
                      <a:schemeClr val="bg1"/>
                    </a:solidFill>
                  </a:tcPr>
                </a:tc>
                <a:tc>
                  <a:txBody>
                    <a:bodyPr/>
                    <a:lstStyle/>
                    <a:p>
                      <a:pPr algn="ctr"/>
                      <a:endParaRPr lang="en-PH" sz="1600" dirty="0"/>
                    </a:p>
                  </a:txBody>
                  <a:tcPr marL="80198" marR="80198" marT="40099" marB="40099" anchor="ctr">
                    <a:solidFill>
                      <a:schemeClr val="bg1"/>
                    </a:solidFill>
                  </a:tcPr>
                </a:tc>
                <a:tc>
                  <a:txBody>
                    <a:bodyPr/>
                    <a:lstStyle/>
                    <a:p>
                      <a:pPr algn="ctr"/>
                      <a:endParaRPr lang="en-PH" sz="1600"/>
                    </a:p>
                  </a:txBody>
                  <a:tcPr marL="80198" marR="80198" marT="40099" marB="40099" anchor="ctr">
                    <a:solidFill>
                      <a:schemeClr val="bg1"/>
                    </a:solidFill>
                  </a:tcPr>
                </a:tc>
                <a:extLst>
                  <a:ext uri="{0D108BD9-81ED-4DB2-BD59-A6C34878D82A}">
                    <a16:rowId xmlns:a16="http://schemas.microsoft.com/office/drawing/2014/main" val="1019888519"/>
                  </a:ext>
                </a:extLst>
              </a:tr>
              <a:tr h="600000">
                <a:tc>
                  <a:txBody>
                    <a:bodyPr/>
                    <a:lstStyle/>
                    <a:p>
                      <a:pPr algn="ctr"/>
                      <a:endParaRPr lang="en-PH" sz="1600" dirty="0"/>
                    </a:p>
                  </a:txBody>
                  <a:tcPr marL="80198" marR="80198" marT="40099" marB="40099" anchor="ctr">
                    <a:solidFill>
                      <a:schemeClr val="bg1"/>
                    </a:solidFill>
                  </a:tcPr>
                </a:tc>
                <a:tc>
                  <a:txBody>
                    <a:bodyPr/>
                    <a:lstStyle/>
                    <a:p>
                      <a:pPr algn="ctr"/>
                      <a:endParaRPr lang="en-PH" sz="1600" dirty="0"/>
                    </a:p>
                  </a:txBody>
                  <a:tcPr marL="80198" marR="80198" marT="40099" marB="40099" anchor="ctr">
                    <a:solidFill>
                      <a:schemeClr val="bg1"/>
                    </a:solidFill>
                  </a:tcPr>
                </a:tc>
                <a:tc>
                  <a:txBody>
                    <a:bodyPr/>
                    <a:lstStyle/>
                    <a:p>
                      <a:pPr algn="ctr"/>
                      <a:endParaRPr lang="en-PH" sz="1600"/>
                    </a:p>
                  </a:txBody>
                  <a:tcPr marL="80198" marR="80198" marT="40099" marB="40099" anchor="ctr">
                    <a:solidFill>
                      <a:schemeClr val="bg1"/>
                    </a:solidFill>
                  </a:tcPr>
                </a:tc>
                <a:extLst>
                  <a:ext uri="{0D108BD9-81ED-4DB2-BD59-A6C34878D82A}">
                    <a16:rowId xmlns:a16="http://schemas.microsoft.com/office/drawing/2014/main" val="3987066683"/>
                  </a:ext>
                </a:extLst>
              </a:tr>
              <a:tr h="600000">
                <a:tc>
                  <a:txBody>
                    <a:bodyPr/>
                    <a:lstStyle/>
                    <a:p>
                      <a:pPr algn="ctr"/>
                      <a:endParaRPr lang="en-PH" sz="1600" dirty="0"/>
                    </a:p>
                  </a:txBody>
                  <a:tcPr marL="80198" marR="80198" marT="40099" marB="40099" anchor="ctr">
                    <a:solidFill>
                      <a:schemeClr val="bg1"/>
                    </a:solidFill>
                  </a:tcPr>
                </a:tc>
                <a:tc>
                  <a:txBody>
                    <a:bodyPr/>
                    <a:lstStyle/>
                    <a:p>
                      <a:pPr algn="ctr"/>
                      <a:endParaRPr lang="en-PH" sz="1600" dirty="0"/>
                    </a:p>
                  </a:txBody>
                  <a:tcPr marL="80198" marR="80198" marT="40099" marB="40099" anchor="ctr">
                    <a:solidFill>
                      <a:schemeClr val="bg1"/>
                    </a:solidFill>
                  </a:tcPr>
                </a:tc>
                <a:tc>
                  <a:txBody>
                    <a:bodyPr/>
                    <a:lstStyle/>
                    <a:p>
                      <a:pPr algn="ctr"/>
                      <a:endParaRPr lang="en-PH" sz="1600" dirty="0"/>
                    </a:p>
                  </a:txBody>
                  <a:tcPr marL="80198" marR="80198" marT="40099" marB="40099" anchor="ctr">
                    <a:solidFill>
                      <a:schemeClr val="bg1"/>
                    </a:solidFill>
                  </a:tcPr>
                </a:tc>
                <a:extLst>
                  <a:ext uri="{0D108BD9-81ED-4DB2-BD59-A6C34878D82A}">
                    <a16:rowId xmlns:a16="http://schemas.microsoft.com/office/drawing/2014/main" val="1129131342"/>
                  </a:ext>
                </a:extLst>
              </a:tr>
            </a:tbl>
          </a:graphicData>
        </a:graphic>
      </p:graphicFrame>
      <p:pic>
        <p:nvPicPr>
          <p:cNvPr id="11" name="Graphic 10" descr="School boy outline">
            <a:extLst>
              <a:ext uri="{FF2B5EF4-FFF2-40B4-BE49-F238E27FC236}">
                <a16:creationId xmlns:a16="http://schemas.microsoft.com/office/drawing/2014/main" id="{2BD3EE3C-473E-49E0-0066-815D5E4088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45571" y="1902837"/>
            <a:ext cx="540000" cy="540000"/>
          </a:xfrm>
          <a:prstGeom prst="rect">
            <a:avLst/>
          </a:prstGeom>
        </p:spPr>
      </p:pic>
      <p:pic>
        <p:nvPicPr>
          <p:cNvPr id="12" name="Graphic 11" descr="School boy outline">
            <a:extLst>
              <a:ext uri="{FF2B5EF4-FFF2-40B4-BE49-F238E27FC236}">
                <a16:creationId xmlns:a16="http://schemas.microsoft.com/office/drawing/2014/main" id="{C6E94B27-5907-7F4E-884C-F806433127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45571" y="2482037"/>
            <a:ext cx="540000" cy="540000"/>
          </a:xfrm>
          <a:prstGeom prst="rect">
            <a:avLst/>
          </a:prstGeom>
        </p:spPr>
      </p:pic>
      <p:pic>
        <p:nvPicPr>
          <p:cNvPr id="14" name="Graphic 13" descr="School boy with solid fill">
            <a:extLst>
              <a:ext uri="{FF2B5EF4-FFF2-40B4-BE49-F238E27FC236}">
                <a16:creationId xmlns:a16="http://schemas.microsoft.com/office/drawing/2014/main" id="{C65AF91C-A931-9A92-2E5B-102AA6E5CC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46160" y="2482037"/>
            <a:ext cx="540000" cy="540000"/>
          </a:xfrm>
          <a:prstGeom prst="rect">
            <a:avLst/>
          </a:prstGeom>
        </p:spPr>
      </p:pic>
      <p:pic>
        <p:nvPicPr>
          <p:cNvPr id="15" name="Graphic 14" descr="School boy with solid fill">
            <a:extLst>
              <a:ext uri="{FF2B5EF4-FFF2-40B4-BE49-F238E27FC236}">
                <a16:creationId xmlns:a16="http://schemas.microsoft.com/office/drawing/2014/main" id="{C65AF91C-A931-9A92-2E5B-102AA6E5CC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6160" y="3061237"/>
            <a:ext cx="540000" cy="540000"/>
          </a:xfrm>
          <a:prstGeom prst="rect">
            <a:avLst/>
          </a:prstGeom>
        </p:spPr>
      </p:pic>
      <p:pic>
        <p:nvPicPr>
          <p:cNvPr id="16" name="Graphic 15" descr="School boy with solid fill">
            <a:extLst>
              <a:ext uri="{FF2B5EF4-FFF2-40B4-BE49-F238E27FC236}">
                <a16:creationId xmlns:a16="http://schemas.microsoft.com/office/drawing/2014/main" id="{51B4AA16-6ACC-0FCC-936C-22BADA6D55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46749" y="2482037"/>
            <a:ext cx="540000" cy="540000"/>
          </a:xfrm>
          <a:prstGeom prst="rect">
            <a:avLst/>
          </a:prstGeom>
        </p:spPr>
      </p:pic>
      <p:pic>
        <p:nvPicPr>
          <p:cNvPr id="17" name="Graphic 16" descr="School boy outline">
            <a:extLst>
              <a:ext uri="{FF2B5EF4-FFF2-40B4-BE49-F238E27FC236}">
                <a16:creationId xmlns:a16="http://schemas.microsoft.com/office/drawing/2014/main" id="{DCDA5DAF-4226-2B11-1638-DF19505707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83049" y="3061237"/>
            <a:ext cx="540000" cy="540000"/>
          </a:xfrm>
          <a:prstGeom prst="rect">
            <a:avLst/>
          </a:prstGeom>
        </p:spPr>
      </p:pic>
      <p:pic>
        <p:nvPicPr>
          <p:cNvPr id="18" name="Graphic 17" descr="School boy outline">
            <a:extLst>
              <a:ext uri="{FF2B5EF4-FFF2-40B4-BE49-F238E27FC236}">
                <a16:creationId xmlns:a16="http://schemas.microsoft.com/office/drawing/2014/main" id="{78CE62BC-845C-3CFD-B04E-C13BAF06C1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23049" y="1897037"/>
            <a:ext cx="540000" cy="540000"/>
          </a:xfrm>
          <a:prstGeom prst="rect">
            <a:avLst/>
          </a:prstGeom>
        </p:spPr>
      </p:pic>
      <p:pic>
        <p:nvPicPr>
          <p:cNvPr id="19" name="Graphic 18" descr="School boy outline">
            <a:extLst>
              <a:ext uri="{FF2B5EF4-FFF2-40B4-BE49-F238E27FC236}">
                <a16:creationId xmlns:a16="http://schemas.microsoft.com/office/drawing/2014/main" id="{ADF8B35A-07C2-A2C2-24BC-C671FCAFAB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46160" y="1899607"/>
            <a:ext cx="540000" cy="540000"/>
          </a:xfrm>
          <a:prstGeom prst="rect">
            <a:avLst/>
          </a:prstGeom>
        </p:spPr>
      </p:pic>
      <p:pic>
        <p:nvPicPr>
          <p:cNvPr id="20" name="Graphic 19" descr="School boy with solid fill">
            <a:extLst>
              <a:ext uri="{FF2B5EF4-FFF2-40B4-BE49-F238E27FC236}">
                <a16:creationId xmlns:a16="http://schemas.microsoft.com/office/drawing/2014/main" id="{3ED307FF-3A03-8051-F865-EA1E82839B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46749" y="3044317"/>
            <a:ext cx="540000" cy="540000"/>
          </a:xfrm>
          <a:prstGeom prst="rect">
            <a:avLst/>
          </a:prstGeom>
        </p:spPr>
      </p:pic>
    </p:spTree>
    <p:extLst>
      <p:ext uri="{BB962C8B-B14F-4D97-AF65-F5344CB8AC3E}">
        <p14:creationId xmlns:p14="http://schemas.microsoft.com/office/powerpoint/2010/main" val="2502409093"/>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Y 23-24 2nd Sem RM Slides" id="{591484CA-D152-405E-91A9-82F5ABE92253}" vid="{123F5960-1862-4EB0-85B1-33D226B524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CSG Template</Template>
  <TotalTime>14997</TotalTime>
  <Words>5619</Words>
  <Application>Microsoft Office PowerPoint</Application>
  <PresentationFormat>Widescreen</PresentationFormat>
  <Paragraphs>630</Paragraphs>
  <Slides>43</Slides>
  <Notes>39</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Aptos</vt:lpstr>
      <vt:lpstr>Aptos Display</vt:lpstr>
      <vt:lpstr>Arial</vt:lpstr>
      <vt:lpstr>Cambria Math</vt:lpstr>
      <vt:lpstr>Office Theme</vt:lpstr>
      <vt:lpstr>Classroom learning dynamics using a  cellular automata spatiotemporal model comparing peer instruction and traditional instruction</vt:lpstr>
      <vt:lpstr>Abstract</vt:lpstr>
      <vt:lpstr>Outline</vt:lpstr>
      <vt:lpstr>PowerPoint Presentation</vt:lpstr>
      <vt:lpstr>Traditional instruction vs peer instruction</vt:lpstr>
      <vt:lpstr>Advantages of peer instruction (PI)</vt:lpstr>
      <vt:lpstr>Existing mathematical models for PI</vt:lpstr>
      <vt:lpstr>Research questions</vt:lpstr>
      <vt:lpstr>Binary state probabilistic CA model</vt:lpstr>
      <vt:lpstr>Different initial conditions for PI</vt:lpstr>
      <vt:lpstr>Factors affecting student learning</vt:lpstr>
      <vt:lpstr>Summary of input parameters</vt:lpstr>
      <vt:lpstr>Flowchart for traditional instruction</vt:lpstr>
      <vt:lpstr>PCA model overview for traditional instruction</vt:lpstr>
      <vt:lpstr>Flowchart for PI</vt:lpstr>
      <vt:lpstr>PCA model overview for PI</vt:lpstr>
      <vt:lpstr>Model assumption</vt:lpstr>
      <vt:lpstr>Sample progression of states</vt:lpstr>
      <vt:lpstr>Sample progression of states continued</vt:lpstr>
      <vt:lpstr>Progression of states for traditional and PI</vt:lpstr>
      <vt:lpstr>Performance parameters</vt:lpstr>
      <vt:lpstr>Performance parameters from data</vt:lpstr>
      <vt:lpstr>Inner corner performs the best for PI</vt:lpstr>
      <vt:lpstr>PI performs better for small slow class sizes</vt:lpstr>
      <vt:lpstr>Class learning m rate says the same</vt:lpstr>
      <vt:lpstr>Traditional instruction does not scale with size</vt:lpstr>
      <vt:lpstr>Homogenous vs heterogenous</vt:lpstr>
      <vt:lpstr>Two-stage learning dynamics for  heterogenous traditional instruction</vt:lpstr>
      <vt:lpstr>Peer instruction not as affected by δλ</vt:lpstr>
      <vt:lpstr>ρ_0 shifts the learning curve</vt:lpstr>
      <vt:lpstr>δλ less impactful than ρ_0</vt:lpstr>
      <vt:lpstr>Greater effect of heterogeneity on  traditional instruction</vt:lpstr>
      <vt:lpstr>Greater effect of heterogeneity on  traditional instruction</vt:lpstr>
      <vt:lpstr>δλ’s minimal effect on PI m values</vt:lpstr>
      <vt:lpstr>Heterogenous classes lends itself to PI  even when classes are large</vt:lpstr>
      <vt:lpstr>PI is a safe option</vt:lpstr>
      <vt:lpstr>Summary and conclusions</vt:lpstr>
      <vt:lpstr>Comparison with other research</vt:lpstr>
      <vt:lpstr>Classroom learning dynamics using a  cellular automata spatiotemporal model comparing peer instruction and traditional instruction</vt:lpstr>
      <vt:lpstr>Inner corner as the best PI seating arrangement</vt:lpstr>
      <vt:lpstr>Size invariance of traditional instruction</vt:lpstr>
      <vt:lpstr>Learning curves for different SAs</vt:lpstr>
      <vt:lpstr>Heterogeneity effects are similar to 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Clarence Ioakim Sy</dc:creator>
  <cp:lastModifiedBy>Clarence Ioakim Sy</cp:lastModifiedBy>
  <cp:revision>27</cp:revision>
  <dcterms:created xsi:type="dcterms:W3CDTF">2024-11-23T02:30:57Z</dcterms:created>
  <dcterms:modified xsi:type="dcterms:W3CDTF">2024-12-11T12:46:40Z</dcterms:modified>
</cp:coreProperties>
</file>